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  <p:sldMasterId id="2147483678" r:id="rId3"/>
  </p:sldMasterIdLst>
  <p:notesMasterIdLst>
    <p:notesMasterId r:id="rId25"/>
  </p:notesMasterIdLst>
  <p:sldIdLst>
    <p:sldId id="256" r:id="rId4"/>
    <p:sldId id="308" r:id="rId5"/>
    <p:sldId id="320" r:id="rId6"/>
    <p:sldId id="321" r:id="rId7"/>
    <p:sldId id="257" r:id="rId8"/>
    <p:sldId id="300" r:id="rId9"/>
    <p:sldId id="310" r:id="rId10"/>
    <p:sldId id="322" r:id="rId11"/>
    <p:sldId id="313" r:id="rId12"/>
    <p:sldId id="316" r:id="rId13"/>
    <p:sldId id="315" r:id="rId14"/>
    <p:sldId id="298" r:id="rId15"/>
    <p:sldId id="324" r:id="rId16"/>
    <p:sldId id="325" r:id="rId17"/>
    <p:sldId id="326" r:id="rId18"/>
    <p:sldId id="327" r:id="rId19"/>
    <p:sldId id="328" r:id="rId20"/>
    <p:sldId id="329" r:id="rId21"/>
    <p:sldId id="260" r:id="rId22"/>
    <p:sldId id="318" r:id="rId23"/>
    <p:sldId id="283" r:id="rId24"/>
  </p:sldIdLst>
  <p:sldSz cx="16256000" cy="9144000"/>
  <p:notesSz cx="16256000" cy="9144000"/>
  <p:defaultTextStyle>
    <a:defPPr>
      <a:defRPr lang="en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0769"/>
    <a:srgbClr val="4E6089"/>
    <a:srgbClr val="294C9F"/>
    <a:srgbClr val="E51E44"/>
    <a:srgbClr val="4261AA"/>
    <a:srgbClr val="D7242C"/>
    <a:srgbClr val="2758A6"/>
    <a:srgbClr val="385CAA"/>
    <a:srgbClr val="3464AF"/>
    <a:srgbClr val="3E3E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72"/>
    <p:restoredTop sz="75638" autoAdjust="0"/>
  </p:normalViewPr>
  <p:slideViewPr>
    <p:cSldViewPr>
      <p:cViewPr varScale="1">
        <p:scale>
          <a:sx n="87" d="100"/>
          <a:sy n="87" d="100"/>
        </p:scale>
        <p:origin x="636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D9A60A-4CFF-4BB1-B21D-B9FCF5AAEB1A}" type="doc">
      <dgm:prSet loTypeId="urn:microsoft.com/office/officeart/2005/8/layout/hProcess7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4671D35-D6CA-43D7-9CA6-E784A8355C55}">
      <dgm:prSet phldrT="[Текст]" custT="1"/>
      <dgm:spPr>
        <a:ln>
          <a:solidFill>
            <a:schemeClr val="lt1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ru-RU" sz="2000" b="1" dirty="0" smtClean="0">
              <a:solidFill>
                <a:srgbClr val="002060"/>
              </a:solidFill>
            </a:rPr>
            <a:t>Проведение  страхователем мероприятий </a:t>
          </a:r>
          <a:br>
            <a:rPr lang="ru-RU" sz="2000" b="1" dirty="0" smtClean="0">
              <a:solidFill>
                <a:srgbClr val="002060"/>
              </a:solidFill>
            </a:rPr>
          </a:br>
          <a:r>
            <a:rPr lang="ru-RU" sz="2000" b="1" dirty="0" smtClean="0">
              <a:solidFill>
                <a:srgbClr val="002060"/>
              </a:solidFill>
            </a:rPr>
            <a:t>в соответствии с Правилами </a:t>
          </a:r>
          <a:br>
            <a:rPr lang="ru-RU" sz="2000" b="1" dirty="0" smtClean="0">
              <a:solidFill>
                <a:srgbClr val="002060"/>
              </a:solidFill>
            </a:rPr>
          </a:br>
          <a:r>
            <a:rPr lang="ru-RU" sz="2000" b="1" dirty="0" smtClean="0">
              <a:solidFill>
                <a:srgbClr val="002060"/>
              </a:solidFill>
            </a:rPr>
            <a:t>в течение года</a:t>
          </a:r>
          <a:endParaRPr lang="ru-RU" sz="2000" dirty="0"/>
        </a:p>
      </dgm:t>
    </dgm:pt>
    <dgm:pt modelId="{B0AA5B88-6C89-4A52-BE77-8E278384ED0E}" type="parTrans" cxnId="{BAD3EB03-51DE-4F1B-8B09-7B4D961C691A}">
      <dgm:prSet/>
      <dgm:spPr/>
      <dgm:t>
        <a:bodyPr/>
        <a:lstStyle/>
        <a:p>
          <a:endParaRPr lang="ru-RU"/>
        </a:p>
      </dgm:t>
    </dgm:pt>
    <dgm:pt modelId="{AD3B1197-3A5A-4526-974B-C05210EED9C7}" type="sibTrans" cxnId="{BAD3EB03-51DE-4F1B-8B09-7B4D961C691A}">
      <dgm:prSet/>
      <dgm:spPr/>
      <dgm:t>
        <a:bodyPr/>
        <a:lstStyle/>
        <a:p>
          <a:endParaRPr lang="ru-RU"/>
        </a:p>
      </dgm:t>
    </dgm:pt>
    <dgm:pt modelId="{DFD13AA9-8A5E-4465-B40E-A0AC1533FECE}">
      <dgm:prSet phldrT="[Текст]" custT="1"/>
      <dgm:spPr>
        <a:solidFill>
          <a:schemeClr val="bg1"/>
        </a:solidFill>
      </dgm:spPr>
      <dgm:t>
        <a:bodyPr/>
        <a:lstStyle/>
        <a:p>
          <a:r>
            <a:rPr lang="ru-RU" sz="2000" b="1" dirty="0" smtClean="0">
              <a:solidFill>
                <a:srgbClr val="002060"/>
              </a:solidFill>
            </a:rPr>
            <a:t>Подача страхователем заявления и плана ФОПМ (без приложения документов)</a:t>
          </a:r>
          <a:endParaRPr lang="ru-RU" sz="2000" dirty="0"/>
        </a:p>
      </dgm:t>
    </dgm:pt>
    <dgm:pt modelId="{380E3E81-2E4D-4EFF-A79D-A2365B63B534}" type="parTrans" cxnId="{AB7531B5-A76D-48FA-B105-997196AF0234}">
      <dgm:prSet/>
      <dgm:spPr/>
      <dgm:t>
        <a:bodyPr/>
        <a:lstStyle/>
        <a:p>
          <a:endParaRPr lang="ru-RU"/>
        </a:p>
      </dgm:t>
    </dgm:pt>
    <dgm:pt modelId="{1B2C45F7-3B32-49A6-B967-255E92938E45}" type="sibTrans" cxnId="{AB7531B5-A76D-48FA-B105-997196AF0234}">
      <dgm:prSet/>
      <dgm:spPr/>
      <dgm:t>
        <a:bodyPr/>
        <a:lstStyle/>
        <a:p>
          <a:endParaRPr lang="ru-RU"/>
        </a:p>
      </dgm:t>
    </dgm:pt>
    <dgm:pt modelId="{59E3ECD8-9643-49B4-B49A-88726ABE93C8}">
      <dgm:prSet phldrT="[Текст]"/>
      <dgm:spPr>
        <a:solidFill>
          <a:schemeClr val="bg1"/>
        </a:solidFill>
        <a:ln w="25400">
          <a:solidFill>
            <a:srgbClr val="002060"/>
          </a:solidFill>
        </a:ln>
      </dgm:spPr>
      <dgm:t>
        <a:bodyPr/>
        <a:lstStyle/>
        <a:p>
          <a:r>
            <a:rPr lang="ru-RU" dirty="0" smtClean="0"/>
            <a:t> </a:t>
          </a:r>
          <a:endParaRPr lang="ru-RU" dirty="0"/>
        </a:p>
      </dgm:t>
    </dgm:pt>
    <dgm:pt modelId="{8D7E3200-11E9-4FDF-AE1F-F1A32B09D047}" type="sibTrans" cxnId="{88E24EAA-484B-4A18-AF3B-389AFA36EC22}">
      <dgm:prSet/>
      <dgm:spPr/>
      <dgm:t>
        <a:bodyPr/>
        <a:lstStyle/>
        <a:p>
          <a:endParaRPr lang="ru-RU"/>
        </a:p>
      </dgm:t>
    </dgm:pt>
    <dgm:pt modelId="{9EDF706F-5F0F-4AC9-A237-BF78587DF3A5}" type="parTrans" cxnId="{88E24EAA-484B-4A18-AF3B-389AFA36EC22}">
      <dgm:prSet/>
      <dgm:spPr/>
      <dgm:t>
        <a:bodyPr/>
        <a:lstStyle/>
        <a:p>
          <a:endParaRPr lang="ru-RU"/>
        </a:p>
      </dgm:t>
    </dgm:pt>
    <dgm:pt modelId="{C348D313-9A9F-4B04-98C8-1CE14E74C087}">
      <dgm:prSet phldrT="[Текст]"/>
      <dgm:spPr>
        <a:solidFill>
          <a:schemeClr val="bg1"/>
        </a:solidFill>
        <a:ln w="25400">
          <a:solidFill>
            <a:srgbClr val="002060"/>
          </a:solidFill>
        </a:ln>
      </dgm:spPr>
      <dgm:t>
        <a:bodyPr/>
        <a:lstStyle/>
        <a:p>
          <a:r>
            <a:rPr lang="ru-RU" dirty="0" smtClean="0"/>
            <a:t> </a:t>
          </a:r>
          <a:endParaRPr lang="ru-RU" dirty="0"/>
        </a:p>
      </dgm:t>
    </dgm:pt>
    <dgm:pt modelId="{DAB3D930-0B00-48A8-AF16-BA3E2F3E71E7}" type="sibTrans" cxnId="{B6DBF53A-453A-44DF-9E85-E99F0E663DB1}">
      <dgm:prSet/>
      <dgm:spPr/>
      <dgm:t>
        <a:bodyPr/>
        <a:lstStyle/>
        <a:p>
          <a:endParaRPr lang="ru-RU"/>
        </a:p>
      </dgm:t>
    </dgm:pt>
    <dgm:pt modelId="{65B636CA-90C8-4375-86A2-A665DFAA0E40}" type="parTrans" cxnId="{B6DBF53A-453A-44DF-9E85-E99F0E663DB1}">
      <dgm:prSet/>
      <dgm:spPr/>
      <dgm:t>
        <a:bodyPr/>
        <a:lstStyle/>
        <a:p>
          <a:endParaRPr lang="ru-RU"/>
        </a:p>
      </dgm:t>
    </dgm:pt>
    <dgm:pt modelId="{4CDA0B54-B525-48A3-BCA6-7044797842D5}">
      <dgm:prSet phldrT="[Текст]"/>
      <dgm:spPr>
        <a:solidFill>
          <a:schemeClr val="bg1"/>
        </a:solidFill>
        <a:ln w="25400">
          <a:solidFill>
            <a:srgbClr val="002060"/>
          </a:solidFill>
        </a:ln>
      </dgm:spPr>
      <dgm:t>
        <a:bodyPr/>
        <a:lstStyle/>
        <a:p>
          <a:r>
            <a:rPr lang="ru-RU" dirty="0" smtClean="0"/>
            <a:t> </a:t>
          </a:r>
          <a:endParaRPr lang="ru-RU" dirty="0"/>
        </a:p>
      </dgm:t>
    </dgm:pt>
    <dgm:pt modelId="{36F2B437-D465-411F-9587-A6C0FA15AF78}" type="sibTrans" cxnId="{DABB8428-F750-4F8B-8DF7-1584E26B6118}">
      <dgm:prSet/>
      <dgm:spPr/>
      <dgm:t>
        <a:bodyPr/>
        <a:lstStyle/>
        <a:p>
          <a:endParaRPr lang="ru-RU"/>
        </a:p>
      </dgm:t>
    </dgm:pt>
    <dgm:pt modelId="{B4419015-F9E4-430A-A8E5-B403FFB044ED}" type="parTrans" cxnId="{DABB8428-F750-4F8B-8DF7-1584E26B6118}">
      <dgm:prSet/>
      <dgm:spPr/>
      <dgm:t>
        <a:bodyPr/>
        <a:lstStyle/>
        <a:p>
          <a:endParaRPr lang="ru-RU"/>
        </a:p>
      </dgm:t>
    </dgm:pt>
    <dgm:pt modelId="{9783C784-2B85-48EB-9AA9-3FBF446E4F81}">
      <dgm:prSet phldrT="[Текст]" custT="1"/>
      <dgm:spPr/>
      <dgm:t>
        <a:bodyPr/>
        <a:lstStyle/>
        <a:p>
          <a:r>
            <a:rPr lang="ru-RU" sz="2000" b="1" dirty="0" smtClean="0">
              <a:solidFill>
                <a:srgbClr val="002060"/>
              </a:solidFill>
            </a:rPr>
            <a:t>Решение о ФОПМ</a:t>
          </a:r>
          <a:endParaRPr lang="ru-RU" sz="2000" dirty="0"/>
        </a:p>
      </dgm:t>
    </dgm:pt>
    <dgm:pt modelId="{AFE6E8C6-A278-4459-A247-6ECE972E732C}" type="sibTrans" cxnId="{7CE9B50C-B2BB-4F4C-90B0-C23ABB4EC5CF}">
      <dgm:prSet/>
      <dgm:spPr/>
      <dgm:t>
        <a:bodyPr/>
        <a:lstStyle/>
        <a:p>
          <a:endParaRPr lang="ru-RU"/>
        </a:p>
      </dgm:t>
    </dgm:pt>
    <dgm:pt modelId="{2CDE6004-5AA1-45E6-A064-55776C5D648F}" type="parTrans" cxnId="{7CE9B50C-B2BB-4F4C-90B0-C23ABB4EC5CF}">
      <dgm:prSet/>
      <dgm:spPr/>
      <dgm:t>
        <a:bodyPr/>
        <a:lstStyle/>
        <a:p>
          <a:endParaRPr lang="ru-RU"/>
        </a:p>
      </dgm:t>
    </dgm:pt>
    <dgm:pt modelId="{4276C2D1-9635-47D0-BFE5-127D6E988D2E}">
      <dgm:prSet phldrT="[Текст]"/>
      <dgm:spPr>
        <a:solidFill>
          <a:schemeClr val="bg1"/>
        </a:solidFill>
        <a:ln w="25400">
          <a:solidFill>
            <a:srgbClr val="002060"/>
          </a:solidFill>
        </a:ln>
      </dgm:spPr>
      <dgm:t>
        <a:bodyPr/>
        <a:lstStyle/>
        <a:p>
          <a:r>
            <a:rPr lang="ru-RU" dirty="0" smtClean="0"/>
            <a:t> </a:t>
          </a:r>
          <a:endParaRPr lang="ru-RU" dirty="0"/>
        </a:p>
      </dgm:t>
    </dgm:pt>
    <dgm:pt modelId="{E877112E-1474-4C55-8CE7-35D695D29340}" type="parTrans" cxnId="{D45A5BC7-71F3-4EAE-B184-527701451455}">
      <dgm:prSet/>
      <dgm:spPr/>
      <dgm:t>
        <a:bodyPr/>
        <a:lstStyle/>
        <a:p>
          <a:endParaRPr lang="ru-RU"/>
        </a:p>
      </dgm:t>
    </dgm:pt>
    <dgm:pt modelId="{7F549301-AACA-4D7D-ACA8-7DF3C5B0C707}" type="sibTrans" cxnId="{D45A5BC7-71F3-4EAE-B184-527701451455}">
      <dgm:prSet/>
      <dgm:spPr/>
      <dgm:t>
        <a:bodyPr/>
        <a:lstStyle/>
        <a:p>
          <a:endParaRPr lang="ru-RU"/>
        </a:p>
      </dgm:t>
    </dgm:pt>
    <dgm:pt modelId="{67558713-BB93-4490-857E-C597B1D772E2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solidFill>
                <a:srgbClr val="002060"/>
              </a:solidFill>
            </a:rPr>
            <a:t>Страхователь вправе дополнительно обратиться с заявлением и планом </a:t>
          </a:r>
          <a:endParaRPr lang="ru-RU" sz="1800" dirty="0" smtClean="0"/>
        </a:p>
        <a:p>
          <a:pPr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dirty="0" smtClean="0">
              <a:solidFill>
                <a:srgbClr val="002060"/>
              </a:solidFill>
            </a:rPr>
            <a:t>(если уже было подано заявление на сумму меньше расчетного объема средств)</a:t>
          </a:r>
          <a:endParaRPr lang="ru-RU" sz="1600" b="0" dirty="0"/>
        </a:p>
      </dgm:t>
    </dgm:pt>
    <dgm:pt modelId="{078E6C73-C7C1-4EB1-9124-183355CA3844}" type="parTrans" cxnId="{816423FE-948D-4642-B1C1-EA0BEBE9308C}">
      <dgm:prSet/>
      <dgm:spPr/>
      <dgm:t>
        <a:bodyPr/>
        <a:lstStyle/>
        <a:p>
          <a:endParaRPr lang="ru-RU"/>
        </a:p>
      </dgm:t>
    </dgm:pt>
    <dgm:pt modelId="{A57CB4E3-E9E5-4612-B7FB-418385721165}" type="sibTrans" cxnId="{816423FE-948D-4642-B1C1-EA0BEBE9308C}">
      <dgm:prSet/>
      <dgm:spPr/>
      <dgm:t>
        <a:bodyPr/>
        <a:lstStyle/>
        <a:p>
          <a:endParaRPr lang="ru-RU"/>
        </a:p>
      </dgm:t>
    </dgm:pt>
    <dgm:pt modelId="{9DC26FC8-3DC5-47F6-A622-EC9BED2FD641}">
      <dgm:prSet/>
      <dgm:spPr/>
      <dgm:t>
        <a:bodyPr/>
        <a:lstStyle/>
        <a:p>
          <a:pPr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dirty="0" smtClean="0">
            <a:solidFill>
              <a:srgbClr val="002060"/>
            </a:solidFill>
          </a:endParaRPr>
        </a:p>
      </dgm:t>
    </dgm:pt>
    <dgm:pt modelId="{7EFA93C4-E4B5-4056-9325-F95174AC10C8}" type="parTrans" cxnId="{F559FE1C-A754-48DE-B005-9A3D5947D940}">
      <dgm:prSet/>
      <dgm:spPr/>
      <dgm:t>
        <a:bodyPr/>
        <a:lstStyle/>
        <a:p>
          <a:endParaRPr lang="ru-RU"/>
        </a:p>
      </dgm:t>
    </dgm:pt>
    <dgm:pt modelId="{32EE3847-FE66-4E38-8791-28C0AA44391B}" type="sibTrans" cxnId="{F559FE1C-A754-48DE-B005-9A3D5947D940}">
      <dgm:prSet/>
      <dgm:spPr/>
      <dgm:t>
        <a:bodyPr/>
        <a:lstStyle/>
        <a:p>
          <a:endParaRPr lang="ru-RU"/>
        </a:p>
      </dgm:t>
    </dgm:pt>
    <dgm:pt modelId="{546C98D7-82DC-48F4-9665-7218248DAC57}" type="pres">
      <dgm:prSet presAssocID="{4ED9A60A-4CFF-4BB1-B21D-B9FCF5AAEB1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9F3A20B-D87E-4E0D-876B-AAC1866F5DE8}" type="pres">
      <dgm:prSet presAssocID="{C348D313-9A9F-4B04-98C8-1CE14E74C087}" presName="compositeNode" presStyleCnt="0">
        <dgm:presLayoutVars>
          <dgm:bulletEnabled val="1"/>
        </dgm:presLayoutVars>
      </dgm:prSet>
      <dgm:spPr/>
    </dgm:pt>
    <dgm:pt modelId="{0D7FE2F1-5096-473B-914C-1A6AE97B960B}" type="pres">
      <dgm:prSet presAssocID="{C348D313-9A9F-4B04-98C8-1CE14E74C087}" presName="bgRect" presStyleLbl="node1" presStyleIdx="0" presStyleCnt="4" custScaleX="74035"/>
      <dgm:spPr/>
      <dgm:t>
        <a:bodyPr/>
        <a:lstStyle/>
        <a:p>
          <a:endParaRPr lang="ru-RU"/>
        </a:p>
      </dgm:t>
    </dgm:pt>
    <dgm:pt modelId="{AA784D3C-0D29-474E-8F73-2BA4163BBC04}" type="pres">
      <dgm:prSet presAssocID="{C348D313-9A9F-4B04-98C8-1CE14E74C087}" presName="parentNode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6B1044-1237-4A97-BBC5-3A1A00C3D0A3}" type="pres">
      <dgm:prSet presAssocID="{C348D313-9A9F-4B04-98C8-1CE14E74C087}" presName="child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063EAD-435B-42BB-A52B-4E12285EA0B0}" type="pres">
      <dgm:prSet presAssocID="{DAB3D930-0B00-48A8-AF16-BA3E2F3E71E7}" presName="hSp" presStyleCnt="0"/>
      <dgm:spPr/>
    </dgm:pt>
    <dgm:pt modelId="{A109CEDA-6828-45F5-A51B-EC0A051EF450}" type="pres">
      <dgm:prSet presAssocID="{DAB3D930-0B00-48A8-AF16-BA3E2F3E71E7}" presName="vProcSp" presStyleCnt="0"/>
      <dgm:spPr/>
    </dgm:pt>
    <dgm:pt modelId="{E932C2F0-CAE4-4954-90B9-9DAACBDE8E5C}" type="pres">
      <dgm:prSet presAssocID="{DAB3D930-0B00-48A8-AF16-BA3E2F3E71E7}" presName="vSp1" presStyleCnt="0"/>
      <dgm:spPr/>
    </dgm:pt>
    <dgm:pt modelId="{525AAB3F-5546-4461-828C-1B0B1B875D16}" type="pres">
      <dgm:prSet presAssocID="{DAB3D930-0B00-48A8-AF16-BA3E2F3E71E7}" presName="simulatedConn" presStyleLbl="solidFgAcc1" presStyleIdx="0" presStyleCnt="3"/>
      <dgm:spPr>
        <a:solidFill>
          <a:srgbClr val="C00000"/>
        </a:solidFill>
        <a:ln>
          <a:solidFill>
            <a:srgbClr val="C00000"/>
          </a:solidFill>
        </a:ln>
      </dgm:spPr>
    </dgm:pt>
    <dgm:pt modelId="{1466E7FB-72F0-4F83-90C2-5C567DAEE28A}" type="pres">
      <dgm:prSet presAssocID="{DAB3D930-0B00-48A8-AF16-BA3E2F3E71E7}" presName="vSp2" presStyleCnt="0"/>
      <dgm:spPr/>
    </dgm:pt>
    <dgm:pt modelId="{D4202B10-9D17-4EAB-BBFC-000C2ECDF9AC}" type="pres">
      <dgm:prSet presAssocID="{DAB3D930-0B00-48A8-AF16-BA3E2F3E71E7}" presName="sibTrans" presStyleCnt="0"/>
      <dgm:spPr/>
    </dgm:pt>
    <dgm:pt modelId="{57DF2B81-AAFB-4F11-9E55-D3508AD4894B}" type="pres">
      <dgm:prSet presAssocID="{59E3ECD8-9643-49B4-B49A-88726ABE93C8}" presName="compositeNode" presStyleCnt="0">
        <dgm:presLayoutVars>
          <dgm:bulletEnabled val="1"/>
        </dgm:presLayoutVars>
      </dgm:prSet>
      <dgm:spPr/>
    </dgm:pt>
    <dgm:pt modelId="{90BBC5AB-FE6C-4CC0-A441-6DFCC6077AAB}" type="pres">
      <dgm:prSet presAssocID="{59E3ECD8-9643-49B4-B49A-88726ABE93C8}" presName="bgRect" presStyleLbl="node1" presStyleIdx="1" presStyleCnt="4" custScaleX="75205" custLinFactNeighborY="317"/>
      <dgm:spPr/>
      <dgm:t>
        <a:bodyPr/>
        <a:lstStyle/>
        <a:p>
          <a:endParaRPr lang="ru-RU"/>
        </a:p>
      </dgm:t>
    </dgm:pt>
    <dgm:pt modelId="{784EDB15-AC12-4691-B32B-8DFEAAD071AD}" type="pres">
      <dgm:prSet presAssocID="{59E3ECD8-9643-49B4-B49A-88726ABE93C8}" presName="parentNode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DE4604-CF54-4334-B77C-D29657A19C82}" type="pres">
      <dgm:prSet presAssocID="{59E3ECD8-9643-49B4-B49A-88726ABE93C8}" presName="child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242E93-F24B-4062-A8BE-F1CB32FCCD30}" type="pres">
      <dgm:prSet presAssocID="{8D7E3200-11E9-4FDF-AE1F-F1A32B09D047}" presName="hSp" presStyleCnt="0"/>
      <dgm:spPr/>
    </dgm:pt>
    <dgm:pt modelId="{9DE4FC25-7C15-4D45-9308-CE0EFFCA7FEA}" type="pres">
      <dgm:prSet presAssocID="{8D7E3200-11E9-4FDF-AE1F-F1A32B09D047}" presName="vProcSp" presStyleCnt="0"/>
      <dgm:spPr/>
    </dgm:pt>
    <dgm:pt modelId="{CAE04659-0A96-4162-9791-0534F1FDD568}" type="pres">
      <dgm:prSet presAssocID="{8D7E3200-11E9-4FDF-AE1F-F1A32B09D047}" presName="vSp1" presStyleCnt="0"/>
      <dgm:spPr/>
    </dgm:pt>
    <dgm:pt modelId="{B132FDF0-E7F5-42BE-8ED5-8590294ED4DF}" type="pres">
      <dgm:prSet presAssocID="{8D7E3200-11E9-4FDF-AE1F-F1A32B09D047}" presName="simulatedConn" presStyleLbl="solidFgAcc1" presStyleIdx="1" presStyleCnt="3"/>
      <dgm:spPr>
        <a:solidFill>
          <a:srgbClr val="C00000"/>
        </a:solidFill>
        <a:ln>
          <a:solidFill>
            <a:srgbClr val="C00000"/>
          </a:solidFill>
        </a:ln>
      </dgm:spPr>
    </dgm:pt>
    <dgm:pt modelId="{24C0ED01-AC10-4DD2-9C36-B8FF98C33FF8}" type="pres">
      <dgm:prSet presAssocID="{8D7E3200-11E9-4FDF-AE1F-F1A32B09D047}" presName="vSp2" presStyleCnt="0"/>
      <dgm:spPr/>
    </dgm:pt>
    <dgm:pt modelId="{535C6820-85C4-4C42-9034-1B20A845D6C5}" type="pres">
      <dgm:prSet presAssocID="{8D7E3200-11E9-4FDF-AE1F-F1A32B09D047}" presName="sibTrans" presStyleCnt="0"/>
      <dgm:spPr/>
    </dgm:pt>
    <dgm:pt modelId="{D795DD7C-936C-43FD-AE16-E5C9C81A4457}" type="pres">
      <dgm:prSet presAssocID="{4CDA0B54-B525-48A3-BCA6-7044797842D5}" presName="compositeNode" presStyleCnt="0">
        <dgm:presLayoutVars>
          <dgm:bulletEnabled val="1"/>
        </dgm:presLayoutVars>
      </dgm:prSet>
      <dgm:spPr/>
    </dgm:pt>
    <dgm:pt modelId="{936D61F7-466F-477A-B4F2-E3688BF931FE}" type="pres">
      <dgm:prSet presAssocID="{4CDA0B54-B525-48A3-BCA6-7044797842D5}" presName="bgRect" presStyleLbl="node1" presStyleIdx="2" presStyleCnt="4" custScaleX="56095"/>
      <dgm:spPr/>
      <dgm:t>
        <a:bodyPr/>
        <a:lstStyle/>
        <a:p>
          <a:endParaRPr lang="ru-RU"/>
        </a:p>
      </dgm:t>
    </dgm:pt>
    <dgm:pt modelId="{F8EA12C6-819A-4BA9-AC0B-91124FAA053D}" type="pres">
      <dgm:prSet presAssocID="{4CDA0B54-B525-48A3-BCA6-7044797842D5}" presName="parentNode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3535F3-7586-44AC-A6FA-F190CF8CA981}" type="pres">
      <dgm:prSet presAssocID="{4CDA0B54-B525-48A3-BCA6-7044797842D5}" presName="child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BF7B3E-4AE1-40F4-B430-FCDEA4C09116}" type="pres">
      <dgm:prSet presAssocID="{36F2B437-D465-411F-9587-A6C0FA15AF78}" presName="hSp" presStyleCnt="0"/>
      <dgm:spPr/>
    </dgm:pt>
    <dgm:pt modelId="{9F7C2BA5-78C0-4BA8-BCB0-B2D301F75878}" type="pres">
      <dgm:prSet presAssocID="{36F2B437-D465-411F-9587-A6C0FA15AF78}" presName="vProcSp" presStyleCnt="0"/>
      <dgm:spPr/>
    </dgm:pt>
    <dgm:pt modelId="{12F8313C-5B26-4B33-98EC-7261D2F75A87}" type="pres">
      <dgm:prSet presAssocID="{36F2B437-D465-411F-9587-A6C0FA15AF78}" presName="vSp1" presStyleCnt="0"/>
      <dgm:spPr/>
    </dgm:pt>
    <dgm:pt modelId="{F04B6883-0218-47F1-8CAA-74E51B2BD888}" type="pres">
      <dgm:prSet presAssocID="{36F2B437-D465-411F-9587-A6C0FA15AF78}" presName="simulatedConn" presStyleLbl="solidFgAcc1" presStyleIdx="2" presStyleCnt="3"/>
      <dgm:spPr>
        <a:solidFill>
          <a:srgbClr val="C00000"/>
        </a:solidFill>
        <a:ln>
          <a:solidFill>
            <a:srgbClr val="C00000"/>
          </a:solidFill>
        </a:ln>
      </dgm:spPr>
    </dgm:pt>
    <dgm:pt modelId="{B16084F3-E6C7-43AE-8F1E-23180CDCEB84}" type="pres">
      <dgm:prSet presAssocID="{36F2B437-D465-411F-9587-A6C0FA15AF78}" presName="vSp2" presStyleCnt="0"/>
      <dgm:spPr/>
    </dgm:pt>
    <dgm:pt modelId="{DA6AEE29-E435-4311-90E0-E8DFFC01522D}" type="pres">
      <dgm:prSet presAssocID="{36F2B437-D465-411F-9587-A6C0FA15AF78}" presName="sibTrans" presStyleCnt="0"/>
      <dgm:spPr/>
    </dgm:pt>
    <dgm:pt modelId="{6AFB38D7-02AB-4C0A-A851-1DEE0C9F6ED1}" type="pres">
      <dgm:prSet presAssocID="{4276C2D1-9635-47D0-BFE5-127D6E988D2E}" presName="compositeNode" presStyleCnt="0">
        <dgm:presLayoutVars>
          <dgm:bulletEnabled val="1"/>
        </dgm:presLayoutVars>
      </dgm:prSet>
      <dgm:spPr/>
    </dgm:pt>
    <dgm:pt modelId="{9B6B748C-BC24-467E-97B6-B02E01DD4847}" type="pres">
      <dgm:prSet presAssocID="{4276C2D1-9635-47D0-BFE5-127D6E988D2E}" presName="bgRect" presStyleLbl="node1" presStyleIdx="3" presStyleCnt="4"/>
      <dgm:spPr/>
      <dgm:t>
        <a:bodyPr/>
        <a:lstStyle/>
        <a:p>
          <a:endParaRPr lang="ru-RU"/>
        </a:p>
      </dgm:t>
    </dgm:pt>
    <dgm:pt modelId="{BD6EEE0D-59C9-4749-BB8B-1554321A52CB}" type="pres">
      <dgm:prSet presAssocID="{4276C2D1-9635-47D0-BFE5-127D6E988D2E}" presName="parentNode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A3DD8A-7D08-4F25-8484-79EE871D78BE}" type="pres">
      <dgm:prSet presAssocID="{4276C2D1-9635-47D0-BFE5-127D6E988D2E}" presName="child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692904D-C389-40EE-B65B-DB03AB9708D0}" type="presOf" srcId="{59E3ECD8-9643-49B4-B49A-88726ABE93C8}" destId="{90BBC5AB-FE6C-4CC0-A441-6DFCC6077AAB}" srcOrd="0" destOrd="0" presId="urn:microsoft.com/office/officeart/2005/8/layout/hProcess7"/>
    <dgm:cxn modelId="{22B3D36D-92C1-4AB4-A88A-76FD466D1B31}" type="presOf" srcId="{9DC26FC8-3DC5-47F6-A622-EC9BED2FD641}" destId="{C8A3DD8A-7D08-4F25-8484-79EE871D78BE}" srcOrd="0" destOrd="1" presId="urn:microsoft.com/office/officeart/2005/8/layout/hProcess7"/>
    <dgm:cxn modelId="{4A2D4861-3AB6-45F6-97F8-EB6E60EDEC2C}" type="presOf" srcId="{4CDA0B54-B525-48A3-BCA6-7044797842D5}" destId="{936D61F7-466F-477A-B4F2-E3688BF931FE}" srcOrd="0" destOrd="0" presId="urn:microsoft.com/office/officeart/2005/8/layout/hProcess7"/>
    <dgm:cxn modelId="{D45A5BC7-71F3-4EAE-B184-527701451455}" srcId="{4ED9A60A-4CFF-4BB1-B21D-B9FCF5AAEB1A}" destId="{4276C2D1-9635-47D0-BFE5-127D6E988D2E}" srcOrd="3" destOrd="0" parTransId="{E877112E-1474-4C55-8CE7-35D695D29340}" sibTransId="{7F549301-AACA-4D7D-ACA8-7DF3C5B0C707}"/>
    <dgm:cxn modelId="{DABB8428-F750-4F8B-8DF7-1584E26B6118}" srcId="{4ED9A60A-4CFF-4BB1-B21D-B9FCF5AAEB1A}" destId="{4CDA0B54-B525-48A3-BCA6-7044797842D5}" srcOrd="2" destOrd="0" parTransId="{B4419015-F9E4-430A-A8E5-B403FFB044ED}" sibTransId="{36F2B437-D465-411F-9587-A6C0FA15AF78}"/>
    <dgm:cxn modelId="{CD426980-14C1-40A8-9511-FCD6B75CA9AF}" type="presOf" srcId="{C348D313-9A9F-4B04-98C8-1CE14E74C087}" destId="{AA784D3C-0D29-474E-8F73-2BA4163BBC04}" srcOrd="1" destOrd="0" presId="urn:microsoft.com/office/officeart/2005/8/layout/hProcess7"/>
    <dgm:cxn modelId="{B6DBF53A-453A-44DF-9E85-E99F0E663DB1}" srcId="{4ED9A60A-4CFF-4BB1-B21D-B9FCF5AAEB1A}" destId="{C348D313-9A9F-4B04-98C8-1CE14E74C087}" srcOrd="0" destOrd="0" parTransId="{65B636CA-90C8-4375-86A2-A665DFAA0E40}" sibTransId="{DAB3D930-0B00-48A8-AF16-BA3E2F3E71E7}"/>
    <dgm:cxn modelId="{9A5B656E-F3C3-441D-9921-B83C704C64BA}" type="presOf" srcId="{4ED9A60A-4CFF-4BB1-B21D-B9FCF5AAEB1A}" destId="{546C98D7-82DC-48F4-9665-7218248DAC57}" srcOrd="0" destOrd="0" presId="urn:microsoft.com/office/officeart/2005/8/layout/hProcess7"/>
    <dgm:cxn modelId="{D916BDD9-196F-4524-985A-AF4C9D0F1B49}" type="presOf" srcId="{59E3ECD8-9643-49B4-B49A-88726ABE93C8}" destId="{784EDB15-AC12-4691-B32B-8DFEAAD071AD}" srcOrd="1" destOrd="0" presId="urn:microsoft.com/office/officeart/2005/8/layout/hProcess7"/>
    <dgm:cxn modelId="{AB7531B5-A76D-48FA-B105-997196AF0234}" srcId="{59E3ECD8-9643-49B4-B49A-88726ABE93C8}" destId="{DFD13AA9-8A5E-4465-B40E-A0AC1533FECE}" srcOrd="0" destOrd="0" parTransId="{380E3E81-2E4D-4EFF-A79D-A2365B63B534}" sibTransId="{1B2C45F7-3B32-49A6-B967-255E92938E45}"/>
    <dgm:cxn modelId="{7CE9B50C-B2BB-4F4C-90B0-C23ABB4EC5CF}" srcId="{4CDA0B54-B525-48A3-BCA6-7044797842D5}" destId="{9783C784-2B85-48EB-9AA9-3FBF446E4F81}" srcOrd="0" destOrd="0" parTransId="{2CDE6004-5AA1-45E6-A064-55776C5D648F}" sibTransId="{AFE6E8C6-A278-4459-A247-6ECE972E732C}"/>
    <dgm:cxn modelId="{49CC238B-D0D8-4732-B987-1825A46A3EF2}" type="presOf" srcId="{C348D313-9A9F-4B04-98C8-1CE14E74C087}" destId="{0D7FE2F1-5096-473B-914C-1A6AE97B960B}" srcOrd="0" destOrd="0" presId="urn:microsoft.com/office/officeart/2005/8/layout/hProcess7"/>
    <dgm:cxn modelId="{C00F7228-DA9A-4785-B16C-9BE5DA70F38F}" type="presOf" srcId="{9783C784-2B85-48EB-9AA9-3FBF446E4F81}" destId="{793535F3-7586-44AC-A6FA-F190CF8CA981}" srcOrd="0" destOrd="0" presId="urn:microsoft.com/office/officeart/2005/8/layout/hProcess7"/>
    <dgm:cxn modelId="{7A238421-87F1-479B-8772-61EB605C6984}" type="presOf" srcId="{67558713-BB93-4490-857E-C597B1D772E2}" destId="{C8A3DD8A-7D08-4F25-8484-79EE871D78BE}" srcOrd="0" destOrd="0" presId="urn:microsoft.com/office/officeart/2005/8/layout/hProcess7"/>
    <dgm:cxn modelId="{A6BFB1CA-4A49-4ACE-B398-FBB8CA7DA9AF}" type="presOf" srcId="{B4671D35-D6CA-43D7-9CA6-E784A8355C55}" destId="{2E6B1044-1237-4A97-BBC5-3A1A00C3D0A3}" srcOrd="0" destOrd="0" presId="urn:microsoft.com/office/officeart/2005/8/layout/hProcess7"/>
    <dgm:cxn modelId="{88E24EAA-484B-4A18-AF3B-389AFA36EC22}" srcId="{4ED9A60A-4CFF-4BB1-B21D-B9FCF5AAEB1A}" destId="{59E3ECD8-9643-49B4-B49A-88726ABE93C8}" srcOrd="1" destOrd="0" parTransId="{9EDF706F-5F0F-4AC9-A237-BF78587DF3A5}" sibTransId="{8D7E3200-11E9-4FDF-AE1F-F1A32B09D047}"/>
    <dgm:cxn modelId="{4AA9239E-A4CB-4B9A-A843-8043EB34F317}" type="presOf" srcId="{4CDA0B54-B525-48A3-BCA6-7044797842D5}" destId="{F8EA12C6-819A-4BA9-AC0B-91124FAA053D}" srcOrd="1" destOrd="0" presId="urn:microsoft.com/office/officeart/2005/8/layout/hProcess7"/>
    <dgm:cxn modelId="{F559FE1C-A754-48DE-B005-9A3D5947D940}" srcId="{4276C2D1-9635-47D0-BFE5-127D6E988D2E}" destId="{9DC26FC8-3DC5-47F6-A622-EC9BED2FD641}" srcOrd="1" destOrd="0" parTransId="{7EFA93C4-E4B5-4056-9325-F95174AC10C8}" sibTransId="{32EE3847-FE66-4E38-8791-28C0AA44391B}"/>
    <dgm:cxn modelId="{816423FE-948D-4642-B1C1-EA0BEBE9308C}" srcId="{4276C2D1-9635-47D0-BFE5-127D6E988D2E}" destId="{67558713-BB93-4490-857E-C597B1D772E2}" srcOrd="0" destOrd="0" parTransId="{078E6C73-C7C1-4EB1-9124-183355CA3844}" sibTransId="{A57CB4E3-E9E5-4612-B7FB-418385721165}"/>
    <dgm:cxn modelId="{0E959FF7-9495-4B06-B551-7A3ECE42CD85}" type="presOf" srcId="{4276C2D1-9635-47D0-BFE5-127D6E988D2E}" destId="{9B6B748C-BC24-467E-97B6-B02E01DD4847}" srcOrd="0" destOrd="0" presId="urn:microsoft.com/office/officeart/2005/8/layout/hProcess7"/>
    <dgm:cxn modelId="{BAD3EB03-51DE-4F1B-8B09-7B4D961C691A}" srcId="{C348D313-9A9F-4B04-98C8-1CE14E74C087}" destId="{B4671D35-D6CA-43D7-9CA6-E784A8355C55}" srcOrd="0" destOrd="0" parTransId="{B0AA5B88-6C89-4A52-BE77-8E278384ED0E}" sibTransId="{AD3B1197-3A5A-4526-974B-C05210EED9C7}"/>
    <dgm:cxn modelId="{B83EB447-6638-4A6C-BB54-892DC7B5212B}" type="presOf" srcId="{4276C2D1-9635-47D0-BFE5-127D6E988D2E}" destId="{BD6EEE0D-59C9-4749-BB8B-1554321A52CB}" srcOrd="1" destOrd="0" presId="urn:microsoft.com/office/officeart/2005/8/layout/hProcess7"/>
    <dgm:cxn modelId="{13FF2737-2E32-4B89-9F8E-703D3A43B929}" type="presOf" srcId="{DFD13AA9-8A5E-4465-B40E-A0AC1533FECE}" destId="{36DE4604-CF54-4334-B77C-D29657A19C82}" srcOrd="0" destOrd="0" presId="urn:microsoft.com/office/officeart/2005/8/layout/hProcess7"/>
    <dgm:cxn modelId="{B09AAAFE-B8D2-454B-BB87-8697701540ED}" type="presParOf" srcId="{546C98D7-82DC-48F4-9665-7218248DAC57}" destId="{79F3A20B-D87E-4E0D-876B-AAC1866F5DE8}" srcOrd="0" destOrd="0" presId="urn:microsoft.com/office/officeart/2005/8/layout/hProcess7"/>
    <dgm:cxn modelId="{69BDB46A-9465-472C-9E98-0A45AD5F7F86}" type="presParOf" srcId="{79F3A20B-D87E-4E0D-876B-AAC1866F5DE8}" destId="{0D7FE2F1-5096-473B-914C-1A6AE97B960B}" srcOrd="0" destOrd="0" presId="urn:microsoft.com/office/officeart/2005/8/layout/hProcess7"/>
    <dgm:cxn modelId="{FCE1A7B8-8DD8-4380-8353-B581542240E6}" type="presParOf" srcId="{79F3A20B-D87E-4E0D-876B-AAC1866F5DE8}" destId="{AA784D3C-0D29-474E-8F73-2BA4163BBC04}" srcOrd="1" destOrd="0" presId="urn:microsoft.com/office/officeart/2005/8/layout/hProcess7"/>
    <dgm:cxn modelId="{195DB205-7EC7-41DD-8C8C-C83BA8CB7615}" type="presParOf" srcId="{79F3A20B-D87E-4E0D-876B-AAC1866F5DE8}" destId="{2E6B1044-1237-4A97-BBC5-3A1A00C3D0A3}" srcOrd="2" destOrd="0" presId="urn:microsoft.com/office/officeart/2005/8/layout/hProcess7"/>
    <dgm:cxn modelId="{43ADE5D1-DA2B-486D-B197-438854459DC4}" type="presParOf" srcId="{546C98D7-82DC-48F4-9665-7218248DAC57}" destId="{B1063EAD-435B-42BB-A52B-4E12285EA0B0}" srcOrd="1" destOrd="0" presId="urn:microsoft.com/office/officeart/2005/8/layout/hProcess7"/>
    <dgm:cxn modelId="{6F910A62-7759-4AE3-885C-164A00170F65}" type="presParOf" srcId="{546C98D7-82DC-48F4-9665-7218248DAC57}" destId="{A109CEDA-6828-45F5-A51B-EC0A051EF450}" srcOrd="2" destOrd="0" presId="urn:microsoft.com/office/officeart/2005/8/layout/hProcess7"/>
    <dgm:cxn modelId="{FAD556CF-C809-4AE3-9EA1-D15FADB10E3E}" type="presParOf" srcId="{A109CEDA-6828-45F5-A51B-EC0A051EF450}" destId="{E932C2F0-CAE4-4954-90B9-9DAACBDE8E5C}" srcOrd="0" destOrd="0" presId="urn:microsoft.com/office/officeart/2005/8/layout/hProcess7"/>
    <dgm:cxn modelId="{BEDC0C39-8821-41D7-ABA0-B49C90A23A4A}" type="presParOf" srcId="{A109CEDA-6828-45F5-A51B-EC0A051EF450}" destId="{525AAB3F-5546-4461-828C-1B0B1B875D16}" srcOrd="1" destOrd="0" presId="urn:microsoft.com/office/officeart/2005/8/layout/hProcess7"/>
    <dgm:cxn modelId="{8822A0E4-DEE9-4ACF-A633-BFB92002C7B7}" type="presParOf" srcId="{A109CEDA-6828-45F5-A51B-EC0A051EF450}" destId="{1466E7FB-72F0-4F83-90C2-5C567DAEE28A}" srcOrd="2" destOrd="0" presId="urn:microsoft.com/office/officeart/2005/8/layout/hProcess7"/>
    <dgm:cxn modelId="{9179E609-75F0-4A8C-92E6-475C03A87845}" type="presParOf" srcId="{546C98D7-82DC-48F4-9665-7218248DAC57}" destId="{D4202B10-9D17-4EAB-BBFC-000C2ECDF9AC}" srcOrd="3" destOrd="0" presId="urn:microsoft.com/office/officeart/2005/8/layout/hProcess7"/>
    <dgm:cxn modelId="{8FD4AD88-CAFF-4264-A938-FF66B6A95A28}" type="presParOf" srcId="{546C98D7-82DC-48F4-9665-7218248DAC57}" destId="{57DF2B81-AAFB-4F11-9E55-D3508AD4894B}" srcOrd="4" destOrd="0" presId="urn:microsoft.com/office/officeart/2005/8/layout/hProcess7"/>
    <dgm:cxn modelId="{296E9FF3-E001-4094-9777-6D25F1EE8DD3}" type="presParOf" srcId="{57DF2B81-AAFB-4F11-9E55-D3508AD4894B}" destId="{90BBC5AB-FE6C-4CC0-A441-6DFCC6077AAB}" srcOrd="0" destOrd="0" presId="urn:microsoft.com/office/officeart/2005/8/layout/hProcess7"/>
    <dgm:cxn modelId="{F69F0928-763D-4F59-A9D3-E24DAA49BD7F}" type="presParOf" srcId="{57DF2B81-AAFB-4F11-9E55-D3508AD4894B}" destId="{784EDB15-AC12-4691-B32B-8DFEAAD071AD}" srcOrd="1" destOrd="0" presId="urn:microsoft.com/office/officeart/2005/8/layout/hProcess7"/>
    <dgm:cxn modelId="{B1639BE6-B42C-4BA3-B5F0-5602B11CAB88}" type="presParOf" srcId="{57DF2B81-AAFB-4F11-9E55-D3508AD4894B}" destId="{36DE4604-CF54-4334-B77C-D29657A19C82}" srcOrd="2" destOrd="0" presId="urn:microsoft.com/office/officeart/2005/8/layout/hProcess7"/>
    <dgm:cxn modelId="{341DF017-4248-4030-8ACF-2EACE2947268}" type="presParOf" srcId="{546C98D7-82DC-48F4-9665-7218248DAC57}" destId="{EB242E93-F24B-4062-A8BE-F1CB32FCCD30}" srcOrd="5" destOrd="0" presId="urn:microsoft.com/office/officeart/2005/8/layout/hProcess7"/>
    <dgm:cxn modelId="{C5703EFE-959E-496C-96AB-00FE690A0F7C}" type="presParOf" srcId="{546C98D7-82DC-48F4-9665-7218248DAC57}" destId="{9DE4FC25-7C15-4D45-9308-CE0EFFCA7FEA}" srcOrd="6" destOrd="0" presId="urn:microsoft.com/office/officeart/2005/8/layout/hProcess7"/>
    <dgm:cxn modelId="{99470116-957B-4934-8806-B973E087443B}" type="presParOf" srcId="{9DE4FC25-7C15-4D45-9308-CE0EFFCA7FEA}" destId="{CAE04659-0A96-4162-9791-0534F1FDD568}" srcOrd="0" destOrd="0" presId="urn:microsoft.com/office/officeart/2005/8/layout/hProcess7"/>
    <dgm:cxn modelId="{827F30CA-B061-43A4-A235-B9FBF6D13C35}" type="presParOf" srcId="{9DE4FC25-7C15-4D45-9308-CE0EFFCA7FEA}" destId="{B132FDF0-E7F5-42BE-8ED5-8590294ED4DF}" srcOrd="1" destOrd="0" presId="urn:microsoft.com/office/officeart/2005/8/layout/hProcess7"/>
    <dgm:cxn modelId="{BE87722B-DB1F-43FC-BBCB-CB9915455E51}" type="presParOf" srcId="{9DE4FC25-7C15-4D45-9308-CE0EFFCA7FEA}" destId="{24C0ED01-AC10-4DD2-9C36-B8FF98C33FF8}" srcOrd="2" destOrd="0" presId="urn:microsoft.com/office/officeart/2005/8/layout/hProcess7"/>
    <dgm:cxn modelId="{604893FD-E472-4FFC-B2A7-49CA39C4125B}" type="presParOf" srcId="{546C98D7-82DC-48F4-9665-7218248DAC57}" destId="{535C6820-85C4-4C42-9034-1B20A845D6C5}" srcOrd="7" destOrd="0" presId="urn:microsoft.com/office/officeart/2005/8/layout/hProcess7"/>
    <dgm:cxn modelId="{565A1293-535E-4507-9108-4F87871C2502}" type="presParOf" srcId="{546C98D7-82DC-48F4-9665-7218248DAC57}" destId="{D795DD7C-936C-43FD-AE16-E5C9C81A4457}" srcOrd="8" destOrd="0" presId="urn:microsoft.com/office/officeart/2005/8/layout/hProcess7"/>
    <dgm:cxn modelId="{9282442E-0D34-4B86-961D-5361578BC35D}" type="presParOf" srcId="{D795DD7C-936C-43FD-AE16-E5C9C81A4457}" destId="{936D61F7-466F-477A-B4F2-E3688BF931FE}" srcOrd="0" destOrd="0" presId="urn:microsoft.com/office/officeart/2005/8/layout/hProcess7"/>
    <dgm:cxn modelId="{98F10347-5F0D-4593-B9F5-76B12CB96C7B}" type="presParOf" srcId="{D795DD7C-936C-43FD-AE16-E5C9C81A4457}" destId="{F8EA12C6-819A-4BA9-AC0B-91124FAA053D}" srcOrd="1" destOrd="0" presId="urn:microsoft.com/office/officeart/2005/8/layout/hProcess7"/>
    <dgm:cxn modelId="{CA542CE8-26FE-4AD7-91EA-627B9E050F14}" type="presParOf" srcId="{D795DD7C-936C-43FD-AE16-E5C9C81A4457}" destId="{793535F3-7586-44AC-A6FA-F190CF8CA981}" srcOrd="2" destOrd="0" presId="urn:microsoft.com/office/officeart/2005/8/layout/hProcess7"/>
    <dgm:cxn modelId="{170F1D95-1B2C-437A-B37A-F56F282C86B0}" type="presParOf" srcId="{546C98D7-82DC-48F4-9665-7218248DAC57}" destId="{5ABF7B3E-4AE1-40F4-B430-FCDEA4C09116}" srcOrd="9" destOrd="0" presId="urn:microsoft.com/office/officeart/2005/8/layout/hProcess7"/>
    <dgm:cxn modelId="{B17A295A-8CE9-4163-B999-C1C099A1E5C2}" type="presParOf" srcId="{546C98D7-82DC-48F4-9665-7218248DAC57}" destId="{9F7C2BA5-78C0-4BA8-BCB0-B2D301F75878}" srcOrd="10" destOrd="0" presId="urn:microsoft.com/office/officeart/2005/8/layout/hProcess7"/>
    <dgm:cxn modelId="{E3E9F190-DE2D-490B-A22F-9B58BECC453B}" type="presParOf" srcId="{9F7C2BA5-78C0-4BA8-BCB0-B2D301F75878}" destId="{12F8313C-5B26-4B33-98EC-7261D2F75A87}" srcOrd="0" destOrd="0" presId="urn:microsoft.com/office/officeart/2005/8/layout/hProcess7"/>
    <dgm:cxn modelId="{830AFE24-2C6C-4B7E-A87D-D823556721EC}" type="presParOf" srcId="{9F7C2BA5-78C0-4BA8-BCB0-B2D301F75878}" destId="{F04B6883-0218-47F1-8CAA-74E51B2BD888}" srcOrd="1" destOrd="0" presId="urn:microsoft.com/office/officeart/2005/8/layout/hProcess7"/>
    <dgm:cxn modelId="{B5F4E55D-B13C-4959-87F0-BB62FDE302D9}" type="presParOf" srcId="{9F7C2BA5-78C0-4BA8-BCB0-B2D301F75878}" destId="{B16084F3-E6C7-43AE-8F1E-23180CDCEB84}" srcOrd="2" destOrd="0" presId="urn:microsoft.com/office/officeart/2005/8/layout/hProcess7"/>
    <dgm:cxn modelId="{01ECE16E-AA16-4349-B932-087022AA92AE}" type="presParOf" srcId="{546C98D7-82DC-48F4-9665-7218248DAC57}" destId="{DA6AEE29-E435-4311-90E0-E8DFFC01522D}" srcOrd="11" destOrd="0" presId="urn:microsoft.com/office/officeart/2005/8/layout/hProcess7"/>
    <dgm:cxn modelId="{7DD51256-0505-4F59-ADB7-9CADC45D9F19}" type="presParOf" srcId="{546C98D7-82DC-48F4-9665-7218248DAC57}" destId="{6AFB38D7-02AB-4C0A-A851-1DEE0C9F6ED1}" srcOrd="12" destOrd="0" presId="urn:microsoft.com/office/officeart/2005/8/layout/hProcess7"/>
    <dgm:cxn modelId="{87E8887B-E9E4-424D-9217-14BDB840C9A7}" type="presParOf" srcId="{6AFB38D7-02AB-4C0A-A851-1DEE0C9F6ED1}" destId="{9B6B748C-BC24-467E-97B6-B02E01DD4847}" srcOrd="0" destOrd="0" presId="urn:microsoft.com/office/officeart/2005/8/layout/hProcess7"/>
    <dgm:cxn modelId="{F5FF0C38-2B79-46E5-86D4-C348EB5BC568}" type="presParOf" srcId="{6AFB38D7-02AB-4C0A-A851-1DEE0C9F6ED1}" destId="{BD6EEE0D-59C9-4749-BB8B-1554321A52CB}" srcOrd="1" destOrd="0" presId="urn:microsoft.com/office/officeart/2005/8/layout/hProcess7"/>
    <dgm:cxn modelId="{651841F7-B2C8-4F29-A4E8-418E197AA288}" type="presParOf" srcId="{6AFB38D7-02AB-4C0A-A851-1DEE0C9F6ED1}" destId="{C8A3DD8A-7D08-4F25-8484-79EE871D78BE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ED9A60A-4CFF-4BB1-B21D-B9FCF5AAEB1A}" type="doc">
      <dgm:prSet loTypeId="urn:microsoft.com/office/officeart/2005/8/layout/hProcess7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4671D35-D6CA-43D7-9CA6-E784A8355C55}">
      <dgm:prSet phldrT="[Текст]" custT="1"/>
      <dgm:spPr>
        <a:ln>
          <a:solidFill>
            <a:schemeClr val="lt1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ru-RU" sz="2000" b="1" dirty="0" smtClean="0">
              <a:solidFill>
                <a:srgbClr val="002060"/>
              </a:solidFill>
            </a:rPr>
            <a:t>Подача страхователем заявления о возмещении расходов с приложением документов, подтверждающих проведение мероприятий</a:t>
          </a:r>
          <a:endParaRPr lang="ru-RU" sz="2000" dirty="0"/>
        </a:p>
      </dgm:t>
    </dgm:pt>
    <dgm:pt modelId="{B0AA5B88-6C89-4A52-BE77-8E278384ED0E}" type="parTrans" cxnId="{BAD3EB03-51DE-4F1B-8B09-7B4D961C691A}">
      <dgm:prSet/>
      <dgm:spPr/>
      <dgm:t>
        <a:bodyPr/>
        <a:lstStyle/>
        <a:p>
          <a:endParaRPr lang="ru-RU"/>
        </a:p>
      </dgm:t>
    </dgm:pt>
    <dgm:pt modelId="{AD3B1197-3A5A-4526-974B-C05210EED9C7}" type="sibTrans" cxnId="{BAD3EB03-51DE-4F1B-8B09-7B4D961C691A}">
      <dgm:prSet/>
      <dgm:spPr/>
      <dgm:t>
        <a:bodyPr/>
        <a:lstStyle/>
        <a:p>
          <a:endParaRPr lang="ru-RU"/>
        </a:p>
      </dgm:t>
    </dgm:pt>
    <dgm:pt modelId="{DFD13AA9-8A5E-4465-B40E-A0AC1533FECE}">
      <dgm:prSet phldrT="[Текст]" custT="1"/>
      <dgm:spPr>
        <a:solidFill>
          <a:schemeClr val="bg1"/>
        </a:solidFill>
      </dgm:spPr>
      <dgm:t>
        <a:bodyPr/>
        <a:lstStyle/>
        <a:p>
          <a:r>
            <a:rPr lang="ru-RU" sz="2000" b="1" dirty="0" smtClean="0">
              <a:solidFill>
                <a:srgbClr val="002060"/>
              </a:solidFill>
            </a:rPr>
            <a:t>При оплате расходов, предусмотренных договором в текущем финансовом году, но позже 15.11, возможно дополнительно предоставление страхователем этих платежных документов</a:t>
          </a:r>
          <a:endParaRPr lang="ru-RU" sz="2000" dirty="0"/>
        </a:p>
      </dgm:t>
    </dgm:pt>
    <dgm:pt modelId="{380E3E81-2E4D-4EFF-A79D-A2365B63B534}" type="parTrans" cxnId="{AB7531B5-A76D-48FA-B105-997196AF0234}">
      <dgm:prSet/>
      <dgm:spPr/>
      <dgm:t>
        <a:bodyPr/>
        <a:lstStyle/>
        <a:p>
          <a:endParaRPr lang="ru-RU"/>
        </a:p>
      </dgm:t>
    </dgm:pt>
    <dgm:pt modelId="{1B2C45F7-3B32-49A6-B967-255E92938E45}" type="sibTrans" cxnId="{AB7531B5-A76D-48FA-B105-997196AF0234}">
      <dgm:prSet/>
      <dgm:spPr/>
      <dgm:t>
        <a:bodyPr/>
        <a:lstStyle/>
        <a:p>
          <a:endParaRPr lang="ru-RU"/>
        </a:p>
      </dgm:t>
    </dgm:pt>
    <dgm:pt modelId="{C348D313-9A9F-4B04-98C8-1CE14E74C087}">
      <dgm:prSet phldrT="[Текст]"/>
      <dgm:spPr>
        <a:solidFill>
          <a:schemeClr val="bg1"/>
        </a:solidFill>
        <a:ln w="25400">
          <a:solidFill>
            <a:srgbClr val="002060"/>
          </a:solidFill>
        </a:ln>
      </dgm:spPr>
      <dgm:t>
        <a:bodyPr/>
        <a:lstStyle/>
        <a:p>
          <a:r>
            <a:rPr lang="ru-RU" dirty="0" smtClean="0"/>
            <a:t> </a:t>
          </a:r>
          <a:endParaRPr lang="ru-RU" dirty="0"/>
        </a:p>
      </dgm:t>
    </dgm:pt>
    <dgm:pt modelId="{DAB3D930-0B00-48A8-AF16-BA3E2F3E71E7}" type="sibTrans" cxnId="{B6DBF53A-453A-44DF-9E85-E99F0E663DB1}">
      <dgm:prSet/>
      <dgm:spPr/>
      <dgm:t>
        <a:bodyPr/>
        <a:lstStyle/>
        <a:p>
          <a:endParaRPr lang="ru-RU"/>
        </a:p>
      </dgm:t>
    </dgm:pt>
    <dgm:pt modelId="{65B636CA-90C8-4375-86A2-A665DFAA0E40}" type="parTrans" cxnId="{B6DBF53A-453A-44DF-9E85-E99F0E663DB1}">
      <dgm:prSet/>
      <dgm:spPr/>
      <dgm:t>
        <a:bodyPr/>
        <a:lstStyle/>
        <a:p>
          <a:endParaRPr lang="ru-RU"/>
        </a:p>
      </dgm:t>
    </dgm:pt>
    <dgm:pt modelId="{4CDA0B54-B525-48A3-BCA6-7044797842D5}">
      <dgm:prSet phldrT="[Текст]"/>
      <dgm:spPr>
        <a:solidFill>
          <a:schemeClr val="bg1"/>
        </a:solidFill>
        <a:ln w="25400">
          <a:solidFill>
            <a:srgbClr val="002060"/>
          </a:solidFill>
        </a:ln>
      </dgm:spPr>
      <dgm:t>
        <a:bodyPr/>
        <a:lstStyle/>
        <a:p>
          <a:r>
            <a:rPr lang="ru-RU" dirty="0" smtClean="0"/>
            <a:t> </a:t>
          </a:r>
          <a:endParaRPr lang="ru-RU" dirty="0"/>
        </a:p>
      </dgm:t>
    </dgm:pt>
    <dgm:pt modelId="{36F2B437-D465-411F-9587-A6C0FA15AF78}" type="sibTrans" cxnId="{DABB8428-F750-4F8B-8DF7-1584E26B6118}">
      <dgm:prSet/>
      <dgm:spPr/>
      <dgm:t>
        <a:bodyPr/>
        <a:lstStyle/>
        <a:p>
          <a:endParaRPr lang="ru-RU"/>
        </a:p>
      </dgm:t>
    </dgm:pt>
    <dgm:pt modelId="{B4419015-F9E4-430A-A8E5-B403FFB044ED}" type="parTrans" cxnId="{DABB8428-F750-4F8B-8DF7-1584E26B6118}">
      <dgm:prSet/>
      <dgm:spPr/>
      <dgm:t>
        <a:bodyPr/>
        <a:lstStyle/>
        <a:p>
          <a:endParaRPr lang="ru-RU"/>
        </a:p>
      </dgm:t>
    </dgm:pt>
    <dgm:pt modelId="{9783C784-2B85-48EB-9AA9-3FBF446E4F81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dirty="0" smtClean="0">
              <a:solidFill>
                <a:srgbClr val="002060"/>
              </a:solidFill>
            </a:rPr>
            <a:t>Решение о возмещении расходов и перечисление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dirty="0" smtClean="0">
              <a:solidFill>
                <a:srgbClr val="002060"/>
              </a:solidFill>
            </a:rPr>
            <a:t>средств</a:t>
          </a:r>
          <a:endParaRPr lang="ru-RU" sz="2000" dirty="0"/>
        </a:p>
      </dgm:t>
    </dgm:pt>
    <dgm:pt modelId="{AFE6E8C6-A278-4459-A247-6ECE972E732C}" type="sibTrans" cxnId="{7CE9B50C-B2BB-4F4C-90B0-C23ABB4EC5CF}">
      <dgm:prSet/>
      <dgm:spPr/>
      <dgm:t>
        <a:bodyPr/>
        <a:lstStyle/>
        <a:p>
          <a:endParaRPr lang="ru-RU"/>
        </a:p>
      </dgm:t>
    </dgm:pt>
    <dgm:pt modelId="{2CDE6004-5AA1-45E6-A064-55776C5D648F}" type="parTrans" cxnId="{7CE9B50C-B2BB-4F4C-90B0-C23ABB4EC5CF}">
      <dgm:prSet/>
      <dgm:spPr/>
      <dgm:t>
        <a:bodyPr/>
        <a:lstStyle/>
        <a:p>
          <a:endParaRPr lang="ru-RU"/>
        </a:p>
      </dgm:t>
    </dgm:pt>
    <dgm:pt modelId="{0707FDAF-BE00-409A-9546-163FC5A4B5E7}">
      <dgm:prSet custT="1"/>
      <dgm:spPr/>
      <dgm:t>
        <a:bodyPr/>
        <a:lstStyle/>
        <a:p>
          <a:endParaRPr lang="ru-RU" sz="2000" b="1" dirty="0" smtClean="0">
            <a:solidFill>
              <a:srgbClr val="002060"/>
            </a:solidFill>
          </a:endParaRPr>
        </a:p>
      </dgm:t>
    </dgm:pt>
    <dgm:pt modelId="{46A2F93B-B738-4970-B48D-A6B48B45D40D}" type="parTrans" cxnId="{D8ACD091-B75E-45D0-A852-457C93E190E4}">
      <dgm:prSet/>
      <dgm:spPr/>
      <dgm:t>
        <a:bodyPr/>
        <a:lstStyle/>
        <a:p>
          <a:endParaRPr lang="ru-RU"/>
        </a:p>
      </dgm:t>
    </dgm:pt>
    <dgm:pt modelId="{EC948F83-5257-4358-BBFA-6FDAE5C1397D}" type="sibTrans" cxnId="{D8ACD091-B75E-45D0-A852-457C93E190E4}">
      <dgm:prSet/>
      <dgm:spPr/>
      <dgm:t>
        <a:bodyPr/>
        <a:lstStyle/>
        <a:p>
          <a:endParaRPr lang="ru-RU"/>
        </a:p>
      </dgm:t>
    </dgm:pt>
    <dgm:pt modelId="{219CEAA3-0903-4F32-B1E3-0C6F45AB62CD}">
      <dgm:prSet custT="1"/>
      <dgm:spPr/>
      <dgm:t>
        <a:bodyPr/>
        <a:lstStyle/>
        <a:p>
          <a:endParaRPr lang="ru-RU" sz="2000" b="1" dirty="0" smtClean="0">
            <a:solidFill>
              <a:srgbClr val="002060"/>
            </a:solidFill>
          </a:endParaRPr>
        </a:p>
      </dgm:t>
    </dgm:pt>
    <dgm:pt modelId="{F9503100-F08A-4B2E-A298-8ED5A6372E7D}" type="parTrans" cxnId="{4753E8D4-346F-432D-82B7-017D80068F45}">
      <dgm:prSet/>
      <dgm:spPr/>
      <dgm:t>
        <a:bodyPr/>
        <a:lstStyle/>
        <a:p>
          <a:endParaRPr lang="ru-RU"/>
        </a:p>
      </dgm:t>
    </dgm:pt>
    <dgm:pt modelId="{37367B69-1DD0-4FC3-A206-75250D6D5E33}" type="sibTrans" cxnId="{4753E8D4-346F-432D-82B7-017D80068F45}">
      <dgm:prSet/>
      <dgm:spPr/>
      <dgm:t>
        <a:bodyPr/>
        <a:lstStyle/>
        <a:p>
          <a:endParaRPr lang="ru-RU"/>
        </a:p>
      </dgm:t>
    </dgm:pt>
    <dgm:pt modelId="{E80419DC-413B-42E3-BECB-6E23555F6854}">
      <dgm:prSet custT="1"/>
      <dgm:spPr/>
      <dgm:t>
        <a:bodyPr/>
        <a:lstStyle/>
        <a:p>
          <a:pPr>
            <a:lnSpc>
              <a:spcPct val="90000"/>
            </a:lnSpc>
            <a:spcAft>
              <a:spcPct val="35000"/>
            </a:spcAft>
          </a:pPr>
          <a:endParaRPr lang="ru-RU" sz="2000" b="1" dirty="0" smtClean="0">
            <a:solidFill>
              <a:srgbClr val="002060"/>
            </a:solidFill>
          </a:endParaRPr>
        </a:p>
      </dgm:t>
    </dgm:pt>
    <dgm:pt modelId="{7215782B-B4BC-4E7F-9009-9918BAECD94A}" type="parTrans" cxnId="{1AE59B9E-8A5F-49B7-8B2E-E88916021642}">
      <dgm:prSet/>
      <dgm:spPr/>
      <dgm:t>
        <a:bodyPr/>
        <a:lstStyle/>
        <a:p>
          <a:endParaRPr lang="ru-RU"/>
        </a:p>
      </dgm:t>
    </dgm:pt>
    <dgm:pt modelId="{3A5DB471-F52E-42F5-B605-7CE482A60BAB}" type="sibTrans" cxnId="{1AE59B9E-8A5F-49B7-8B2E-E88916021642}">
      <dgm:prSet/>
      <dgm:spPr/>
      <dgm:t>
        <a:bodyPr/>
        <a:lstStyle/>
        <a:p>
          <a:endParaRPr lang="ru-RU"/>
        </a:p>
      </dgm:t>
    </dgm:pt>
    <dgm:pt modelId="{59E3ECD8-9643-49B4-B49A-88726ABE93C8}">
      <dgm:prSet phldrT="[Текст]"/>
      <dgm:spPr>
        <a:solidFill>
          <a:schemeClr val="bg1"/>
        </a:solidFill>
        <a:ln w="25400">
          <a:solidFill>
            <a:srgbClr val="002060"/>
          </a:solidFill>
        </a:ln>
      </dgm:spPr>
      <dgm:t>
        <a:bodyPr/>
        <a:lstStyle/>
        <a:p>
          <a:r>
            <a:rPr lang="ru-RU" dirty="0" smtClean="0"/>
            <a:t> </a:t>
          </a:r>
          <a:endParaRPr lang="ru-RU" dirty="0"/>
        </a:p>
      </dgm:t>
    </dgm:pt>
    <dgm:pt modelId="{8D7E3200-11E9-4FDF-AE1F-F1A32B09D047}" type="sibTrans" cxnId="{88E24EAA-484B-4A18-AF3B-389AFA36EC22}">
      <dgm:prSet/>
      <dgm:spPr/>
      <dgm:t>
        <a:bodyPr/>
        <a:lstStyle/>
        <a:p>
          <a:endParaRPr lang="ru-RU"/>
        </a:p>
      </dgm:t>
    </dgm:pt>
    <dgm:pt modelId="{9EDF706F-5F0F-4AC9-A237-BF78587DF3A5}" type="parTrans" cxnId="{88E24EAA-484B-4A18-AF3B-389AFA36EC22}">
      <dgm:prSet/>
      <dgm:spPr/>
      <dgm:t>
        <a:bodyPr/>
        <a:lstStyle/>
        <a:p>
          <a:endParaRPr lang="ru-RU"/>
        </a:p>
      </dgm:t>
    </dgm:pt>
    <dgm:pt modelId="{546C98D7-82DC-48F4-9665-7218248DAC57}" type="pres">
      <dgm:prSet presAssocID="{4ED9A60A-4CFF-4BB1-B21D-B9FCF5AAEB1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9F3A20B-D87E-4E0D-876B-AAC1866F5DE8}" type="pres">
      <dgm:prSet presAssocID="{C348D313-9A9F-4B04-98C8-1CE14E74C087}" presName="compositeNode" presStyleCnt="0">
        <dgm:presLayoutVars>
          <dgm:bulletEnabled val="1"/>
        </dgm:presLayoutVars>
      </dgm:prSet>
      <dgm:spPr/>
    </dgm:pt>
    <dgm:pt modelId="{0D7FE2F1-5096-473B-914C-1A6AE97B960B}" type="pres">
      <dgm:prSet presAssocID="{C348D313-9A9F-4B04-98C8-1CE14E74C087}" presName="bgRect" presStyleLbl="node1" presStyleIdx="0" presStyleCnt="3" custScaleX="57482"/>
      <dgm:spPr/>
      <dgm:t>
        <a:bodyPr/>
        <a:lstStyle/>
        <a:p>
          <a:endParaRPr lang="ru-RU"/>
        </a:p>
      </dgm:t>
    </dgm:pt>
    <dgm:pt modelId="{AA784D3C-0D29-474E-8F73-2BA4163BBC04}" type="pres">
      <dgm:prSet presAssocID="{C348D313-9A9F-4B04-98C8-1CE14E74C087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6B1044-1237-4A97-BBC5-3A1A00C3D0A3}" type="pres">
      <dgm:prSet presAssocID="{C348D313-9A9F-4B04-98C8-1CE14E74C087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063EAD-435B-42BB-A52B-4E12285EA0B0}" type="pres">
      <dgm:prSet presAssocID="{DAB3D930-0B00-48A8-AF16-BA3E2F3E71E7}" presName="hSp" presStyleCnt="0"/>
      <dgm:spPr/>
    </dgm:pt>
    <dgm:pt modelId="{A109CEDA-6828-45F5-A51B-EC0A051EF450}" type="pres">
      <dgm:prSet presAssocID="{DAB3D930-0B00-48A8-AF16-BA3E2F3E71E7}" presName="vProcSp" presStyleCnt="0"/>
      <dgm:spPr/>
    </dgm:pt>
    <dgm:pt modelId="{E932C2F0-CAE4-4954-90B9-9DAACBDE8E5C}" type="pres">
      <dgm:prSet presAssocID="{DAB3D930-0B00-48A8-AF16-BA3E2F3E71E7}" presName="vSp1" presStyleCnt="0"/>
      <dgm:spPr/>
    </dgm:pt>
    <dgm:pt modelId="{525AAB3F-5546-4461-828C-1B0B1B875D16}" type="pres">
      <dgm:prSet presAssocID="{DAB3D930-0B00-48A8-AF16-BA3E2F3E71E7}" presName="simulatedConn" presStyleLbl="solidFgAcc1" presStyleIdx="0" presStyleCnt="2"/>
      <dgm:spPr>
        <a:solidFill>
          <a:srgbClr val="C00000"/>
        </a:solidFill>
        <a:ln>
          <a:solidFill>
            <a:srgbClr val="C00000"/>
          </a:solidFill>
        </a:ln>
      </dgm:spPr>
    </dgm:pt>
    <dgm:pt modelId="{1466E7FB-72F0-4F83-90C2-5C567DAEE28A}" type="pres">
      <dgm:prSet presAssocID="{DAB3D930-0B00-48A8-AF16-BA3E2F3E71E7}" presName="vSp2" presStyleCnt="0"/>
      <dgm:spPr/>
    </dgm:pt>
    <dgm:pt modelId="{D4202B10-9D17-4EAB-BBFC-000C2ECDF9AC}" type="pres">
      <dgm:prSet presAssocID="{DAB3D930-0B00-48A8-AF16-BA3E2F3E71E7}" presName="sibTrans" presStyleCnt="0"/>
      <dgm:spPr/>
    </dgm:pt>
    <dgm:pt modelId="{57DF2B81-AAFB-4F11-9E55-D3508AD4894B}" type="pres">
      <dgm:prSet presAssocID="{59E3ECD8-9643-49B4-B49A-88726ABE93C8}" presName="compositeNode" presStyleCnt="0">
        <dgm:presLayoutVars>
          <dgm:bulletEnabled val="1"/>
        </dgm:presLayoutVars>
      </dgm:prSet>
      <dgm:spPr/>
    </dgm:pt>
    <dgm:pt modelId="{90BBC5AB-FE6C-4CC0-A441-6DFCC6077AAB}" type="pres">
      <dgm:prSet presAssocID="{59E3ECD8-9643-49B4-B49A-88726ABE93C8}" presName="bgRect" presStyleLbl="node1" presStyleIdx="1" presStyleCnt="3" custScaleX="75205" custLinFactNeighborY="317"/>
      <dgm:spPr/>
      <dgm:t>
        <a:bodyPr/>
        <a:lstStyle/>
        <a:p>
          <a:endParaRPr lang="ru-RU"/>
        </a:p>
      </dgm:t>
    </dgm:pt>
    <dgm:pt modelId="{784EDB15-AC12-4691-B32B-8DFEAAD071AD}" type="pres">
      <dgm:prSet presAssocID="{59E3ECD8-9643-49B4-B49A-88726ABE93C8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DE4604-CF54-4334-B77C-D29657A19C82}" type="pres">
      <dgm:prSet presAssocID="{59E3ECD8-9643-49B4-B49A-88726ABE93C8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242E93-F24B-4062-A8BE-F1CB32FCCD30}" type="pres">
      <dgm:prSet presAssocID="{8D7E3200-11E9-4FDF-AE1F-F1A32B09D047}" presName="hSp" presStyleCnt="0"/>
      <dgm:spPr/>
    </dgm:pt>
    <dgm:pt modelId="{9DE4FC25-7C15-4D45-9308-CE0EFFCA7FEA}" type="pres">
      <dgm:prSet presAssocID="{8D7E3200-11E9-4FDF-AE1F-F1A32B09D047}" presName="vProcSp" presStyleCnt="0"/>
      <dgm:spPr/>
    </dgm:pt>
    <dgm:pt modelId="{CAE04659-0A96-4162-9791-0534F1FDD568}" type="pres">
      <dgm:prSet presAssocID="{8D7E3200-11E9-4FDF-AE1F-F1A32B09D047}" presName="vSp1" presStyleCnt="0"/>
      <dgm:spPr/>
    </dgm:pt>
    <dgm:pt modelId="{B132FDF0-E7F5-42BE-8ED5-8590294ED4DF}" type="pres">
      <dgm:prSet presAssocID="{8D7E3200-11E9-4FDF-AE1F-F1A32B09D047}" presName="simulatedConn" presStyleLbl="solidFgAcc1" presStyleIdx="1" presStyleCnt="2"/>
      <dgm:spPr>
        <a:solidFill>
          <a:srgbClr val="C00000"/>
        </a:solidFill>
        <a:ln>
          <a:solidFill>
            <a:srgbClr val="C00000"/>
          </a:solidFill>
        </a:ln>
      </dgm:spPr>
    </dgm:pt>
    <dgm:pt modelId="{24C0ED01-AC10-4DD2-9C36-B8FF98C33FF8}" type="pres">
      <dgm:prSet presAssocID="{8D7E3200-11E9-4FDF-AE1F-F1A32B09D047}" presName="vSp2" presStyleCnt="0"/>
      <dgm:spPr/>
    </dgm:pt>
    <dgm:pt modelId="{535C6820-85C4-4C42-9034-1B20A845D6C5}" type="pres">
      <dgm:prSet presAssocID="{8D7E3200-11E9-4FDF-AE1F-F1A32B09D047}" presName="sibTrans" presStyleCnt="0"/>
      <dgm:spPr/>
    </dgm:pt>
    <dgm:pt modelId="{D795DD7C-936C-43FD-AE16-E5C9C81A4457}" type="pres">
      <dgm:prSet presAssocID="{4CDA0B54-B525-48A3-BCA6-7044797842D5}" presName="compositeNode" presStyleCnt="0">
        <dgm:presLayoutVars>
          <dgm:bulletEnabled val="1"/>
        </dgm:presLayoutVars>
      </dgm:prSet>
      <dgm:spPr/>
    </dgm:pt>
    <dgm:pt modelId="{936D61F7-466F-477A-B4F2-E3688BF931FE}" type="pres">
      <dgm:prSet presAssocID="{4CDA0B54-B525-48A3-BCA6-7044797842D5}" presName="bgRect" presStyleLbl="node1" presStyleIdx="2" presStyleCnt="3" custScaleX="56095"/>
      <dgm:spPr/>
      <dgm:t>
        <a:bodyPr/>
        <a:lstStyle/>
        <a:p>
          <a:endParaRPr lang="ru-RU"/>
        </a:p>
      </dgm:t>
    </dgm:pt>
    <dgm:pt modelId="{F8EA12C6-819A-4BA9-AC0B-91124FAA053D}" type="pres">
      <dgm:prSet presAssocID="{4CDA0B54-B525-48A3-BCA6-7044797842D5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3535F3-7586-44AC-A6FA-F190CF8CA981}" type="pres">
      <dgm:prSet presAssocID="{4CDA0B54-B525-48A3-BCA6-7044797842D5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753E8D4-346F-432D-82B7-017D80068F45}" srcId="{59E3ECD8-9643-49B4-B49A-88726ABE93C8}" destId="{219CEAA3-0903-4F32-B1E3-0C6F45AB62CD}" srcOrd="1" destOrd="0" parTransId="{F9503100-F08A-4B2E-A298-8ED5A6372E7D}" sibTransId="{37367B69-1DD0-4FC3-A206-75250D6D5E33}"/>
    <dgm:cxn modelId="{4AA9239E-A4CB-4B9A-A843-8043EB34F317}" type="presOf" srcId="{4CDA0B54-B525-48A3-BCA6-7044797842D5}" destId="{F8EA12C6-819A-4BA9-AC0B-91124FAA053D}" srcOrd="1" destOrd="0" presId="urn:microsoft.com/office/officeart/2005/8/layout/hProcess7"/>
    <dgm:cxn modelId="{1AE59B9E-8A5F-49B7-8B2E-E88916021642}" srcId="{4CDA0B54-B525-48A3-BCA6-7044797842D5}" destId="{E80419DC-413B-42E3-BECB-6E23555F6854}" srcOrd="1" destOrd="0" parTransId="{7215782B-B4BC-4E7F-9009-9918BAECD94A}" sibTransId="{3A5DB471-F52E-42F5-B605-7CE482A60BAB}"/>
    <dgm:cxn modelId="{C00F7228-DA9A-4785-B16C-9BE5DA70F38F}" type="presOf" srcId="{9783C784-2B85-48EB-9AA9-3FBF446E4F81}" destId="{793535F3-7586-44AC-A6FA-F190CF8CA981}" srcOrd="0" destOrd="0" presId="urn:microsoft.com/office/officeart/2005/8/layout/hProcess7"/>
    <dgm:cxn modelId="{B6DBF53A-453A-44DF-9E85-E99F0E663DB1}" srcId="{4ED9A60A-4CFF-4BB1-B21D-B9FCF5AAEB1A}" destId="{C348D313-9A9F-4B04-98C8-1CE14E74C087}" srcOrd="0" destOrd="0" parTransId="{65B636CA-90C8-4375-86A2-A665DFAA0E40}" sibTransId="{DAB3D930-0B00-48A8-AF16-BA3E2F3E71E7}"/>
    <dgm:cxn modelId="{BF583518-0297-4229-9B5B-E262CC8AB1F7}" type="presOf" srcId="{219CEAA3-0903-4F32-B1E3-0C6F45AB62CD}" destId="{36DE4604-CF54-4334-B77C-D29657A19C82}" srcOrd="0" destOrd="1" presId="urn:microsoft.com/office/officeart/2005/8/layout/hProcess7"/>
    <dgm:cxn modelId="{BAD3EB03-51DE-4F1B-8B09-7B4D961C691A}" srcId="{C348D313-9A9F-4B04-98C8-1CE14E74C087}" destId="{B4671D35-D6CA-43D7-9CA6-E784A8355C55}" srcOrd="0" destOrd="0" parTransId="{B0AA5B88-6C89-4A52-BE77-8E278384ED0E}" sibTransId="{AD3B1197-3A5A-4526-974B-C05210EED9C7}"/>
    <dgm:cxn modelId="{88E24EAA-484B-4A18-AF3B-389AFA36EC22}" srcId="{4ED9A60A-4CFF-4BB1-B21D-B9FCF5AAEB1A}" destId="{59E3ECD8-9643-49B4-B49A-88726ABE93C8}" srcOrd="1" destOrd="0" parTransId="{9EDF706F-5F0F-4AC9-A237-BF78587DF3A5}" sibTransId="{8D7E3200-11E9-4FDF-AE1F-F1A32B09D047}"/>
    <dgm:cxn modelId="{B9991BEE-C088-4498-8F2B-804B91A0B2CD}" type="presOf" srcId="{0707FDAF-BE00-409A-9546-163FC5A4B5E7}" destId="{2E6B1044-1237-4A97-BBC5-3A1A00C3D0A3}" srcOrd="0" destOrd="1" presId="urn:microsoft.com/office/officeart/2005/8/layout/hProcess7"/>
    <dgm:cxn modelId="{4A2D4861-3AB6-45F6-97F8-EB6E60EDEC2C}" type="presOf" srcId="{4CDA0B54-B525-48A3-BCA6-7044797842D5}" destId="{936D61F7-466F-477A-B4F2-E3688BF931FE}" srcOrd="0" destOrd="0" presId="urn:microsoft.com/office/officeart/2005/8/layout/hProcess7"/>
    <dgm:cxn modelId="{9A5B656E-F3C3-441D-9921-B83C704C64BA}" type="presOf" srcId="{4ED9A60A-4CFF-4BB1-B21D-B9FCF5AAEB1A}" destId="{546C98D7-82DC-48F4-9665-7218248DAC57}" srcOrd="0" destOrd="0" presId="urn:microsoft.com/office/officeart/2005/8/layout/hProcess7"/>
    <dgm:cxn modelId="{49CC238B-D0D8-4732-B987-1825A46A3EF2}" type="presOf" srcId="{C348D313-9A9F-4B04-98C8-1CE14E74C087}" destId="{0D7FE2F1-5096-473B-914C-1A6AE97B960B}" srcOrd="0" destOrd="0" presId="urn:microsoft.com/office/officeart/2005/8/layout/hProcess7"/>
    <dgm:cxn modelId="{DABB8428-F750-4F8B-8DF7-1584E26B6118}" srcId="{4ED9A60A-4CFF-4BB1-B21D-B9FCF5AAEB1A}" destId="{4CDA0B54-B525-48A3-BCA6-7044797842D5}" srcOrd="2" destOrd="0" parTransId="{B4419015-F9E4-430A-A8E5-B403FFB044ED}" sibTransId="{36F2B437-D465-411F-9587-A6C0FA15AF78}"/>
    <dgm:cxn modelId="{2692904D-C389-40EE-B65B-DB03AB9708D0}" type="presOf" srcId="{59E3ECD8-9643-49B4-B49A-88726ABE93C8}" destId="{90BBC5AB-FE6C-4CC0-A441-6DFCC6077AAB}" srcOrd="0" destOrd="0" presId="urn:microsoft.com/office/officeart/2005/8/layout/hProcess7"/>
    <dgm:cxn modelId="{CD426980-14C1-40A8-9511-FCD6B75CA9AF}" type="presOf" srcId="{C348D313-9A9F-4B04-98C8-1CE14E74C087}" destId="{AA784D3C-0D29-474E-8F73-2BA4163BBC04}" srcOrd="1" destOrd="0" presId="urn:microsoft.com/office/officeart/2005/8/layout/hProcess7"/>
    <dgm:cxn modelId="{13FF2737-2E32-4B89-9F8E-703D3A43B929}" type="presOf" srcId="{DFD13AA9-8A5E-4465-B40E-A0AC1533FECE}" destId="{36DE4604-CF54-4334-B77C-D29657A19C82}" srcOrd="0" destOrd="0" presId="urn:microsoft.com/office/officeart/2005/8/layout/hProcess7"/>
    <dgm:cxn modelId="{A6BFB1CA-4A49-4ACE-B398-FBB8CA7DA9AF}" type="presOf" srcId="{B4671D35-D6CA-43D7-9CA6-E784A8355C55}" destId="{2E6B1044-1237-4A97-BBC5-3A1A00C3D0A3}" srcOrd="0" destOrd="0" presId="urn:microsoft.com/office/officeart/2005/8/layout/hProcess7"/>
    <dgm:cxn modelId="{D916BDD9-196F-4524-985A-AF4C9D0F1B49}" type="presOf" srcId="{59E3ECD8-9643-49B4-B49A-88726ABE93C8}" destId="{784EDB15-AC12-4691-B32B-8DFEAAD071AD}" srcOrd="1" destOrd="0" presId="urn:microsoft.com/office/officeart/2005/8/layout/hProcess7"/>
    <dgm:cxn modelId="{D8ACD091-B75E-45D0-A852-457C93E190E4}" srcId="{C348D313-9A9F-4B04-98C8-1CE14E74C087}" destId="{0707FDAF-BE00-409A-9546-163FC5A4B5E7}" srcOrd="1" destOrd="0" parTransId="{46A2F93B-B738-4970-B48D-A6B48B45D40D}" sibTransId="{EC948F83-5257-4358-BBFA-6FDAE5C1397D}"/>
    <dgm:cxn modelId="{ED239A64-2650-4E17-8F76-A05896F18F60}" type="presOf" srcId="{E80419DC-413B-42E3-BECB-6E23555F6854}" destId="{793535F3-7586-44AC-A6FA-F190CF8CA981}" srcOrd="0" destOrd="1" presId="urn:microsoft.com/office/officeart/2005/8/layout/hProcess7"/>
    <dgm:cxn modelId="{AB7531B5-A76D-48FA-B105-997196AF0234}" srcId="{59E3ECD8-9643-49B4-B49A-88726ABE93C8}" destId="{DFD13AA9-8A5E-4465-B40E-A0AC1533FECE}" srcOrd="0" destOrd="0" parTransId="{380E3E81-2E4D-4EFF-A79D-A2365B63B534}" sibTransId="{1B2C45F7-3B32-49A6-B967-255E92938E45}"/>
    <dgm:cxn modelId="{7CE9B50C-B2BB-4F4C-90B0-C23ABB4EC5CF}" srcId="{4CDA0B54-B525-48A3-BCA6-7044797842D5}" destId="{9783C784-2B85-48EB-9AA9-3FBF446E4F81}" srcOrd="0" destOrd="0" parTransId="{2CDE6004-5AA1-45E6-A064-55776C5D648F}" sibTransId="{AFE6E8C6-A278-4459-A247-6ECE972E732C}"/>
    <dgm:cxn modelId="{B09AAAFE-B8D2-454B-BB87-8697701540ED}" type="presParOf" srcId="{546C98D7-82DC-48F4-9665-7218248DAC57}" destId="{79F3A20B-D87E-4E0D-876B-AAC1866F5DE8}" srcOrd="0" destOrd="0" presId="urn:microsoft.com/office/officeart/2005/8/layout/hProcess7"/>
    <dgm:cxn modelId="{69BDB46A-9465-472C-9E98-0A45AD5F7F86}" type="presParOf" srcId="{79F3A20B-D87E-4E0D-876B-AAC1866F5DE8}" destId="{0D7FE2F1-5096-473B-914C-1A6AE97B960B}" srcOrd="0" destOrd="0" presId="urn:microsoft.com/office/officeart/2005/8/layout/hProcess7"/>
    <dgm:cxn modelId="{FCE1A7B8-8DD8-4380-8353-B581542240E6}" type="presParOf" srcId="{79F3A20B-D87E-4E0D-876B-AAC1866F5DE8}" destId="{AA784D3C-0D29-474E-8F73-2BA4163BBC04}" srcOrd="1" destOrd="0" presId="urn:microsoft.com/office/officeart/2005/8/layout/hProcess7"/>
    <dgm:cxn modelId="{195DB205-7EC7-41DD-8C8C-C83BA8CB7615}" type="presParOf" srcId="{79F3A20B-D87E-4E0D-876B-AAC1866F5DE8}" destId="{2E6B1044-1237-4A97-BBC5-3A1A00C3D0A3}" srcOrd="2" destOrd="0" presId="urn:microsoft.com/office/officeart/2005/8/layout/hProcess7"/>
    <dgm:cxn modelId="{43ADE5D1-DA2B-486D-B197-438854459DC4}" type="presParOf" srcId="{546C98D7-82DC-48F4-9665-7218248DAC57}" destId="{B1063EAD-435B-42BB-A52B-4E12285EA0B0}" srcOrd="1" destOrd="0" presId="urn:microsoft.com/office/officeart/2005/8/layout/hProcess7"/>
    <dgm:cxn modelId="{6F910A62-7759-4AE3-885C-164A00170F65}" type="presParOf" srcId="{546C98D7-82DC-48F4-9665-7218248DAC57}" destId="{A109CEDA-6828-45F5-A51B-EC0A051EF450}" srcOrd="2" destOrd="0" presId="urn:microsoft.com/office/officeart/2005/8/layout/hProcess7"/>
    <dgm:cxn modelId="{FAD556CF-C809-4AE3-9EA1-D15FADB10E3E}" type="presParOf" srcId="{A109CEDA-6828-45F5-A51B-EC0A051EF450}" destId="{E932C2F0-CAE4-4954-90B9-9DAACBDE8E5C}" srcOrd="0" destOrd="0" presId="urn:microsoft.com/office/officeart/2005/8/layout/hProcess7"/>
    <dgm:cxn modelId="{BEDC0C39-8821-41D7-ABA0-B49C90A23A4A}" type="presParOf" srcId="{A109CEDA-6828-45F5-A51B-EC0A051EF450}" destId="{525AAB3F-5546-4461-828C-1B0B1B875D16}" srcOrd="1" destOrd="0" presId="urn:microsoft.com/office/officeart/2005/8/layout/hProcess7"/>
    <dgm:cxn modelId="{8822A0E4-DEE9-4ACF-A633-BFB92002C7B7}" type="presParOf" srcId="{A109CEDA-6828-45F5-A51B-EC0A051EF450}" destId="{1466E7FB-72F0-4F83-90C2-5C567DAEE28A}" srcOrd="2" destOrd="0" presId="urn:microsoft.com/office/officeart/2005/8/layout/hProcess7"/>
    <dgm:cxn modelId="{9179E609-75F0-4A8C-92E6-475C03A87845}" type="presParOf" srcId="{546C98D7-82DC-48F4-9665-7218248DAC57}" destId="{D4202B10-9D17-4EAB-BBFC-000C2ECDF9AC}" srcOrd="3" destOrd="0" presId="urn:microsoft.com/office/officeart/2005/8/layout/hProcess7"/>
    <dgm:cxn modelId="{8FD4AD88-CAFF-4264-A938-FF66B6A95A28}" type="presParOf" srcId="{546C98D7-82DC-48F4-9665-7218248DAC57}" destId="{57DF2B81-AAFB-4F11-9E55-D3508AD4894B}" srcOrd="4" destOrd="0" presId="urn:microsoft.com/office/officeart/2005/8/layout/hProcess7"/>
    <dgm:cxn modelId="{296E9FF3-E001-4094-9777-6D25F1EE8DD3}" type="presParOf" srcId="{57DF2B81-AAFB-4F11-9E55-D3508AD4894B}" destId="{90BBC5AB-FE6C-4CC0-A441-6DFCC6077AAB}" srcOrd="0" destOrd="0" presId="urn:microsoft.com/office/officeart/2005/8/layout/hProcess7"/>
    <dgm:cxn modelId="{F69F0928-763D-4F59-A9D3-E24DAA49BD7F}" type="presParOf" srcId="{57DF2B81-AAFB-4F11-9E55-D3508AD4894B}" destId="{784EDB15-AC12-4691-B32B-8DFEAAD071AD}" srcOrd="1" destOrd="0" presId="urn:microsoft.com/office/officeart/2005/8/layout/hProcess7"/>
    <dgm:cxn modelId="{B1639BE6-B42C-4BA3-B5F0-5602B11CAB88}" type="presParOf" srcId="{57DF2B81-AAFB-4F11-9E55-D3508AD4894B}" destId="{36DE4604-CF54-4334-B77C-D29657A19C82}" srcOrd="2" destOrd="0" presId="urn:microsoft.com/office/officeart/2005/8/layout/hProcess7"/>
    <dgm:cxn modelId="{341DF017-4248-4030-8ACF-2EACE2947268}" type="presParOf" srcId="{546C98D7-82DC-48F4-9665-7218248DAC57}" destId="{EB242E93-F24B-4062-A8BE-F1CB32FCCD30}" srcOrd="5" destOrd="0" presId="urn:microsoft.com/office/officeart/2005/8/layout/hProcess7"/>
    <dgm:cxn modelId="{C5703EFE-959E-496C-96AB-00FE690A0F7C}" type="presParOf" srcId="{546C98D7-82DC-48F4-9665-7218248DAC57}" destId="{9DE4FC25-7C15-4D45-9308-CE0EFFCA7FEA}" srcOrd="6" destOrd="0" presId="urn:microsoft.com/office/officeart/2005/8/layout/hProcess7"/>
    <dgm:cxn modelId="{99470116-957B-4934-8806-B973E087443B}" type="presParOf" srcId="{9DE4FC25-7C15-4D45-9308-CE0EFFCA7FEA}" destId="{CAE04659-0A96-4162-9791-0534F1FDD568}" srcOrd="0" destOrd="0" presId="urn:microsoft.com/office/officeart/2005/8/layout/hProcess7"/>
    <dgm:cxn modelId="{827F30CA-B061-43A4-A235-B9FBF6D13C35}" type="presParOf" srcId="{9DE4FC25-7C15-4D45-9308-CE0EFFCA7FEA}" destId="{B132FDF0-E7F5-42BE-8ED5-8590294ED4DF}" srcOrd="1" destOrd="0" presId="urn:microsoft.com/office/officeart/2005/8/layout/hProcess7"/>
    <dgm:cxn modelId="{BE87722B-DB1F-43FC-BBCB-CB9915455E51}" type="presParOf" srcId="{9DE4FC25-7C15-4D45-9308-CE0EFFCA7FEA}" destId="{24C0ED01-AC10-4DD2-9C36-B8FF98C33FF8}" srcOrd="2" destOrd="0" presId="urn:microsoft.com/office/officeart/2005/8/layout/hProcess7"/>
    <dgm:cxn modelId="{604893FD-E472-4FFC-B2A7-49CA39C4125B}" type="presParOf" srcId="{546C98D7-82DC-48F4-9665-7218248DAC57}" destId="{535C6820-85C4-4C42-9034-1B20A845D6C5}" srcOrd="7" destOrd="0" presId="urn:microsoft.com/office/officeart/2005/8/layout/hProcess7"/>
    <dgm:cxn modelId="{565A1293-535E-4507-9108-4F87871C2502}" type="presParOf" srcId="{546C98D7-82DC-48F4-9665-7218248DAC57}" destId="{D795DD7C-936C-43FD-AE16-E5C9C81A4457}" srcOrd="8" destOrd="0" presId="urn:microsoft.com/office/officeart/2005/8/layout/hProcess7"/>
    <dgm:cxn modelId="{9282442E-0D34-4B86-961D-5361578BC35D}" type="presParOf" srcId="{D795DD7C-936C-43FD-AE16-E5C9C81A4457}" destId="{936D61F7-466F-477A-B4F2-E3688BF931FE}" srcOrd="0" destOrd="0" presId="urn:microsoft.com/office/officeart/2005/8/layout/hProcess7"/>
    <dgm:cxn modelId="{98F10347-5F0D-4593-B9F5-76B12CB96C7B}" type="presParOf" srcId="{D795DD7C-936C-43FD-AE16-E5C9C81A4457}" destId="{F8EA12C6-819A-4BA9-AC0B-91124FAA053D}" srcOrd="1" destOrd="0" presId="urn:microsoft.com/office/officeart/2005/8/layout/hProcess7"/>
    <dgm:cxn modelId="{CA542CE8-26FE-4AD7-91EA-627B9E050F14}" type="presParOf" srcId="{D795DD7C-936C-43FD-AE16-E5C9C81A4457}" destId="{793535F3-7586-44AC-A6FA-F190CF8CA981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7FE2F1-5096-473B-914C-1A6AE97B960B}">
      <dsp:nvSpPr>
        <dsp:cNvPr id="0" name=""/>
        <dsp:cNvSpPr/>
      </dsp:nvSpPr>
      <dsp:spPr>
        <a:xfrm>
          <a:off x="2850" y="0"/>
          <a:ext cx="3623392" cy="3222976"/>
        </a:xfrm>
        <a:prstGeom prst="roundRect">
          <a:avLst>
            <a:gd name="adj" fmla="val 5000"/>
          </a:avLst>
        </a:prstGeom>
        <a:solidFill>
          <a:schemeClr val="bg1"/>
        </a:solidFill>
        <a:ln w="254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6299" rIns="137795" bIns="0" numCol="1" spcCol="1270" anchor="t" anchorCtr="0">
          <a:noAutofit/>
        </a:bodyPr>
        <a:lstStyle/>
        <a:p>
          <a:pPr lvl="0" algn="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 </a:t>
          </a:r>
          <a:endParaRPr lang="ru-RU" sz="3100" kern="1200" dirty="0"/>
        </a:p>
      </dsp:txBody>
      <dsp:txXfrm rot="16200000">
        <a:off x="-956230" y="959080"/>
        <a:ext cx="2642840" cy="724678"/>
      </dsp:txXfrm>
    </dsp:sp>
    <dsp:sp modelId="{2E6B1044-1237-4A97-BBC5-3A1A00C3D0A3}">
      <dsp:nvSpPr>
        <dsp:cNvPr id="0" name=""/>
        <dsp:cNvSpPr/>
      </dsp:nvSpPr>
      <dsp:spPr>
        <a:xfrm>
          <a:off x="819659" y="0"/>
          <a:ext cx="2699427" cy="322297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858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2060"/>
              </a:solidFill>
            </a:rPr>
            <a:t>Проведение  страхователем мероприятий </a:t>
          </a:r>
          <a:br>
            <a:rPr lang="ru-RU" sz="2000" b="1" kern="1200" dirty="0" smtClean="0">
              <a:solidFill>
                <a:srgbClr val="002060"/>
              </a:solidFill>
            </a:rPr>
          </a:br>
          <a:r>
            <a:rPr lang="ru-RU" sz="2000" b="1" kern="1200" dirty="0" smtClean="0">
              <a:solidFill>
                <a:srgbClr val="002060"/>
              </a:solidFill>
            </a:rPr>
            <a:t>в соответствии с Правилами </a:t>
          </a:r>
          <a:br>
            <a:rPr lang="ru-RU" sz="2000" b="1" kern="1200" dirty="0" smtClean="0">
              <a:solidFill>
                <a:srgbClr val="002060"/>
              </a:solidFill>
            </a:rPr>
          </a:br>
          <a:r>
            <a:rPr lang="ru-RU" sz="2000" b="1" kern="1200" dirty="0" smtClean="0">
              <a:solidFill>
                <a:srgbClr val="002060"/>
              </a:solidFill>
            </a:rPr>
            <a:t>в течение года</a:t>
          </a:r>
          <a:endParaRPr lang="ru-RU" sz="2000" kern="1200" dirty="0"/>
        </a:p>
      </dsp:txBody>
      <dsp:txXfrm>
        <a:off x="819659" y="0"/>
        <a:ext cx="2699427" cy="3222976"/>
      </dsp:txXfrm>
    </dsp:sp>
    <dsp:sp modelId="{90BBC5AB-FE6C-4CC0-A441-6DFCC6077AAB}">
      <dsp:nvSpPr>
        <dsp:cNvPr id="0" name=""/>
        <dsp:cNvSpPr/>
      </dsp:nvSpPr>
      <dsp:spPr>
        <a:xfrm>
          <a:off x="3797538" y="0"/>
          <a:ext cx="3680654" cy="3222976"/>
        </a:xfrm>
        <a:prstGeom prst="roundRect">
          <a:avLst>
            <a:gd name="adj" fmla="val 5000"/>
          </a:avLst>
        </a:prstGeom>
        <a:solidFill>
          <a:schemeClr val="bg1"/>
        </a:solidFill>
        <a:ln w="254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6299" rIns="137795" bIns="0" numCol="1" spcCol="1270" anchor="t" anchorCtr="0">
          <a:noAutofit/>
        </a:bodyPr>
        <a:lstStyle/>
        <a:p>
          <a:pPr lvl="0" algn="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 </a:t>
          </a:r>
          <a:endParaRPr lang="ru-RU" sz="3100" kern="1200" dirty="0"/>
        </a:p>
      </dsp:txBody>
      <dsp:txXfrm rot="16200000">
        <a:off x="2844184" y="953354"/>
        <a:ext cx="2642840" cy="736130"/>
      </dsp:txXfrm>
    </dsp:sp>
    <dsp:sp modelId="{525AAB3F-5546-4461-828C-1B0B1B875D16}">
      <dsp:nvSpPr>
        <dsp:cNvPr id="0" name=""/>
        <dsp:cNvSpPr/>
      </dsp:nvSpPr>
      <dsp:spPr>
        <a:xfrm rot="5400000">
          <a:off x="3585231" y="2395344"/>
          <a:ext cx="473555" cy="734124"/>
        </a:xfrm>
        <a:prstGeom prst="flowChartExtract">
          <a:avLst/>
        </a:prstGeom>
        <a:solidFill>
          <a:srgbClr val="C00000"/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DE4604-CF54-4334-B77C-D29657A19C82}">
      <dsp:nvSpPr>
        <dsp:cNvPr id="0" name=""/>
        <dsp:cNvSpPr/>
      </dsp:nvSpPr>
      <dsp:spPr>
        <a:xfrm>
          <a:off x="4621648" y="0"/>
          <a:ext cx="2742087" cy="322297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858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2060"/>
              </a:solidFill>
            </a:rPr>
            <a:t>Подача страхователем заявления и плана ФОПМ (без приложения документов)</a:t>
          </a:r>
          <a:endParaRPr lang="ru-RU" sz="2000" kern="1200" dirty="0"/>
        </a:p>
      </dsp:txBody>
      <dsp:txXfrm>
        <a:off x="4621648" y="0"/>
        <a:ext cx="2742087" cy="3222976"/>
      </dsp:txXfrm>
    </dsp:sp>
    <dsp:sp modelId="{936D61F7-466F-477A-B4F2-E3688BF931FE}">
      <dsp:nvSpPr>
        <dsp:cNvPr id="0" name=""/>
        <dsp:cNvSpPr/>
      </dsp:nvSpPr>
      <dsp:spPr>
        <a:xfrm>
          <a:off x="7649488" y="0"/>
          <a:ext cx="2745379" cy="3222976"/>
        </a:xfrm>
        <a:prstGeom prst="roundRect">
          <a:avLst>
            <a:gd name="adj" fmla="val 5000"/>
          </a:avLst>
        </a:prstGeom>
        <a:solidFill>
          <a:schemeClr val="bg1"/>
        </a:solidFill>
        <a:ln w="254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6299" rIns="137795" bIns="0" numCol="1" spcCol="1270" anchor="t" anchorCtr="0">
          <a:noAutofit/>
        </a:bodyPr>
        <a:lstStyle/>
        <a:p>
          <a:pPr lvl="0" algn="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 </a:t>
          </a:r>
          <a:endParaRPr lang="ru-RU" sz="3100" kern="1200" dirty="0"/>
        </a:p>
      </dsp:txBody>
      <dsp:txXfrm rot="16200000">
        <a:off x="6602606" y="1046882"/>
        <a:ext cx="2642840" cy="549075"/>
      </dsp:txXfrm>
    </dsp:sp>
    <dsp:sp modelId="{B132FDF0-E7F5-42BE-8ED5-8590294ED4DF}">
      <dsp:nvSpPr>
        <dsp:cNvPr id="0" name=""/>
        <dsp:cNvSpPr/>
      </dsp:nvSpPr>
      <dsp:spPr>
        <a:xfrm rot="5400000">
          <a:off x="7437181" y="2395344"/>
          <a:ext cx="473555" cy="734124"/>
        </a:xfrm>
        <a:prstGeom prst="flowChartExtract">
          <a:avLst/>
        </a:prstGeom>
        <a:solidFill>
          <a:srgbClr val="C00000"/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3535F3-7586-44AC-A6FA-F190CF8CA981}">
      <dsp:nvSpPr>
        <dsp:cNvPr id="0" name=""/>
        <dsp:cNvSpPr/>
      </dsp:nvSpPr>
      <dsp:spPr>
        <a:xfrm>
          <a:off x="8354351" y="0"/>
          <a:ext cx="2045307" cy="322297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858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2060"/>
              </a:solidFill>
            </a:rPr>
            <a:t>Решение о ФОПМ</a:t>
          </a:r>
          <a:endParaRPr lang="ru-RU" sz="2000" kern="1200" dirty="0"/>
        </a:p>
      </dsp:txBody>
      <dsp:txXfrm>
        <a:off x="8354351" y="0"/>
        <a:ext cx="2045307" cy="3222976"/>
      </dsp:txXfrm>
    </dsp:sp>
    <dsp:sp modelId="{9B6B748C-BC24-467E-97B6-B02E01DD4847}">
      <dsp:nvSpPr>
        <dsp:cNvPr id="0" name=""/>
        <dsp:cNvSpPr/>
      </dsp:nvSpPr>
      <dsp:spPr>
        <a:xfrm>
          <a:off x="10570954" y="0"/>
          <a:ext cx="4894161" cy="3222976"/>
        </a:xfrm>
        <a:prstGeom prst="roundRect">
          <a:avLst>
            <a:gd name="adj" fmla="val 5000"/>
          </a:avLst>
        </a:prstGeom>
        <a:solidFill>
          <a:schemeClr val="bg1"/>
        </a:solidFill>
        <a:ln w="254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6299" rIns="137795" bIns="0" numCol="1" spcCol="1270" anchor="t" anchorCtr="0">
          <a:noAutofit/>
        </a:bodyPr>
        <a:lstStyle/>
        <a:p>
          <a:pPr lvl="0" algn="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 </a:t>
          </a:r>
          <a:endParaRPr lang="ru-RU" sz="3100" kern="1200" dirty="0"/>
        </a:p>
      </dsp:txBody>
      <dsp:txXfrm rot="16200000">
        <a:off x="9738950" y="832004"/>
        <a:ext cx="2642840" cy="978832"/>
      </dsp:txXfrm>
    </dsp:sp>
    <dsp:sp modelId="{F04B6883-0218-47F1-8CAA-74E51B2BD888}">
      <dsp:nvSpPr>
        <dsp:cNvPr id="0" name=""/>
        <dsp:cNvSpPr/>
      </dsp:nvSpPr>
      <dsp:spPr>
        <a:xfrm rot="5400000">
          <a:off x="10358647" y="2395344"/>
          <a:ext cx="473555" cy="734124"/>
        </a:xfrm>
        <a:prstGeom prst="flowChartExtract">
          <a:avLst/>
        </a:prstGeom>
        <a:solidFill>
          <a:srgbClr val="C00000"/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A3DD8A-7D08-4F25-8484-79EE871D78BE}">
      <dsp:nvSpPr>
        <dsp:cNvPr id="0" name=""/>
        <dsp:cNvSpPr/>
      </dsp:nvSpPr>
      <dsp:spPr>
        <a:xfrm>
          <a:off x="11549787" y="0"/>
          <a:ext cx="3646150" cy="322297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1722" rIns="0" bIns="0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kern="1200" dirty="0" smtClean="0">
              <a:solidFill>
                <a:srgbClr val="002060"/>
              </a:solidFill>
            </a:rPr>
            <a:t>Страхователь вправе дополнительно обратиться с заявлением и планом </a:t>
          </a:r>
          <a:endParaRPr lang="ru-RU" sz="1800" kern="1200" dirty="0" smtClean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solidFill>
                <a:srgbClr val="002060"/>
              </a:solidFill>
            </a:rPr>
            <a:t>(если уже было подано заявление на сумму меньше расчетного объема средств)</a:t>
          </a:r>
          <a:endParaRPr lang="ru-RU" sz="1600" b="0" kern="1200" dirty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 smtClean="0">
            <a:solidFill>
              <a:srgbClr val="002060"/>
            </a:solidFill>
          </a:endParaRPr>
        </a:p>
      </dsp:txBody>
      <dsp:txXfrm>
        <a:off x="11549787" y="0"/>
        <a:ext cx="3646150" cy="32229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7FE2F1-5096-473B-914C-1A6AE97B960B}">
      <dsp:nvSpPr>
        <dsp:cNvPr id="0" name=""/>
        <dsp:cNvSpPr/>
      </dsp:nvSpPr>
      <dsp:spPr>
        <a:xfrm>
          <a:off x="11381" y="0"/>
          <a:ext cx="4532477" cy="3649117"/>
        </a:xfrm>
        <a:prstGeom prst="roundRect">
          <a:avLst>
            <a:gd name="adj" fmla="val 5000"/>
          </a:avLst>
        </a:prstGeom>
        <a:solidFill>
          <a:schemeClr val="bg1"/>
        </a:solidFill>
        <a:ln w="254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71450" rIns="222250" bIns="0" numCol="1" spcCol="1270" anchor="t" anchorCtr="0">
          <a:noAutofit/>
        </a:bodyPr>
        <a:lstStyle/>
        <a:p>
          <a:pPr lvl="0" algn="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000" kern="1200" dirty="0" smtClean="0"/>
            <a:t> </a:t>
          </a:r>
          <a:endParaRPr lang="ru-RU" sz="5000" kern="1200" dirty="0"/>
        </a:p>
      </dsp:txBody>
      <dsp:txXfrm rot="16200000">
        <a:off x="-1031508" y="1042890"/>
        <a:ext cx="2992275" cy="906495"/>
      </dsp:txXfrm>
    </dsp:sp>
    <dsp:sp modelId="{2E6B1044-1237-4A97-BBC5-3A1A00C3D0A3}">
      <dsp:nvSpPr>
        <dsp:cNvPr id="0" name=""/>
        <dsp:cNvSpPr/>
      </dsp:nvSpPr>
      <dsp:spPr>
        <a:xfrm>
          <a:off x="1160937" y="0"/>
          <a:ext cx="3376695" cy="364911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858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2060"/>
              </a:solidFill>
            </a:rPr>
            <a:t>Подача страхователем заявления о возмещении расходов с приложением документов, подтверждающих проведение мероприятий</a:t>
          </a:r>
          <a:endParaRPr lang="ru-RU" sz="2000" kern="1200" dirty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 dirty="0" smtClean="0">
            <a:solidFill>
              <a:srgbClr val="002060"/>
            </a:solidFill>
          </a:endParaRPr>
        </a:p>
      </dsp:txBody>
      <dsp:txXfrm>
        <a:off x="1160937" y="0"/>
        <a:ext cx="3376695" cy="3649117"/>
      </dsp:txXfrm>
    </dsp:sp>
    <dsp:sp modelId="{90BBC5AB-FE6C-4CC0-A441-6DFCC6077AAB}">
      <dsp:nvSpPr>
        <dsp:cNvPr id="0" name=""/>
        <dsp:cNvSpPr/>
      </dsp:nvSpPr>
      <dsp:spPr>
        <a:xfrm>
          <a:off x="4819835" y="0"/>
          <a:ext cx="5929942" cy="3649117"/>
        </a:xfrm>
        <a:prstGeom prst="roundRect">
          <a:avLst>
            <a:gd name="adj" fmla="val 5000"/>
          </a:avLst>
        </a:prstGeom>
        <a:solidFill>
          <a:schemeClr val="bg1"/>
        </a:solidFill>
        <a:ln w="254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71450" rIns="222250" bIns="0" numCol="1" spcCol="1270" anchor="t" anchorCtr="0">
          <a:noAutofit/>
        </a:bodyPr>
        <a:lstStyle/>
        <a:p>
          <a:pPr lvl="0" algn="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000" kern="1200" dirty="0" smtClean="0"/>
            <a:t> </a:t>
          </a:r>
          <a:endParaRPr lang="ru-RU" sz="5000" kern="1200" dirty="0"/>
        </a:p>
      </dsp:txBody>
      <dsp:txXfrm rot="16200000">
        <a:off x="3916691" y="903143"/>
        <a:ext cx="2992275" cy="1185988"/>
      </dsp:txXfrm>
    </dsp:sp>
    <dsp:sp modelId="{525AAB3F-5546-4461-828C-1B0B1B875D16}">
      <dsp:nvSpPr>
        <dsp:cNvPr id="0" name=""/>
        <dsp:cNvSpPr/>
      </dsp:nvSpPr>
      <dsp:spPr>
        <a:xfrm rot="5400000">
          <a:off x="4591044" y="2537807"/>
          <a:ext cx="536431" cy="1182755"/>
        </a:xfrm>
        <a:prstGeom prst="flowChartExtract">
          <a:avLst/>
        </a:prstGeom>
        <a:solidFill>
          <a:srgbClr val="C00000"/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DE4604-CF54-4334-B77C-D29657A19C82}">
      <dsp:nvSpPr>
        <dsp:cNvPr id="0" name=""/>
        <dsp:cNvSpPr/>
      </dsp:nvSpPr>
      <dsp:spPr>
        <a:xfrm>
          <a:off x="6147568" y="0"/>
          <a:ext cx="4417807" cy="364911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858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2060"/>
              </a:solidFill>
            </a:rPr>
            <a:t>При оплате расходов, предусмотренных договором в текущем финансовом году, но позже 15.11, возможно дополнительно предоставление страхователем этих платежных документов</a:t>
          </a:r>
          <a:endParaRPr lang="ru-RU" sz="2000" kern="1200" dirty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 dirty="0" smtClean="0">
            <a:solidFill>
              <a:srgbClr val="002060"/>
            </a:solidFill>
          </a:endParaRPr>
        </a:p>
      </dsp:txBody>
      <dsp:txXfrm>
        <a:off x="6147568" y="0"/>
        <a:ext cx="4417807" cy="3649117"/>
      </dsp:txXfrm>
    </dsp:sp>
    <dsp:sp modelId="{936D61F7-466F-477A-B4F2-E3688BF931FE}">
      <dsp:nvSpPr>
        <dsp:cNvPr id="0" name=""/>
        <dsp:cNvSpPr/>
      </dsp:nvSpPr>
      <dsp:spPr>
        <a:xfrm>
          <a:off x="11025754" y="0"/>
          <a:ext cx="4423111" cy="3649117"/>
        </a:xfrm>
        <a:prstGeom prst="roundRect">
          <a:avLst>
            <a:gd name="adj" fmla="val 5000"/>
          </a:avLst>
        </a:prstGeom>
        <a:solidFill>
          <a:schemeClr val="bg1"/>
        </a:solidFill>
        <a:ln w="254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71450" rIns="222250" bIns="0" numCol="1" spcCol="1270" anchor="t" anchorCtr="0">
          <a:noAutofit/>
        </a:bodyPr>
        <a:lstStyle/>
        <a:p>
          <a:pPr lvl="0" algn="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000" kern="1200" dirty="0" smtClean="0"/>
            <a:t> </a:t>
          </a:r>
          <a:endParaRPr lang="ru-RU" sz="5000" kern="1200" dirty="0"/>
        </a:p>
      </dsp:txBody>
      <dsp:txXfrm rot="16200000">
        <a:off x="9971927" y="1053826"/>
        <a:ext cx="2992275" cy="884622"/>
      </dsp:txXfrm>
    </dsp:sp>
    <dsp:sp modelId="{B132FDF0-E7F5-42BE-8ED5-8590294ED4DF}">
      <dsp:nvSpPr>
        <dsp:cNvPr id="0" name=""/>
        <dsp:cNvSpPr/>
      </dsp:nvSpPr>
      <dsp:spPr>
        <a:xfrm rot="5400000">
          <a:off x="10796963" y="2537807"/>
          <a:ext cx="536431" cy="1182755"/>
        </a:xfrm>
        <a:prstGeom prst="flowChartExtract">
          <a:avLst/>
        </a:prstGeom>
        <a:solidFill>
          <a:srgbClr val="C00000"/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3535F3-7586-44AC-A6FA-F190CF8CA981}">
      <dsp:nvSpPr>
        <dsp:cNvPr id="0" name=""/>
        <dsp:cNvSpPr/>
      </dsp:nvSpPr>
      <dsp:spPr>
        <a:xfrm>
          <a:off x="12161366" y="0"/>
          <a:ext cx="3295218" cy="364911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8580" rIns="0" bIns="0" numCol="1" spcCol="1270" anchor="t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>
              <a:solidFill>
                <a:srgbClr val="002060"/>
              </a:solidFill>
            </a:rPr>
            <a:t>Решение о возмещении расходов и перечисление </a:t>
          </a:r>
        </a:p>
        <a:p>
          <a:pPr lvl="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>
              <a:solidFill>
                <a:srgbClr val="002060"/>
              </a:solidFill>
            </a:rPr>
            <a:t>средств</a:t>
          </a:r>
          <a:endParaRPr lang="ru-RU" sz="2000" kern="1200" dirty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 dirty="0" smtClean="0">
            <a:solidFill>
              <a:srgbClr val="002060"/>
            </a:solidFill>
          </a:endParaRPr>
        </a:p>
      </dsp:txBody>
      <dsp:txXfrm>
        <a:off x="12161366" y="0"/>
        <a:ext cx="3295218" cy="36491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043738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9207500" y="0"/>
            <a:ext cx="7045325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8AC025-8535-4FBB-97B9-DA36FBBC341E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5384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625600" y="4400550"/>
            <a:ext cx="130048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7043738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9207500" y="8685213"/>
            <a:ext cx="7045325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A00911-6FCD-4CAF-A7CF-D5ED7EC14B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3110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A00911-6FCD-4CAF-A7CF-D5ED7EC14B3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10252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A00911-6FCD-4CAF-A7CF-D5ED7EC14B38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51586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A00911-6FCD-4CAF-A7CF-D5ED7EC14B38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70422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A00911-6FCD-4CAF-A7CF-D5ED7EC14B38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3186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B24CA7-0645-4F64-9840-5D94C8E23FF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90373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4EF0E0-F20D-45A9-8969-790B3C37B44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57762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4EF0E0-F20D-45A9-8969-790B3C37B44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03955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4EF0E0-F20D-45A9-8969-790B3C37B44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02349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4EF0E0-F20D-45A9-8969-790B3C37B44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73454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A00911-6FCD-4CAF-A7CF-D5ED7EC14B38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74312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A00911-6FCD-4CAF-A7CF-D5ED7EC14B38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86571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A00911-6FCD-4CAF-A7CF-D5ED7EC14B3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21595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A00911-6FCD-4CAF-A7CF-D5ED7EC14B38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8113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A00911-6FCD-4CAF-A7CF-D5ED7EC14B3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08396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A00911-6FCD-4CAF-A7CF-D5ED7EC14B3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84179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A00911-6FCD-4CAF-A7CF-D5ED7EC14B3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1801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A00911-6FCD-4CAF-A7CF-D5ED7EC14B38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50442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Немного о статистике.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A00911-6FCD-4CAF-A7CF-D5ED7EC14B38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4387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Немного о статистике.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A00911-6FCD-4CAF-A7CF-D5ED7EC14B38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7416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A00911-6FCD-4CAF-A7CF-D5ED7EC14B38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8722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567543" y="3387449"/>
            <a:ext cx="7120912" cy="787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0" b="0" i="0">
                <a:solidFill>
                  <a:srgbClr val="594F8C"/>
                </a:solidFill>
                <a:latin typeface="Calibri-Light"/>
                <a:cs typeface="Calibri-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438400" y="5120640"/>
            <a:ext cx="11379200" cy="228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9717" y="486834"/>
            <a:ext cx="14020800" cy="17674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19718" y="2241551"/>
            <a:ext cx="6877049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119718" y="3340100"/>
            <a:ext cx="6877049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8229600" y="2241551"/>
            <a:ext cx="6910917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8229600" y="3340100"/>
            <a:ext cx="6910917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9D8AC851-11DB-4774-8C29-2D931018B14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25.03.2025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EA77DD08-2F98-45DC-87A9-F650D2EC681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944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9D8AC851-11DB-4774-8C29-2D931018B14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25.03.2025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EA77DD08-2F98-45DC-87A9-F650D2EC681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358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9D8AC851-11DB-4774-8C29-2D931018B14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25.03.2025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EA77DD08-2F98-45DC-87A9-F650D2EC681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6597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9718" y="609600"/>
            <a:ext cx="5242983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10917" y="1316567"/>
            <a:ext cx="8229600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19718" y="2743200"/>
            <a:ext cx="5242983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9D8AC851-11DB-4774-8C29-2D931018B14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25.03.2025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EA77DD08-2F98-45DC-87A9-F650D2EC681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4816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9718" y="609600"/>
            <a:ext cx="5242983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910917" y="1316567"/>
            <a:ext cx="8229600" cy="649816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19718" y="2743200"/>
            <a:ext cx="5242983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9D8AC851-11DB-4774-8C29-2D931018B14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25.03.2025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EA77DD08-2F98-45DC-87A9-F650D2EC681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0921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9D8AC851-11DB-4774-8C29-2D931018B14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25.03.2025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EA77DD08-2F98-45DC-87A9-F650D2EC681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8619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633200" y="486834"/>
            <a:ext cx="3505200" cy="77491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17600" y="486834"/>
            <a:ext cx="10312400" cy="77491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9D8AC851-11DB-4774-8C29-2D931018B14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25.03.2025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EA77DD08-2F98-45DC-87A9-F650D2EC681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1722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32000" y="1496484"/>
            <a:ext cx="121920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32000" y="4802717"/>
            <a:ext cx="121920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9D8AC851-11DB-4774-8C29-2D931018B14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25.03.2025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EA77DD08-2F98-45DC-87A9-F650D2EC681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5389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9D8AC851-11DB-4774-8C29-2D931018B14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25.03.2025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EA77DD08-2F98-45DC-87A9-F650D2EC681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0031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9133" y="2279652"/>
            <a:ext cx="14020800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09133" y="6119285"/>
            <a:ext cx="14020800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9D8AC851-11DB-4774-8C29-2D931018B14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25.03.2025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EA77DD08-2F98-45DC-87A9-F650D2EC681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192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0" i="0">
                <a:solidFill>
                  <a:srgbClr val="594F8C"/>
                </a:solidFill>
                <a:latin typeface="MyriadPro-Cond"/>
                <a:cs typeface="MyriadPro-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17600" y="2434167"/>
            <a:ext cx="690880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229600" y="2434167"/>
            <a:ext cx="690880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9D8AC851-11DB-4774-8C29-2D931018B14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25.03.2025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EA77DD08-2F98-45DC-87A9-F650D2EC681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4132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9717" y="486834"/>
            <a:ext cx="14020800" cy="17674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19718" y="2241551"/>
            <a:ext cx="6877049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119718" y="3340100"/>
            <a:ext cx="6877049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8229600" y="2241551"/>
            <a:ext cx="6910917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8229600" y="3340100"/>
            <a:ext cx="6910917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9D8AC851-11DB-4774-8C29-2D931018B14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25.03.2025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EA77DD08-2F98-45DC-87A9-F650D2EC681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9841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9D8AC851-11DB-4774-8C29-2D931018B14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25.03.2025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EA77DD08-2F98-45DC-87A9-F650D2EC681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5851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9D8AC851-11DB-4774-8C29-2D931018B14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25.03.2025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EA77DD08-2F98-45DC-87A9-F650D2EC681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3286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9718" y="609600"/>
            <a:ext cx="5242983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10917" y="1316567"/>
            <a:ext cx="8229600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19718" y="2743200"/>
            <a:ext cx="5242983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9D8AC851-11DB-4774-8C29-2D931018B14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25.03.2025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EA77DD08-2F98-45DC-87A9-F650D2EC681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86956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9718" y="609600"/>
            <a:ext cx="5242983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910917" y="1316567"/>
            <a:ext cx="8229600" cy="649816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19718" y="2743200"/>
            <a:ext cx="5242983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9D8AC851-11DB-4774-8C29-2D931018B14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25.03.2025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EA77DD08-2F98-45DC-87A9-F650D2EC681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08063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9D8AC851-11DB-4774-8C29-2D931018B14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25.03.2025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EA77DD08-2F98-45DC-87A9-F650D2EC681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755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633200" y="486834"/>
            <a:ext cx="3505200" cy="77491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17600" y="486834"/>
            <a:ext cx="10312400" cy="77491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9D8AC851-11DB-4774-8C29-2D931018B14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25.03.2025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EA77DD08-2F98-45DC-87A9-F650D2EC681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624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0" i="0">
                <a:solidFill>
                  <a:srgbClr val="594F8C"/>
                </a:solidFill>
                <a:latin typeface="MyriadPro-Cond"/>
                <a:cs typeface="MyriadPro-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1280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837184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0" i="0">
                <a:solidFill>
                  <a:srgbClr val="594F8C"/>
                </a:solidFill>
                <a:latin typeface="MyriadPro-Cond"/>
                <a:cs typeface="MyriadPro-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32000" y="1496484"/>
            <a:ext cx="121920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32000" y="4802717"/>
            <a:ext cx="121920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9D8AC851-11DB-4774-8C29-2D931018B14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25.03.2025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EA77DD08-2F98-45DC-87A9-F650D2EC681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725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9D8AC851-11DB-4774-8C29-2D931018B14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25.03.2025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EA77DD08-2F98-45DC-87A9-F650D2EC681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990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9133" y="2279652"/>
            <a:ext cx="14020800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09133" y="6119285"/>
            <a:ext cx="14020800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9D8AC851-11DB-4774-8C29-2D931018B14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25.03.2025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EA77DD08-2F98-45DC-87A9-F650D2EC681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013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17600" y="2434167"/>
            <a:ext cx="690880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229600" y="2434167"/>
            <a:ext cx="690880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9D8AC851-11DB-4774-8C29-2D931018B14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25.03.2025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EA77DD08-2F98-45DC-87A9-F650D2EC681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544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99390" y="577124"/>
            <a:ext cx="12657218" cy="65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100" b="0" i="0">
                <a:solidFill>
                  <a:srgbClr val="594F8C"/>
                </a:solidFill>
                <a:latin typeface="MyriadPro-Cond"/>
                <a:cs typeface="MyriadPro-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2299" y="2256637"/>
            <a:ext cx="8739505" cy="4930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527040" y="8503920"/>
            <a:ext cx="520192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1280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70432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7600" y="486834"/>
            <a:ext cx="140208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17600" y="2434167"/>
            <a:ext cx="140208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117600" y="8475134"/>
            <a:ext cx="36576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/>
            <a:fld id="{9D8AC851-11DB-4774-8C29-2D931018B14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25.03.2025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5384800" y="8475134"/>
            <a:ext cx="54864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480800" y="8475134"/>
            <a:ext cx="36576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/>
            <a:fld id="{EA77DD08-2F98-45DC-87A9-F650D2EC681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877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7600" y="486834"/>
            <a:ext cx="140208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17600" y="2434167"/>
            <a:ext cx="140208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117600" y="8475134"/>
            <a:ext cx="36576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/>
            <a:fld id="{9D8AC851-11DB-4774-8C29-2D931018B14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25.03.2025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5384800" y="8475134"/>
            <a:ext cx="54864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480800" y="8475134"/>
            <a:ext cx="36576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/>
            <a:fld id="{EA77DD08-2F98-45DC-87A9-F650D2EC681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25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19.png"/><Relationship Id="rId12" Type="http://schemas.openxmlformats.org/officeDocument/2006/relationships/image" Target="../media/image2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2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>
            <a:extLst>
              <a:ext uri="{FF2B5EF4-FFF2-40B4-BE49-F238E27FC236}">
                <a16:creationId xmlns:a16="http://schemas.microsoft.com/office/drawing/2014/main" id="{F70FF60C-7341-964B-8440-4C1F2C70E6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34886"/>
            <a:ext cx="16256000" cy="6781800"/>
          </a:xfrm>
          <a:prstGeom prst="rect">
            <a:avLst/>
          </a:prstGeom>
        </p:spPr>
      </p:pic>
      <p:sp>
        <p:nvSpPr>
          <p:cNvPr id="24" name="object 24"/>
          <p:cNvSpPr txBox="1"/>
          <p:nvPr/>
        </p:nvSpPr>
        <p:spPr>
          <a:xfrm>
            <a:off x="1028862" y="7930042"/>
            <a:ext cx="1485738" cy="38664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400" b="1" spc="20" dirty="0">
                <a:solidFill>
                  <a:srgbClr val="002060"/>
                </a:solidFill>
                <a:cs typeface="Montserrat-SemiBold"/>
              </a:rPr>
              <a:t>202</a:t>
            </a:r>
            <a:r>
              <a:rPr lang="ru-RU" sz="2400" b="1" spc="20" dirty="0">
                <a:solidFill>
                  <a:srgbClr val="002060"/>
                </a:solidFill>
                <a:cs typeface="Montserrat-SemiBold"/>
              </a:rPr>
              <a:t>5 год</a:t>
            </a:r>
            <a:endParaRPr sz="2400" b="1" dirty="0">
              <a:solidFill>
                <a:srgbClr val="002060"/>
              </a:solidFill>
              <a:cs typeface="Montserrat-SemiBold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8B189839-F567-C141-85A7-3182C767F6F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4929" y="4495800"/>
            <a:ext cx="5070362" cy="3614678"/>
          </a:xfrm>
          <a:prstGeom prst="rect">
            <a:avLst/>
          </a:prstGeom>
        </p:spPr>
      </p:pic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508000" y="757598"/>
            <a:ext cx="10109200" cy="2862322"/>
          </a:xfrm>
          <a:prstGeom prst="rect">
            <a:avLst/>
          </a:prstGeom>
          <a:noFill/>
          <a:ln>
            <a:noFill/>
          </a:ln>
          <a:effectLst>
            <a:outerShdw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6000" b="1" dirty="0">
                <a:solidFill>
                  <a:srgbClr val="C00000"/>
                </a:solidFill>
                <a:latin typeface="+mn-lt"/>
                <a:cs typeface="Times New Roman" panose="02020603050405020304" pitchFamily="18" charset="0"/>
              </a:rPr>
              <a:t>Отделение</a:t>
            </a:r>
          </a:p>
          <a:p>
            <a:pPr algn="ctr" eaLnBrk="1" hangingPunct="1">
              <a:defRPr/>
            </a:pPr>
            <a:r>
              <a:rPr lang="ru-RU" altLang="ru-RU" sz="6000" b="1" dirty="0">
                <a:solidFill>
                  <a:srgbClr val="C00000"/>
                </a:solidFill>
                <a:latin typeface="+mn-lt"/>
                <a:cs typeface="Times New Roman" panose="02020603050405020304" pitchFamily="18" charset="0"/>
              </a:rPr>
              <a:t>Социального фонда России </a:t>
            </a:r>
          </a:p>
          <a:p>
            <a:pPr algn="ctr" eaLnBrk="1" hangingPunct="1">
              <a:defRPr/>
            </a:pPr>
            <a:r>
              <a:rPr lang="ru-RU" altLang="ru-RU" sz="6000" b="1" dirty="0">
                <a:solidFill>
                  <a:srgbClr val="C00000"/>
                </a:solidFill>
                <a:latin typeface="+mn-lt"/>
                <a:cs typeface="Times New Roman" panose="02020603050405020304" pitchFamily="18" charset="0"/>
              </a:rPr>
              <a:t>по Пермскому краю</a:t>
            </a:r>
          </a:p>
        </p:txBody>
      </p:sp>
      <p:sp>
        <p:nvSpPr>
          <p:cNvPr id="6" name="object 24"/>
          <p:cNvSpPr txBox="1"/>
          <p:nvPr/>
        </p:nvSpPr>
        <p:spPr>
          <a:xfrm>
            <a:off x="1028862" y="6400800"/>
            <a:ext cx="4533738" cy="127406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ru-RU" sz="2000" spc="20" dirty="0">
                <a:solidFill>
                  <a:srgbClr val="002060"/>
                </a:solidFill>
                <a:cs typeface="Montserrat-SemiBold"/>
              </a:rPr>
              <a:t>Начальник управления организации страхования профессиональных рисков</a:t>
            </a:r>
          </a:p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ru-RU" sz="2000" spc="20" dirty="0">
                <a:solidFill>
                  <a:srgbClr val="002060"/>
                </a:solidFill>
                <a:cs typeface="Montserrat-SemiBold"/>
              </a:rPr>
              <a:t>ОСФР по Пермскому краю</a:t>
            </a:r>
          </a:p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ru-RU" sz="2000" spc="20" dirty="0">
                <a:solidFill>
                  <a:srgbClr val="002060"/>
                </a:solidFill>
                <a:cs typeface="Montserrat-SemiBold"/>
              </a:rPr>
              <a:t>Шардина Любовь Геннадьевна</a:t>
            </a:r>
            <a:endParaRPr sz="2000" dirty="0">
              <a:solidFill>
                <a:srgbClr val="002060"/>
              </a:solidFill>
              <a:cs typeface="Montserrat-SemiBol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3966243"/>
              </p:ext>
            </p:extLst>
          </p:nvPr>
        </p:nvGraphicFramePr>
        <p:xfrm>
          <a:off x="113553" y="264165"/>
          <a:ext cx="16028893" cy="84975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8687">
                  <a:extLst>
                    <a:ext uri="{9D8B030D-6E8A-4147-A177-3AD203B41FA5}">
                      <a16:colId xmlns:a16="http://schemas.microsoft.com/office/drawing/2014/main" val="461799686"/>
                    </a:ext>
                  </a:extLst>
                </a:gridCol>
                <a:gridCol w="11947760">
                  <a:extLst>
                    <a:ext uri="{9D8B030D-6E8A-4147-A177-3AD203B41FA5}">
                      <a16:colId xmlns:a16="http://schemas.microsoft.com/office/drawing/2014/main" val="3035837960"/>
                    </a:ext>
                  </a:extLst>
                </a:gridCol>
                <a:gridCol w="1723856">
                  <a:extLst>
                    <a:ext uri="{9D8B030D-6E8A-4147-A177-3AD203B41FA5}">
                      <a16:colId xmlns:a16="http://schemas.microsoft.com/office/drawing/2014/main" val="2157625147"/>
                    </a:ext>
                  </a:extLst>
                </a:gridCol>
                <a:gridCol w="1718590">
                  <a:extLst>
                    <a:ext uri="{9D8B030D-6E8A-4147-A177-3AD203B41FA5}">
                      <a16:colId xmlns:a16="http://schemas.microsoft.com/office/drawing/2014/main" val="4138013371"/>
                    </a:ext>
                  </a:extLst>
                </a:gridCol>
              </a:tblGrid>
              <a:tr h="765784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№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Наименование мероприятия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Количество</a:t>
                      </a:r>
                    </a:p>
                    <a:p>
                      <a:pPr algn="ctr"/>
                      <a:r>
                        <a:rPr lang="ru-RU" sz="1600" dirty="0"/>
                        <a:t>страхователей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Сумма,</a:t>
                      </a:r>
                    </a:p>
                    <a:p>
                      <a:pPr algn="ctr"/>
                      <a:r>
                        <a:rPr lang="ru-RU" sz="1600" dirty="0"/>
                        <a:t>тыс. руб.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6933220"/>
                  </a:ext>
                </a:extLst>
              </a:tr>
              <a:tr h="323124">
                <a:tc>
                  <a:txBody>
                    <a:bodyPr/>
                    <a:lstStyle/>
                    <a:p>
                      <a:r>
                        <a:rPr lang="ru-RU" sz="2200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dirty="0">
                          <a:latin typeface="+mn-lt"/>
                        </a:rPr>
                        <a:t>Приобретение аптечек для оказания первой помощи</a:t>
                      </a:r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200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200" dirty="0"/>
                        <a:t>313,6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1134395"/>
                  </a:ext>
                </a:extLst>
              </a:tr>
              <a:tr h="1472685">
                <a:tc>
                  <a:txBody>
                    <a:bodyPr/>
                    <a:lstStyle/>
                    <a:p>
                      <a:r>
                        <a:rPr lang="ru-RU" sz="22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dirty="0">
                          <a:latin typeface="+mn-lt"/>
                        </a:rPr>
                        <a:t>Приобретение отдельных приборов, устройств, оборудования и (или) комплексов (систем) приборов, устройств, оборудования, непосредственно предназначенных для обеспечения безопасности работников и (или) контроля за безопасным ведением работ в рамках технологических процессов, в том числе на подземных работах</a:t>
                      </a:r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2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200" dirty="0"/>
                        <a:t>0,0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4002009"/>
                  </a:ext>
                </a:extLst>
              </a:tr>
              <a:tr h="841475">
                <a:tc>
                  <a:txBody>
                    <a:bodyPr/>
                    <a:lstStyle/>
                    <a:p>
                      <a:r>
                        <a:rPr lang="ru-RU" sz="22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dirty="0">
                          <a:latin typeface="+mn-lt"/>
                        </a:rPr>
                        <a:t>Приобретение отдельных приборов, устройств, оборудования и (или) комплексов (систем) приборов, устройств, оборудования, непосредственно обеспечивающих проведение обучения по вопросам безопасного ведения работ, в том числе горных работ, и действиям в случае аварии или инцидента на опасном производственном объекте и (или) дистанционную видео- и аудио фиксацию инструктажей, обучения и иных форм подготовки работников по безопасному производству работ, а также хранение результатов такой фиксации</a:t>
                      </a:r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2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200" dirty="0"/>
                        <a:t>0,0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0871020"/>
                  </a:ext>
                </a:extLst>
              </a:tr>
              <a:tr h="467486">
                <a:tc>
                  <a:txBody>
                    <a:bodyPr/>
                    <a:lstStyle/>
                    <a:p>
                      <a:r>
                        <a:rPr lang="ru-RU" sz="2200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dirty="0">
                          <a:latin typeface="+mn-lt"/>
                        </a:rPr>
                        <a:t>Приобретение отдельных приборов ..., предназначенных для мониторинга состояния здоровья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2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200" dirty="0"/>
                        <a:t>0,0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6043656"/>
                  </a:ext>
                </a:extLst>
              </a:tr>
              <a:tr h="467486">
                <a:tc>
                  <a:txBody>
                    <a:bodyPr/>
                    <a:lstStyle/>
                    <a:p>
                      <a:r>
                        <a:rPr lang="ru-RU" sz="2200" dirty="0"/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altLang="ru-RU" sz="2200" dirty="0">
                          <a:latin typeface="+mn-lt"/>
                          <a:cs typeface="Times New Roman" panose="02020603050405020304" pitchFamily="18" charset="0"/>
                        </a:rPr>
                        <a:t>Приобретение приборов, устройств, оборудования, обеспечивающих безопасное ведение горных работ, в рамках модернизации основных производств</a:t>
                      </a:r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2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200" dirty="0"/>
                        <a:t>0,0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6152195"/>
                  </a:ext>
                </a:extLst>
              </a:tr>
              <a:tr h="467486">
                <a:tc>
                  <a:txBody>
                    <a:bodyPr/>
                    <a:lstStyle/>
                    <a:p>
                      <a:r>
                        <a:rPr lang="ru-RU" sz="2200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dirty="0">
                          <a:latin typeface="+mn-lt"/>
                        </a:rPr>
                        <a:t>Обеспечение работников бесплатной выдачей молока</a:t>
                      </a:r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2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200" dirty="0"/>
                        <a:t>138,9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9642443"/>
                  </a:ext>
                </a:extLst>
              </a:tr>
              <a:tr h="467486">
                <a:tc>
                  <a:txBody>
                    <a:bodyPr/>
                    <a:lstStyle/>
                    <a:p>
                      <a:r>
                        <a:rPr lang="ru-RU" sz="2200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dirty="0"/>
                        <a:t>Проведение оценки профессиональных рисков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2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200" dirty="0"/>
                        <a:t>77,7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3342095"/>
                  </a:ext>
                </a:extLst>
              </a:tr>
              <a:tr h="467486">
                <a:tc>
                  <a:txBody>
                    <a:bodyPr/>
                    <a:lstStyle/>
                    <a:p>
                      <a:r>
                        <a:rPr lang="ru-RU" sz="2200" dirty="0"/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dirty="0">
                          <a:latin typeface="+mn-lt"/>
                        </a:rPr>
                        <a:t>Санаторно-курортное лечение работников не ранее чем за пять лет до достижения ими возраста, дающего право на назначение страховой пенсии по старости в соответствии с пенсионным законодательством</a:t>
                      </a:r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200" dirty="0"/>
                        <a:t>168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200" dirty="0"/>
                        <a:t>152 943,7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4283038"/>
                  </a:ext>
                </a:extLst>
              </a:tr>
              <a:tr h="467486">
                <a:tc gridSpan="3">
                  <a:txBody>
                    <a:bodyPr/>
                    <a:lstStyle/>
                    <a:p>
                      <a:pPr algn="r"/>
                      <a:r>
                        <a:rPr lang="ru-RU" sz="2300" b="1" dirty="0"/>
                        <a:t>Всего расходов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2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300" b="1" dirty="0"/>
                        <a:t>540 591,3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4709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281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3"/>
          <p:cNvSpPr>
            <a:spLocks noChangeArrowheads="1"/>
          </p:cNvSpPr>
          <p:nvPr/>
        </p:nvSpPr>
        <p:spPr bwMode="auto">
          <a:xfrm>
            <a:off x="1822666" y="179577"/>
            <a:ext cx="13055626" cy="70788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  <a:scene3d>
              <a:camera prst="orthographicFront"/>
              <a:lightRig rig="threePt" dir="t"/>
            </a:scene3d>
            <a:sp3d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 typeface="Wingdings" panose="05000000000000000000" pitchFamily="2" charset="2"/>
              <a:buNone/>
              <a:defRPr/>
            </a:pPr>
            <a:r>
              <a:rPr lang="ru-RU" altLang="ru-RU" sz="40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Основная часть расходов на мероприятия в 2024 году</a:t>
            </a:r>
          </a:p>
        </p:txBody>
      </p:sp>
      <p:sp>
        <p:nvSpPr>
          <p:cNvPr id="34" name="Стрелка вправо 33"/>
          <p:cNvSpPr/>
          <p:nvPr/>
        </p:nvSpPr>
        <p:spPr>
          <a:xfrm>
            <a:off x="4614181" y="1186955"/>
            <a:ext cx="1680030" cy="1362694"/>
          </a:xfrm>
          <a:prstGeom prst="rightArrow">
            <a:avLst/>
          </a:prstGeom>
          <a:solidFill>
            <a:srgbClr val="C00000"/>
          </a:solidFill>
          <a:ln w="76200">
            <a:solidFill>
              <a:srgbClr val="C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3200" dirty="0">
                <a:solidFill>
                  <a:schemeClr val="bg1"/>
                </a:solidFill>
                <a:cs typeface="Times New Roman" panose="02020603050405020304" pitchFamily="18" charset="0"/>
              </a:rPr>
              <a:t>28,3%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35" name="Прямоугольник 3"/>
          <p:cNvSpPr>
            <a:spLocks noChangeArrowheads="1"/>
          </p:cNvSpPr>
          <p:nvPr/>
        </p:nvSpPr>
        <p:spPr bwMode="auto">
          <a:xfrm>
            <a:off x="6604000" y="1322033"/>
            <a:ext cx="8001000" cy="156966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  <a:scene3d>
              <a:camera prst="orthographicFront"/>
              <a:lightRig rig="threePt" dir="t"/>
            </a:scene3d>
            <a:sp3d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None/>
              <a:defRPr/>
            </a:pPr>
            <a:r>
              <a:rPr lang="ru-RU" dirty="0">
                <a:solidFill>
                  <a:srgbClr val="002060"/>
                </a:solidFill>
                <a:latin typeface="+mn-lt"/>
              </a:rPr>
              <a:t>санаторно-курортное лечение работников предпенсионного (пенсионного) возраста</a:t>
            </a:r>
          </a:p>
          <a:p>
            <a:pPr>
              <a:spcBef>
                <a:spcPct val="0"/>
              </a:spcBef>
              <a:buClrTx/>
              <a:buNone/>
              <a:defRPr/>
            </a:pPr>
            <a:r>
              <a:rPr lang="ru-RU" altLang="ru-RU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2441</a:t>
            </a:r>
            <a:r>
              <a:rPr lang="ru-RU" altLang="ru-RU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00B050"/>
                </a:solidFill>
                <a:latin typeface="+mn-lt"/>
                <a:cs typeface="Times New Roman" panose="02020603050405020304" pitchFamily="18" charset="0"/>
              </a:rPr>
              <a:t>(+187) </a:t>
            </a:r>
            <a:r>
              <a:rPr lang="ru-RU" altLang="ru-RU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работник (2023 год – 2254)</a:t>
            </a:r>
            <a:endParaRPr lang="en-US" altLang="ru-RU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8" name="Стрелка вправо 37"/>
          <p:cNvSpPr/>
          <p:nvPr/>
        </p:nvSpPr>
        <p:spPr>
          <a:xfrm>
            <a:off x="4609590" y="2971844"/>
            <a:ext cx="1683152" cy="1282798"/>
          </a:xfrm>
          <a:prstGeom prst="rightArrow">
            <a:avLst/>
          </a:prstGeom>
          <a:solidFill>
            <a:srgbClr val="C00000"/>
          </a:solidFill>
          <a:ln w="76200">
            <a:solidFill>
              <a:srgbClr val="C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3200" dirty="0">
                <a:solidFill>
                  <a:schemeClr val="bg1"/>
                </a:solidFill>
                <a:cs typeface="Times New Roman" panose="02020603050405020304" pitchFamily="18" charset="0"/>
              </a:rPr>
              <a:t>25,5%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40" name="Стрелка вправо 39"/>
          <p:cNvSpPr/>
          <p:nvPr/>
        </p:nvSpPr>
        <p:spPr>
          <a:xfrm>
            <a:off x="4622800" y="4952987"/>
            <a:ext cx="1680029" cy="1371600"/>
          </a:xfrm>
          <a:prstGeom prst="rightArrow">
            <a:avLst/>
          </a:prstGeom>
          <a:solidFill>
            <a:srgbClr val="C00000"/>
          </a:solidFill>
          <a:ln w="76200">
            <a:solidFill>
              <a:srgbClr val="C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3200" dirty="0">
                <a:solidFill>
                  <a:schemeClr val="bg1"/>
                </a:solidFill>
                <a:cs typeface="Times New Roman" panose="02020603050405020304" pitchFamily="18" charset="0"/>
              </a:rPr>
              <a:t>21,5%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41" name="Прямоугольник 3"/>
          <p:cNvSpPr>
            <a:spLocks noChangeArrowheads="1"/>
          </p:cNvSpPr>
          <p:nvPr/>
        </p:nvSpPr>
        <p:spPr bwMode="auto">
          <a:xfrm>
            <a:off x="6591167" y="5358825"/>
            <a:ext cx="908063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None/>
              <a:defRPr/>
            </a:pPr>
            <a:r>
              <a:rPr lang="ru-RU" altLang="ru-RU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периодические медицинские осмотры работников</a:t>
            </a:r>
            <a:endParaRPr lang="en-US" altLang="ru-RU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3"/>
          <p:cNvSpPr>
            <a:spLocks noChangeArrowheads="1"/>
          </p:cNvSpPr>
          <p:nvPr/>
        </p:nvSpPr>
        <p:spPr bwMode="auto">
          <a:xfrm>
            <a:off x="6591168" y="3113782"/>
            <a:ext cx="8001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  <a:scene3d>
              <a:camera prst="orthographicFront"/>
              <a:lightRig rig="threePt" dir="t"/>
            </a:scene3d>
            <a:sp3d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 typeface="Wingdings" panose="05000000000000000000" pitchFamily="2" charset="2"/>
              <a:buNone/>
              <a:defRPr/>
            </a:pPr>
            <a:r>
              <a:rPr lang="ru-RU" altLang="ru-RU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санаторно-курортное лечение работников</a:t>
            </a:r>
          </a:p>
          <a:p>
            <a:pPr eaLnBrk="1" hangingPunct="1">
              <a:spcBef>
                <a:spcPct val="0"/>
              </a:spcBef>
              <a:buClrTx/>
              <a:buFont typeface="Wingdings" panose="05000000000000000000" pitchFamily="2" charset="2"/>
              <a:buNone/>
              <a:defRPr/>
            </a:pPr>
            <a:r>
              <a:rPr lang="ru-RU" altLang="ru-RU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2076</a:t>
            </a:r>
            <a:r>
              <a:rPr lang="ru-RU" altLang="ru-RU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00B050"/>
                </a:solidFill>
                <a:latin typeface="+mn-lt"/>
                <a:cs typeface="Times New Roman" panose="02020603050405020304" pitchFamily="18" charset="0"/>
              </a:rPr>
              <a:t>(+37) </a:t>
            </a:r>
            <a:r>
              <a:rPr lang="ru-RU" altLang="ru-RU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работников (2023 год – 2039)</a:t>
            </a:r>
            <a:endParaRPr lang="en-US" altLang="ru-RU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2" name="Стрелка вправо 31"/>
          <p:cNvSpPr/>
          <p:nvPr/>
        </p:nvSpPr>
        <p:spPr>
          <a:xfrm>
            <a:off x="4614180" y="6858000"/>
            <a:ext cx="1680029" cy="1371600"/>
          </a:xfrm>
          <a:prstGeom prst="rightArrow">
            <a:avLst/>
          </a:prstGeom>
          <a:solidFill>
            <a:srgbClr val="C00000"/>
          </a:solidFill>
          <a:ln w="76200">
            <a:solidFill>
              <a:srgbClr val="C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3200" dirty="0">
                <a:solidFill>
                  <a:schemeClr val="bg1"/>
                </a:solidFill>
                <a:cs typeface="Times New Roman" panose="02020603050405020304" pitchFamily="18" charset="0"/>
              </a:rPr>
              <a:t>21,3%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37" name="Прямоугольник 3"/>
          <p:cNvSpPr>
            <a:spLocks noChangeArrowheads="1"/>
          </p:cNvSpPr>
          <p:nvPr/>
        </p:nvSpPr>
        <p:spPr bwMode="auto">
          <a:xfrm>
            <a:off x="6591167" y="7239000"/>
            <a:ext cx="618503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None/>
              <a:defRPr/>
            </a:pPr>
            <a:r>
              <a:rPr lang="ru-RU" altLang="ru-RU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средства индивидуальной защиты</a:t>
            </a:r>
            <a:endParaRPr lang="en-US" altLang="ru-RU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</p:txBody>
      </p:sp>
      <p:pic>
        <p:nvPicPr>
          <p:cNvPr id="1030" name="Picture 6" descr="Picture background">
            <a:extLst>
              <a:ext uri="{FF2B5EF4-FFF2-40B4-BE49-F238E27FC236}">
                <a16:creationId xmlns:a16="http://schemas.microsoft.com/office/drawing/2014/main" id="{04126492-9FF7-42CD-92C2-FCBEE4E901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346" y="4309753"/>
            <a:ext cx="2172454" cy="2233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icture background">
            <a:extLst>
              <a:ext uri="{FF2B5EF4-FFF2-40B4-BE49-F238E27FC236}">
                <a16:creationId xmlns:a16="http://schemas.microsoft.com/office/drawing/2014/main" id="{AFB93240-6B41-453F-B2A5-C1242A8F10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185" y="6838592"/>
            <a:ext cx="2661614" cy="2000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Picture background">
            <a:extLst>
              <a:ext uri="{FF2B5EF4-FFF2-40B4-BE49-F238E27FC236}">
                <a16:creationId xmlns:a16="http://schemas.microsoft.com/office/drawing/2014/main" id="{2750384A-B955-4591-B88B-EDE68BD148E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69" t="1764" r="10071" b="17027"/>
          <a:stretch/>
        </p:blipFill>
        <p:spPr bwMode="auto">
          <a:xfrm>
            <a:off x="431800" y="796231"/>
            <a:ext cx="3657600" cy="3414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332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3">
            <a:extLst>
              <a:ext uri="{FF2B5EF4-FFF2-40B4-BE49-F238E27FC236}">
                <a16:creationId xmlns:a16="http://schemas.microsoft.com/office/drawing/2014/main" id="{9A3C503C-34C6-EE4F-97E8-E8F2C6350233}"/>
              </a:ext>
            </a:extLst>
          </p:cNvPr>
          <p:cNvSpPr/>
          <p:nvPr/>
        </p:nvSpPr>
        <p:spPr>
          <a:xfrm>
            <a:off x="0" y="0"/>
            <a:ext cx="3200375" cy="9143999"/>
          </a:xfrm>
          <a:custGeom>
            <a:avLst/>
            <a:gdLst/>
            <a:ahLst/>
            <a:cxnLst/>
            <a:rect l="l" t="t" r="r" b="b"/>
            <a:pathLst>
              <a:path w="3034665" h="8856345">
                <a:moveTo>
                  <a:pt x="2310396" y="0"/>
                </a:moveTo>
                <a:lnTo>
                  <a:pt x="0" y="0"/>
                </a:lnTo>
                <a:lnTo>
                  <a:pt x="0" y="8856002"/>
                </a:lnTo>
                <a:lnTo>
                  <a:pt x="3034550" y="8856002"/>
                </a:lnTo>
                <a:lnTo>
                  <a:pt x="3007347" y="8795408"/>
                </a:lnTo>
                <a:lnTo>
                  <a:pt x="2980688" y="8735033"/>
                </a:lnTo>
                <a:lnTo>
                  <a:pt x="2954568" y="8674876"/>
                </a:lnTo>
                <a:lnTo>
                  <a:pt x="2928983" y="8614936"/>
                </a:lnTo>
                <a:lnTo>
                  <a:pt x="2903927" y="8555211"/>
                </a:lnTo>
                <a:lnTo>
                  <a:pt x="2879397" y="8495701"/>
                </a:lnTo>
                <a:lnTo>
                  <a:pt x="2855387" y="8436404"/>
                </a:lnTo>
                <a:lnTo>
                  <a:pt x="2831893" y="8377321"/>
                </a:lnTo>
                <a:lnTo>
                  <a:pt x="2808910" y="8318448"/>
                </a:lnTo>
                <a:lnTo>
                  <a:pt x="2786434" y="8259787"/>
                </a:lnTo>
                <a:lnTo>
                  <a:pt x="2764459" y="8201335"/>
                </a:lnTo>
                <a:lnTo>
                  <a:pt x="2742981" y="8143091"/>
                </a:lnTo>
                <a:lnTo>
                  <a:pt x="2721995" y="8085055"/>
                </a:lnTo>
                <a:lnTo>
                  <a:pt x="2701497" y="8027225"/>
                </a:lnTo>
                <a:lnTo>
                  <a:pt x="2681481" y="7969600"/>
                </a:lnTo>
                <a:lnTo>
                  <a:pt x="2661944" y="7912180"/>
                </a:lnTo>
                <a:lnTo>
                  <a:pt x="2642880" y="7854963"/>
                </a:lnTo>
                <a:lnTo>
                  <a:pt x="2624285" y="7797949"/>
                </a:lnTo>
                <a:lnTo>
                  <a:pt x="2606154" y="7741136"/>
                </a:lnTo>
                <a:lnTo>
                  <a:pt x="2588482" y="7684523"/>
                </a:lnTo>
                <a:lnTo>
                  <a:pt x="2571264" y="7628109"/>
                </a:lnTo>
                <a:lnTo>
                  <a:pt x="2554497" y="7571894"/>
                </a:lnTo>
                <a:lnTo>
                  <a:pt x="2538174" y="7515875"/>
                </a:lnTo>
                <a:lnTo>
                  <a:pt x="2522292" y="7460053"/>
                </a:lnTo>
                <a:lnTo>
                  <a:pt x="2506846" y="7404426"/>
                </a:lnTo>
                <a:lnTo>
                  <a:pt x="2491831" y="7348993"/>
                </a:lnTo>
                <a:lnTo>
                  <a:pt x="2477242" y="7293752"/>
                </a:lnTo>
                <a:lnTo>
                  <a:pt x="2463075" y="7238704"/>
                </a:lnTo>
                <a:lnTo>
                  <a:pt x="2449325" y="7183847"/>
                </a:lnTo>
                <a:lnTo>
                  <a:pt x="2435986" y="7129180"/>
                </a:lnTo>
                <a:lnTo>
                  <a:pt x="2423056" y="7074702"/>
                </a:lnTo>
                <a:lnTo>
                  <a:pt x="2410528" y="7020411"/>
                </a:lnTo>
                <a:lnTo>
                  <a:pt x="2398398" y="6966308"/>
                </a:lnTo>
                <a:lnTo>
                  <a:pt x="2386662" y="6912390"/>
                </a:lnTo>
                <a:lnTo>
                  <a:pt x="2375314" y="6858657"/>
                </a:lnTo>
                <a:lnTo>
                  <a:pt x="2364350" y="6805108"/>
                </a:lnTo>
                <a:lnTo>
                  <a:pt x="2353765" y="6751741"/>
                </a:lnTo>
                <a:lnTo>
                  <a:pt x="2343555" y="6698557"/>
                </a:lnTo>
                <a:lnTo>
                  <a:pt x="2333715" y="6645553"/>
                </a:lnTo>
                <a:lnTo>
                  <a:pt x="2324240" y="6592728"/>
                </a:lnTo>
                <a:lnTo>
                  <a:pt x="2315125" y="6540082"/>
                </a:lnTo>
                <a:lnTo>
                  <a:pt x="2306366" y="6487614"/>
                </a:lnTo>
                <a:lnTo>
                  <a:pt x="2297958" y="6435322"/>
                </a:lnTo>
                <a:lnTo>
                  <a:pt x="2289897" y="6383206"/>
                </a:lnTo>
                <a:lnTo>
                  <a:pt x="2282176" y="6331265"/>
                </a:lnTo>
                <a:lnTo>
                  <a:pt x="2274793" y="6279496"/>
                </a:lnTo>
                <a:lnTo>
                  <a:pt x="2267742" y="6227900"/>
                </a:lnTo>
                <a:lnTo>
                  <a:pt x="2261018" y="6176476"/>
                </a:lnTo>
                <a:lnTo>
                  <a:pt x="2254617" y="6125222"/>
                </a:lnTo>
                <a:lnTo>
                  <a:pt x="2248535" y="6074137"/>
                </a:lnTo>
                <a:lnTo>
                  <a:pt x="2242765" y="6023221"/>
                </a:lnTo>
                <a:lnTo>
                  <a:pt x="2237304" y="5972472"/>
                </a:lnTo>
                <a:lnTo>
                  <a:pt x="2232147" y="5921889"/>
                </a:lnTo>
                <a:lnTo>
                  <a:pt x="2227289" y="5871471"/>
                </a:lnTo>
                <a:lnTo>
                  <a:pt x="2222726" y="5821218"/>
                </a:lnTo>
                <a:lnTo>
                  <a:pt x="2218453" y="5771128"/>
                </a:lnTo>
                <a:lnTo>
                  <a:pt x="2214464" y="5721200"/>
                </a:lnTo>
                <a:lnTo>
                  <a:pt x="2210756" y="5671433"/>
                </a:lnTo>
                <a:lnTo>
                  <a:pt x="2207324" y="5621826"/>
                </a:lnTo>
                <a:lnTo>
                  <a:pt x="2204162" y="5572378"/>
                </a:lnTo>
                <a:lnTo>
                  <a:pt x="2198633" y="5473955"/>
                </a:lnTo>
                <a:lnTo>
                  <a:pt x="2194132" y="5376156"/>
                </a:lnTo>
                <a:lnTo>
                  <a:pt x="2190620" y="5278972"/>
                </a:lnTo>
                <a:lnTo>
                  <a:pt x="2188061" y="5182396"/>
                </a:lnTo>
                <a:lnTo>
                  <a:pt x="2186415" y="5086419"/>
                </a:lnTo>
                <a:lnTo>
                  <a:pt x="2185647" y="4991033"/>
                </a:lnTo>
                <a:lnTo>
                  <a:pt x="2185717" y="4896229"/>
                </a:lnTo>
                <a:lnTo>
                  <a:pt x="2186589" y="4802000"/>
                </a:lnTo>
                <a:lnTo>
                  <a:pt x="2188224" y="4708337"/>
                </a:lnTo>
                <a:lnTo>
                  <a:pt x="2190586" y="4615231"/>
                </a:lnTo>
                <a:lnTo>
                  <a:pt x="2193636" y="4522676"/>
                </a:lnTo>
                <a:lnTo>
                  <a:pt x="2197336" y="4430662"/>
                </a:lnTo>
                <a:lnTo>
                  <a:pt x="2201650" y="4339181"/>
                </a:lnTo>
                <a:lnTo>
                  <a:pt x="2206539" y="4248225"/>
                </a:lnTo>
                <a:lnTo>
                  <a:pt x="2211966" y="4157785"/>
                </a:lnTo>
                <a:lnTo>
                  <a:pt x="2221032" y="4023077"/>
                </a:lnTo>
                <a:lnTo>
                  <a:pt x="2231096" y="3889485"/>
                </a:lnTo>
                <a:lnTo>
                  <a:pt x="2242031" y="3756981"/>
                </a:lnTo>
                <a:lnTo>
                  <a:pt x="2257746" y="3581954"/>
                </a:lnTo>
                <a:lnTo>
                  <a:pt x="2278790" y="3365722"/>
                </a:lnTo>
                <a:lnTo>
                  <a:pt x="2367152" y="2526647"/>
                </a:lnTo>
                <a:lnTo>
                  <a:pt x="2387346" y="2322699"/>
                </a:lnTo>
                <a:lnTo>
                  <a:pt x="2402135" y="2161037"/>
                </a:lnTo>
                <a:lnTo>
                  <a:pt x="2412234" y="2040621"/>
                </a:lnTo>
                <a:lnTo>
                  <a:pt x="2421338" y="1920885"/>
                </a:lnTo>
                <a:lnTo>
                  <a:pt x="2426794" y="1841425"/>
                </a:lnTo>
                <a:lnTo>
                  <a:pt x="2431713" y="1762248"/>
                </a:lnTo>
                <a:lnTo>
                  <a:pt x="2436059" y="1683344"/>
                </a:lnTo>
                <a:lnTo>
                  <a:pt x="2439795" y="1604705"/>
                </a:lnTo>
                <a:lnTo>
                  <a:pt x="2442881" y="1526323"/>
                </a:lnTo>
                <a:lnTo>
                  <a:pt x="2445282" y="1448191"/>
                </a:lnTo>
                <a:lnTo>
                  <a:pt x="2446958" y="1370298"/>
                </a:lnTo>
                <a:lnTo>
                  <a:pt x="2447873" y="1292639"/>
                </a:lnTo>
                <a:lnTo>
                  <a:pt x="2447988" y="1215203"/>
                </a:lnTo>
                <a:lnTo>
                  <a:pt x="2447266" y="1137984"/>
                </a:lnTo>
                <a:lnTo>
                  <a:pt x="2445670" y="1060972"/>
                </a:lnTo>
                <a:lnTo>
                  <a:pt x="2443162" y="984160"/>
                </a:lnTo>
                <a:lnTo>
                  <a:pt x="2439703" y="907538"/>
                </a:lnTo>
                <a:lnTo>
                  <a:pt x="2435257" y="831100"/>
                </a:lnTo>
                <a:lnTo>
                  <a:pt x="2432652" y="792947"/>
                </a:lnTo>
                <a:lnTo>
                  <a:pt x="2429786" y="754837"/>
                </a:lnTo>
                <a:lnTo>
                  <a:pt x="2426654" y="716768"/>
                </a:lnTo>
                <a:lnTo>
                  <a:pt x="2423252" y="678740"/>
                </a:lnTo>
                <a:lnTo>
                  <a:pt x="2419574" y="640751"/>
                </a:lnTo>
                <a:lnTo>
                  <a:pt x="2415617" y="602801"/>
                </a:lnTo>
                <a:lnTo>
                  <a:pt x="2411375" y="564888"/>
                </a:lnTo>
                <a:lnTo>
                  <a:pt x="2406843" y="527012"/>
                </a:lnTo>
                <a:lnTo>
                  <a:pt x="2402018" y="489172"/>
                </a:lnTo>
                <a:lnTo>
                  <a:pt x="2396894" y="451365"/>
                </a:lnTo>
                <a:lnTo>
                  <a:pt x="2391467" y="413592"/>
                </a:lnTo>
                <a:lnTo>
                  <a:pt x="2385732" y="375852"/>
                </a:lnTo>
                <a:lnTo>
                  <a:pt x="2379683" y="338143"/>
                </a:lnTo>
                <a:lnTo>
                  <a:pt x="2373318" y="300464"/>
                </a:lnTo>
                <a:lnTo>
                  <a:pt x="2366630" y="262814"/>
                </a:lnTo>
                <a:lnTo>
                  <a:pt x="2359615" y="225193"/>
                </a:lnTo>
                <a:lnTo>
                  <a:pt x="2352268" y="187599"/>
                </a:lnTo>
                <a:lnTo>
                  <a:pt x="2344585" y="150031"/>
                </a:lnTo>
                <a:lnTo>
                  <a:pt x="2336562" y="112488"/>
                </a:lnTo>
                <a:lnTo>
                  <a:pt x="2328192" y="74969"/>
                </a:lnTo>
                <a:lnTo>
                  <a:pt x="2319472" y="37473"/>
                </a:lnTo>
                <a:lnTo>
                  <a:pt x="2310396" y="0"/>
                </a:lnTo>
                <a:close/>
              </a:path>
            </a:pathLst>
          </a:custGeom>
          <a:solidFill>
            <a:srgbClr val="CCDDE7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lIns="0" tIns="0" rIns="0" bIns="0" rtlCol="0"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endParaRPr dirty="0"/>
          </a:p>
        </p:txBody>
      </p:sp>
      <p:pic>
        <p:nvPicPr>
          <p:cNvPr id="14" name="object 4">
            <a:extLst>
              <a:ext uri="{FF2B5EF4-FFF2-40B4-BE49-F238E27FC236}">
                <a16:creationId xmlns:a16="http://schemas.microsoft.com/office/drawing/2014/main" id="{D207D06C-5D90-0145-877E-E0A9BAC2054E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41012" y="16510"/>
            <a:ext cx="732195" cy="9127489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64E72851-F5AF-A848-A285-6BD9BD8A299B}"/>
              </a:ext>
            </a:extLst>
          </p:cNvPr>
          <p:cNvGrpSpPr/>
          <p:nvPr/>
        </p:nvGrpSpPr>
        <p:grpSpPr>
          <a:xfrm>
            <a:off x="656706" y="7554298"/>
            <a:ext cx="914452" cy="1075534"/>
            <a:chOff x="634994" y="7556702"/>
            <a:chExt cx="914452" cy="1075534"/>
          </a:xfrm>
        </p:grpSpPr>
        <p:pic>
          <p:nvPicPr>
            <p:cNvPr id="16" name="object 5">
              <a:extLst>
                <a:ext uri="{FF2B5EF4-FFF2-40B4-BE49-F238E27FC236}">
                  <a16:creationId xmlns:a16="http://schemas.microsoft.com/office/drawing/2014/main" id="{C7B97308-D015-514C-AA69-998ABB959F7A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17" name="object 6">
              <a:extLst>
                <a:ext uri="{FF2B5EF4-FFF2-40B4-BE49-F238E27FC236}">
                  <a16:creationId xmlns:a16="http://schemas.microsoft.com/office/drawing/2014/main" id="{086B7166-D8CF-BF4F-AD86-CD1BD9673EE7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18" name="object 7">
              <a:extLst>
                <a:ext uri="{FF2B5EF4-FFF2-40B4-BE49-F238E27FC236}">
                  <a16:creationId xmlns:a16="http://schemas.microsoft.com/office/drawing/2014/main" id="{AB46423E-68F9-7F43-B6B7-2307E6AEC243}"/>
                </a:ext>
              </a:extLst>
            </p:cNvPr>
            <p:cNvSpPr/>
            <p:nvPr/>
          </p:nvSpPr>
          <p:spPr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8">
              <a:extLst>
                <a:ext uri="{FF2B5EF4-FFF2-40B4-BE49-F238E27FC236}">
                  <a16:creationId xmlns:a16="http://schemas.microsoft.com/office/drawing/2014/main" id="{9C154FF2-2BBD-724C-A7BB-B39828C747A8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20" name="object 9">
              <a:extLst>
                <a:ext uri="{FF2B5EF4-FFF2-40B4-BE49-F238E27FC236}">
                  <a16:creationId xmlns:a16="http://schemas.microsoft.com/office/drawing/2014/main" id="{C30000D5-0DBA-B643-B3D7-A0F12A55BD85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21" name="object 10">
              <a:extLst>
                <a:ext uri="{FF2B5EF4-FFF2-40B4-BE49-F238E27FC236}">
                  <a16:creationId xmlns:a16="http://schemas.microsoft.com/office/drawing/2014/main" id="{916B3C39-0A75-1848-A5D8-953878BB65E0}"/>
                </a:ext>
              </a:extLst>
            </p:cNvPr>
            <p:cNvSpPr/>
            <p:nvPr/>
          </p:nvSpPr>
          <p:spPr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11">
              <a:extLst>
                <a:ext uri="{FF2B5EF4-FFF2-40B4-BE49-F238E27FC236}">
                  <a16:creationId xmlns:a16="http://schemas.microsoft.com/office/drawing/2014/main" id="{2B666AEC-0542-AB4C-A6F5-D480876B6621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23" name="object 12">
              <a:extLst>
                <a:ext uri="{FF2B5EF4-FFF2-40B4-BE49-F238E27FC236}">
                  <a16:creationId xmlns:a16="http://schemas.microsoft.com/office/drawing/2014/main" id="{922EB0C1-2A5D-4F4C-927A-6938C988388A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24" name="object 13">
              <a:extLst>
                <a:ext uri="{FF2B5EF4-FFF2-40B4-BE49-F238E27FC236}">
                  <a16:creationId xmlns:a16="http://schemas.microsoft.com/office/drawing/2014/main" id="{34D02A99-0B25-8545-AA5B-28EAF0225117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25" name="object 14">
              <a:extLst>
                <a:ext uri="{FF2B5EF4-FFF2-40B4-BE49-F238E27FC236}">
                  <a16:creationId xmlns:a16="http://schemas.microsoft.com/office/drawing/2014/main" id="{6E16EBBA-0686-BE41-8F71-616545E49923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26" name="object 15">
              <a:extLst>
                <a:ext uri="{FF2B5EF4-FFF2-40B4-BE49-F238E27FC236}">
                  <a16:creationId xmlns:a16="http://schemas.microsoft.com/office/drawing/2014/main" id="{D328EEF7-583F-7B42-A7B4-03C266505C49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27" name="object 16">
              <a:extLst>
                <a:ext uri="{FF2B5EF4-FFF2-40B4-BE49-F238E27FC236}">
                  <a16:creationId xmlns:a16="http://schemas.microsoft.com/office/drawing/2014/main" id="{12940CB5-9D46-4C45-8811-ACA49504E447}"/>
                </a:ext>
              </a:extLst>
            </p:cNvPr>
            <p:cNvSpPr/>
            <p:nvPr/>
          </p:nvSpPr>
          <p:spPr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17">
              <a:extLst>
                <a:ext uri="{FF2B5EF4-FFF2-40B4-BE49-F238E27FC236}">
                  <a16:creationId xmlns:a16="http://schemas.microsoft.com/office/drawing/2014/main" id="{227D8958-A842-0F45-9ACC-895E645CDCA2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  <p:sp>
        <p:nvSpPr>
          <p:cNvPr id="30" name="Прямоугольник 3"/>
          <p:cNvSpPr>
            <a:spLocks noChangeArrowheads="1"/>
          </p:cNvSpPr>
          <p:nvPr/>
        </p:nvSpPr>
        <p:spPr bwMode="auto">
          <a:xfrm>
            <a:off x="3016029" y="533400"/>
            <a:ext cx="13021986" cy="7478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ru-RU" altLang="ru-RU" sz="4800" dirty="0">
                <a:solidFill>
                  <a:srgbClr val="C00000"/>
                </a:solidFill>
                <a:latin typeface="+mn-lt"/>
                <a:cs typeface="Times New Roman" panose="02020603050405020304" pitchFamily="18" charset="0"/>
              </a:rPr>
              <a:t>на  2025  год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ru-RU" altLang="ru-RU" sz="48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сумма ассигнований, предусмотренная отделению Фонда по статье расходов «Обеспечение предупредительных мер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ru-RU" altLang="ru-RU" sz="48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по сокращению производственного травматизма и профессиональных заболеваний»,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ru-RU" altLang="ru-RU" sz="48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утверждена в объеме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ru-RU" altLang="ru-RU" sz="4800" dirty="0">
                <a:solidFill>
                  <a:srgbClr val="C00000"/>
                </a:solidFill>
                <a:latin typeface="+mn-lt"/>
                <a:cs typeface="Times New Roman" panose="02020603050405020304" pitchFamily="18" charset="0"/>
              </a:rPr>
              <a:t>630 650,8</a:t>
            </a:r>
            <a:r>
              <a:rPr lang="en-US" altLang="ru-RU" sz="4800" dirty="0">
                <a:solidFill>
                  <a:srgbClr val="C0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ru-RU" altLang="ru-RU" sz="4800" dirty="0">
                <a:solidFill>
                  <a:srgbClr val="C00000"/>
                </a:solidFill>
                <a:latin typeface="+mn-lt"/>
                <a:cs typeface="Times New Roman" panose="02020603050405020304" pitchFamily="18" charset="0"/>
              </a:rPr>
              <a:t>тыс. руб.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endParaRPr lang="ru-RU" altLang="ru-RU" sz="4800" u="sng" dirty="0">
              <a:latin typeface="+mn-lt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ru-RU" altLang="ru-RU" sz="48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для обеспечения 700 страхователей </a:t>
            </a:r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796" y="533400"/>
            <a:ext cx="1200484" cy="120048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 rot="19530311">
            <a:off x="1655796" y="6271570"/>
            <a:ext cx="3233758" cy="1200329"/>
          </a:xfrm>
          <a:custGeom>
            <a:avLst/>
            <a:gdLst>
              <a:gd name="connsiteX0" fmla="*/ 0 w 3233758"/>
              <a:gd name="connsiteY0" fmla="*/ 0 h 1200329"/>
              <a:gd name="connsiteX1" fmla="*/ 614414 w 3233758"/>
              <a:gd name="connsiteY1" fmla="*/ 0 h 1200329"/>
              <a:gd name="connsiteX2" fmla="*/ 1164153 w 3233758"/>
              <a:gd name="connsiteY2" fmla="*/ 0 h 1200329"/>
              <a:gd name="connsiteX3" fmla="*/ 1875580 w 3233758"/>
              <a:gd name="connsiteY3" fmla="*/ 0 h 1200329"/>
              <a:gd name="connsiteX4" fmla="*/ 2489994 w 3233758"/>
              <a:gd name="connsiteY4" fmla="*/ 0 h 1200329"/>
              <a:gd name="connsiteX5" fmla="*/ 3233758 w 3233758"/>
              <a:gd name="connsiteY5" fmla="*/ 0 h 1200329"/>
              <a:gd name="connsiteX6" fmla="*/ 3233758 w 3233758"/>
              <a:gd name="connsiteY6" fmla="*/ 624171 h 1200329"/>
              <a:gd name="connsiteX7" fmla="*/ 3233758 w 3233758"/>
              <a:gd name="connsiteY7" fmla="*/ 1200329 h 1200329"/>
              <a:gd name="connsiteX8" fmla="*/ 2587006 w 3233758"/>
              <a:gd name="connsiteY8" fmla="*/ 1200329 h 1200329"/>
              <a:gd name="connsiteX9" fmla="*/ 2037268 w 3233758"/>
              <a:gd name="connsiteY9" fmla="*/ 1200329 h 1200329"/>
              <a:gd name="connsiteX10" fmla="*/ 1390516 w 3233758"/>
              <a:gd name="connsiteY10" fmla="*/ 1200329 h 1200329"/>
              <a:gd name="connsiteX11" fmla="*/ 743764 w 3233758"/>
              <a:gd name="connsiteY11" fmla="*/ 1200329 h 1200329"/>
              <a:gd name="connsiteX12" fmla="*/ 0 w 3233758"/>
              <a:gd name="connsiteY12" fmla="*/ 1200329 h 1200329"/>
              <a:gd name="connsiteX13" fmla="*/ 0 w 3233758"/>
              <a:gd name="connsiteY13" fmla="*/ 576158 h 1200329"/>
              <a:gd name="connsiteX14" fmla="*/ 0 w 3233758"/>
              <a:gd name="connsiteY14" fmla="*/ 0 h 1200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233758" h="1200329" extrusionOk="0">
                <a:moveTo>
                  <a:pt x="0" y="0"/>
                </a:moveTo>
                <a:cubicBezTo>
                  <a:pt x="174249" y="5410"/>
                  <a:pt x="462288" y="-21181"/>
                  <a:pt x="614414" y="0"/>
                </a:cubicBezTo>
                <a:cubicBezTo>
                  <a:pt x="766540" y="21181"/>
                  <a:pt x="933065" y="7260"/>
                  <a:pt x="1164153" y="0"/>
                </a:cubicBezTo>
                <a:cubicBezTo>
                  <a:pt x="1395241" y="-7260"/>
                  <a:pt x="1521761" y="-4794"/>
                  <a:pt x="1875580" y="0"/>
                </a:cubicBezTo>
                <a:cubicBezTo>
                  <a:pt x="2229399" y="4794"/>
                  <a:pt x="2341130" y="29730"/>
                  <a:pt x="2489994" y="0"/>
                </a:cubicBezTo>
                <a:cubicBezTo>
                  <a:pt x="2638858" y="-29730"/>
                  <a:pt x="2972471" y="-80"/>
                  <a:pt x="3233758" y="0"/>
                </a:cubicBezTo>
                <a:cubicBezTo>
                  <a:pt x="3259017" y="157006"/>
                  <a:pt x="3224389" y="463677"/>
                  <a:pt x="3233758" y="624171"/>
                </a:cubicBezTo>
                <a:cubicBezTo>
                  <a:pt x="3243127" y="784665"/>
                  <a:pt x="3238662" y="928621"/>
                  <a:pt x="3233758" y="1200329"/>
                </a:cubicBezTo>
                <a:cubicBezTo>
                  <a:pt x="2939552" y="1180690"/>
                  <a:pt x="2847033" y="1195939"/>
                  <a:pt x="2587006" y="1200329"/>
                </a:cubicBezTo>
                <a:cubicBezTo>
                  <a:pt x="2326979" y="1204719"/>
                  <a:pt x="2251012" y="1184229"/>
                  <a:pt x="2037268" y="1200329"/>
                </a:cubicBezTo>
                <a:cubicBezTo>
                  <a:pt x="1823524" y="1216429"/>
                  <a:pt x="1579948" y="1199254"/>
                  <a:pt x="1390516" y="1200329"/>
                </a:cubicBezTo>
                <a:cubicBezTo>
                  <a:pt x="1201084" y="1201404"/>
                  <a:pt x="1033459" y="1195109"/>
                  <a:pt x="743764" y="1200329"/>
                </a:cubicBezTo>
                <a:cubicBezTo>
                  <a:pt x="454069" y="1205549"/>
                  <a:pt x="322021" y="1167958"/>
                  <a:pt x="0" y="1200329"/>
                </a:cubicBezTo>
                <a:cubicBezTo>
                  <a:pt x="-27654" y="943873"/>
                  <a:pt x="-24951" y="818798"/>
                  <a:pt x="0" y="576158"/>
                </a:cubicBezTo>
                <a:cubicBezTo>
                  <a:pt x="24951" y="333518"/>
                  <a:pt x="22439" y="287496"/>
                  <a:pt x="0" y="0"/>
                </a:cubicBezTo>
                <a:close/>
              </a:path>
            </a:pathLst>
          </a:custGeom>
          <a:noFill/>
          <a:ln w="127000" cmpd="thinThick">
            <a:solidFill>
              <a:schemeClr val="accent4">
                <a:lumMod val="75000"/>
              </a:schemeClr>
            </a:solidFill>
            <a:prstDash val="sysDash"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>
                <a:solidFill>
                  <a:schemeClr val="accent4">
                    <a:lumMod val="75000"/>
                  </a:schemeClr>
                </a:solidFill>
              </a:rPr>
              <a:t>ПЛАН</a:t>
            </a:r>
            <a:endParaRPr lang="ru-RU" sz="7200" b="1" dirty="0">
              <a:ln>
                <a:solidFill>
                  <a:schemeClr val="tx1"/>
                </a:solidFill>
              </a:ln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22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282046" y="5631469"/>
            <a:ext cx="13549460" cy="2349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9170" fontAlgn="base">
              <a:spcAft>
                <a:spcPct val="0"/>
              </a:spcAft>
              <a:buClr>
                <a:srgbClr val="FF0000"/>
              </a:buClr>
              <a:defRPr/>
            </a:pPr>
            <a:r>
              <a:rPr lang="ru-RU" sz="2933" b="1" kern="0" dirty="0">
                <a:solidFill>
                  <a:prstClr val="white">
                    <a:lumMod val="50000"/>
                  </a:prstClr>
                </a:solidFill>
                <a:latin typeface="Calibri" panose="020F0502020204030204"/>
                <a:cs typeface="Times New Roman" pitchFamily="18" charset="0"/>
              </a:rPr>
              <a:t>Приказ Минтруда России от 14.07.2021  № 467н </a:t>
            </a:r>
          </a:p>
          <a:p>
            <a:pPr defTabSz="1219170" fontAlgn="base">
              <a:spcAft>
                <a:spcPct val="0"/>
              </a:spcAft>
              <a:buClr>
                <a:srgbClr val="0066FF"/>
              </a:buClr>
              <a:defRPr/>
            </a:pPr>
            <a:r>
              <a:rPr lang="ru-RU" sz="2933" b="1" kern="0" dirty="0">
                <a:solidFill>
                  <a:prstClr val="white">
                    <a:lumMod val="50000"/>
                  </a:prstClr>
                </a:solidFill>
                <a:latin typeface="Calibri" panose="020F0502020204030204"/>
                <a:cs typeface="Times New Roman" pitchFamily="18" charset="0"/>
              </a:rPr>
              <a:t>«Об утверждении Правил финансового обеспечения предупредительных мер </a:t>
            </a:r>
            <a:endParaRPr lang="ru-RU" sz="2933" b="1" kern="0" dirty="0">
              <a:solidFill>
                <a:prstClr val="white">
                  <a:lumMod val="50000"/>
                </a:prstClr>
              </a:solidFill>
              <a:latin typeface="Calibri" panose="020F0502020204030204"/>
              <a:cs typeface="Times New Roman" pitchFamily="18" charset="0"/>
            </a:endParaRPr>
          </a:p>
          <a:p>
            <a:pPr defTabSz="1219170" fontAlgn="base">
              <a:spcAft>
                <a:spcPct val="0"/>
              </a:spcAft>
              <a:buClr>
                <a:srgbClr val="0066FF"/>
              </a:buClr>
              <a:defRPr/>
            </a:pPr>
            <a:r>
              <a:rPr lang="ru-RU" sz="2933" b="1" kern="0" dirty="0">
                <a:solidFill>
                  <a:prstClr val="white">
                    <a:lumMod val="50000"/>
                  </a:prstClr>
                </a:solidFill>
                <a:latin typeface="Calibri" panose="020F0502020204030204"/>
                <a:cs typeface="Times New Roman" pitchFamily="18" charset="0"/>
              </a:rPr>
              <a:t>по  </a:t>
            </a:r>
            <a:r>
              <a:rPr lang="ru-RU" sz="2933" b="1" kern="0" dirty="0">
                <a:solidFill>
                  <a:prstClr val="white">
                    <a:lumMod val="50000"/>
                  </a:prstClr>
                </a:solidFill>
                <a:latin typeface="Calibri" panose="020F0502020204030204"/>
                <a:cs typeface="Times New Roman" pitchFamily="18" charset="0"/>
              </a:rPr>
              <a:t>сокращению производственного травматизма и профессиональных  заболеваний  работников и санаторно-курортного лечения работников,  занятых </a:t>
            </a:r>
            <a:endParaRPr lang="ru-RU" sz="2933" b="1" kern="0" dirty="0">
              <a:solidFill>
                <a:prstClr val="white">
                  <a:lumMod val="50000"/>
                </a:prstClr>
              </a:solidFill>
              <a:latin typeface="Calibri" panose="020F0502020204030204"/>
              <a:cs typeface="Times New Roman" pitchFamily="18" charset="0"/>
            </a:endParaRPr>
          </a:p>
          <a:p>
            <a:pPr defTabSz="1219170" fontAlgn="base">
              <a:spcAft>
                <a:spcPct val="0"/>
              </a:spcAft>
              <a:buClr>
                <a:srgbClr val="0066FF"/>
              </a:buClr>
              <a:defRPr/>
            </a:pPr>
            <a:r>
              <a:rPr lang="ru-RU" sz="2933" b="1" kern="0" dirty="0">
                <a:solidFill>
                  <a:prstClr val="white">
                    <a:lumMod val="50000"/>
                  </a:prstClr>
                </a:solidFill>
                <a:latin typeface="Calibri" panose="020F0502020204030204"/>
                <a:cs typeface="Times New Roman" pitchFamily="18" charset="0"/>
              </a:rPr>
              <a:t>на </a:t>
            </a:r>
            <a:r>
              <a:rPr lang="ru-RU" sz="2933" b="1" kern="0" dirty="0">
                <a:solidFill>
                  <a:prstClr val="white">
                    <a:lumMod val="50000"/>
                  </a:prstClr>
                </a:solidFill>
                <a:latin typeface="Calibri" panose="020F0502020204030204"/>
                <a:cs typeface="Times New Roman" pitchFamily="18" charset="0"/>
              </a:rPr>
              <a:t>работах с вредными и (или) опасными производственными факторами»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282045" y="563709"/>
            <a:ext cx="14215619" cy="35390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9170"/>
            <a:r>
              <a:rPr lang="ru-RU" sz="3733" b="1" dirty="0">
                <a:solidFill>
                  <a:srgbClr val="C00000"/>
                </a:solidFill>
                <a:latin typeface="Calibri" panose="020F0502020204030204"/>
                <a:ea typeface="Times New Roman" panose="02020603050405020304" pitchFamily="18" charset="0"/>
              </a:rPr>
              <a:t>Приказ Минтруда России от 11.07.2024 № 347н</a:t>
            </a:r>
            <a:br>
              <a:rPr lang="ru-RU" sz="3733" b="1" dirty="0">
                <a:solidFill>
                  <a:srgbClr val="C00000"/>
                </a:solidFill>
                <a:latin typeface="Calibri" panose="020F0502020204030204"/>
                <a:ea typeface="Times New Roman" panose="02020603050405020304" pitchFamily="18" charset="0"/>
              </a:rPr>
            </a:br>
            <a:r>
              <a:rPr lang="ru-RU" sz="3733" b="1" dirty="0">
                <a:solidFill>
                  <a:srgbClr val="4472C4">
                    <a:lumMod val="50000"/>
                  </a:srgbClr>
                </a:solidFill>
                <a:latin typeface="Calibri" panose="020F0502020204030204"/>
                <a:ea typeface="Times New Roman" panose="02020603050405020304" pitchFamily="18" charset="0"/>
              </a:rPr>
              <a:t>«Об утверждении Правил финансового обеспечения предупредительных мер по сокращению производственного травматизма и профессиональных заболеваний работников </a:t>
            </a:r>
          </a:p>
          <a:p>
            <a:pPr defTabSz="1219170"/>
            <a:r>
              <a:rPr lang="ru-RU" sz="3733" b="1" dirty="0">
                <a:solidFill>
                  <a:srgbClr val="4472C4">
                    <a:lumMod val="50000"/>
                  </a:srgbClr>
                </a:solidFill>
                <a:latin typeface="Calibri" panose="020F0502020204030204"/>
                <a:ea typeface="Times New Roman" panose="02020603050405020304" pitchFamily="18" charset="0"/>
              </a:rPr>
              <a:t>и санаторно-курортного лечения работников, занятых на работах </a:t>
            </a:r>
          </a:p>
          <a:p>
            <a:pPr defTabSz="1219170"/>
            <a:r>
              <a:rPr lang="ru-RU" sz="3733" b="1" dirty="0">
                <a:solidFill>
                  <a:srgbClr val="4472C4">
                    <a:lumMod val="50000"/>
                  </a:srgbClr>
                </a:solidFill>
                <a:latin typeface="Calibri" panose="020F0502020204030204"/>
                <a:ea typeface="Times New Roman" panose="02020603050405020304" pitchFamily="18" charset="0"/>
              </a:rPr>
              <a:t>с вредными и (или) опасными производственными факторами»</a:t>
            </a:r>
            <a:endParaRPr lang="ru-RU" sz="3733" dirty="0">
              <a:solidFill>
                <a:srgbClr val="4472C4">
                  <a:lumMod val="50000"/>
                </a:srgbClr>
              </a:solidFill>
              <a:latin typeface="Calibri" panose="020F0502020204030204"/>
              <a:ea typeface="Times New Roman" panose="02020603050405020304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458013" y="5519489"/>
            <a:ext cx="12921007" cy="2662977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541297" y="4451805"/>
            <a:ext cx="5641416" cy="830997"/>
          </a:xfrm>
          <a:prstGeom prst="rect">
            <a:avLst/>
          </a:prstGeom>
          <a:noFill/>
          <a:ln w="25400" cap="rnd" cmpd="sng">
            <a:solidFill>
              <a:srgbClr val="C00000"/>
            </a:solidFill>
            <a:prstDash val="solid"/>
            <a:round/>
          </a:ln>
        </p:spPr>
        <p:txBody>
          <a:bodyPr wrap="none" rtlCol="0">
            <a:spAutoFit/>
          </a:bodyPr>
          <a:lstStyle/>
          <a:p>
            <a:pPr defTabSz="1219170"/>
            <a:r>
              <a:rPr lang="ru-RU" sz="4800" b="1" dirty="0">
                <a:solidFill>
                  <a:srgbClr val="C00000"/>
                </a:solidFill>
                <a:latin typeface="Calibri" panose="020F0502020204030204"/>
              </a:rPr>
              <a:t>с</a:t>
            </a:r>
            <a:r>
              <a:rPr lang="ru-RU" sz="4800" b="1" dirty="0">
                <a:solidFill>
                  <a:srgbClr val="C00000"/>
                </a:solidFill>
                <a:latin typeface="Calibri" panose="020F0502020204030204"/>
              </a:rPr>
              <a:t> 1 января 2025 года</a:t>
            </a:r>
            <a:endParaRPr lang="ru-RU" sz="4800" b="1" dirty="0">
              <a:solidFill>
                <a:srgbClr val="C00000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15299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1900341" y="398139"/>
            <a:ext cx="12910180" cy="510095"/>
          </a:xfrm>
        </p:spPr>
        <p:txBody>
          <a:bodyPr>
            <a:noAutofit/>
          </a:bodyPr>
          <a:lstStyle/>
          <a:p>
            <a:pPr algn="ctr"/>
            <a:r>
              <a:rPr lang="ru-RU" sz="2667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СОВЕРШЕНСТВОВАНИЕ ФИНАНСОВОГО ОБЕСПЕЧЕНИЯ ПРЕДУПРЕДИТЕЛЬНЫХ </a:t>
            </a:r>
            <a:r>
              <a:rPr lang="ru-RU" sz="2667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МЕР  </a:t>
            </a:r>
            <a:r>
              <a:rPr lang="ru-RU" sz="2667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(1)</a:t>
            </a:r>
            <a:endParaRPr lang="ru-RU" sz="2667" dirty="0">
              <a:solidFill>
                <a:srgbClr val="C00000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12715048" y="8657168"/>
            <a:ext cx="3657600" cy="486833"/>
          </a:xfrm>
        </p:spPr>
        <p:txBody>
          <a:bodyPr/>
          <a:lstStyle/>
          <a:p>
            <a:pPr defTabSz="1219170"/>
            <a:fld id="{5DDC2DCF-3C1B-440A-9DFA-774E92B339DA}" type="slidenum">
              <a:rPr lang="ru-RU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1219170"/>
              <a:t>14</a:t>
            </a:fld>
            <a:endParaRPr lang="ru-RU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510770" y="1856273"/>
            <a:ext cx="7447757" cy="640160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219170"/>
            <a:r>
              <a:rPr lang="ru-RU" sz="2667" dirty="0">
                <a:solidFill>
                  <a:srgbClr val="7F7F7F"/>
                </a:solidFill>
                <a:latin typeface="Calibri" panose="020F0502020204030204"/>
              </a:rPr>
              <a:t>Заявление о ФОПМ с планом ФОПМ, </a:t>
            </a:r>
          </a:p>
          <a:p>
            <a:pPr defTabSz="1219170"/>
            <a:r>
              <a:rPr lang="ru-RU" sz="2667" dirty="0">
                <a:solidFill>
                  <a:srgbClr val="C00000"/>
                </a:solidFill>
                <a:latin typeface="Calibri" panose="020F0502020204030204"/>
              </a:rPr>
              <a:t>с приложением документов </a:t>
            </a:r>
            <a:r>
              <a:rPr lang="ru-RU" sz="2667" dirty="0">
                <a:solidFill>
                  <a:srgbClr val="7F7F7F"/>
                </a:solidFill>
                <a:latin typeface="Calibri" panose="020F0502020204030204"/>
              </a:rPr>
              <a:t>(копий документов), </a:t>
            </a:r>
            <a:r>
              <a:rPr lang="ru-RU" sz="2667" dirty="0">
                <a:solidFill>
                  <a:srgbClr val="C00000"/>
                </a:solidFill>
                <a:latin typeface="Calibri" panose="020F0502020204030204"/>
              </a:rPr>
              <a:t>обосновывающих необходимость финансового обеспечения</a:t>
            </a:r>
          </a:p>
          <a:p>
            <a:pPr defTabSz="1219170"/>
            <a:endParaRPr lang="ru-RU" sz="2667" dirty="0">
              <a:solidFill>
                <a:srgbClr val="7F7F7F"/>
              </a:solidFill>
              <a:latin typeface="Calibri" panose="020F0502020204030204"/>
            </a:endParaRPr>
          </a:p>
          <a:p>
            <a:pPr defTabSz="1219170"/>
            <a:r>
              <a:rPr lang="ru-RU" sz="2667" dirty="0">
                <a:solidFill>
                  <a:srgbClr val="7F7F7F"/>
                </a:solidFill>
                <a:latin typeface="Calibri" panose="020F0502020204030204"/>
              </a:rPr>
              <a:t>После </a:t>
            </a:r>
            <a:r>
              <a:rPr lang="ru-RU" sz="2667" dirty="0">
                <a:solidFill>
                  <a:srgbClr val="7F7F7F"/>
                </a:solidFill>
                <a:latin typeface="Calibri" panose="020F0502020204030204"/>
              </a:rPr>
              <a:t>выполнения </a:t>
            </a:r>
            <a:r>
              <a:rPr lang="ru-RU" sz="2667" dirty="0">
                <a:solidFill>
                  <a:srgbClr val="7F7F7F"/>
                </a:solidFill>
                <a:latin typeface="Calibri" panose="020F0502020204030204"/>
              </a:rPr>
              <a:t>пред. </a:t>
            </a:r>
            <a:r>
              <a:rPr lang="ru-RU" sz="2667" dirty="0">
                <a:solidFill>
                  <a:srgbClr val="7F7F7F"/>
                </a:solidFill>
                <a:latin typeface="Calibri" panose="020F0502020204030204"/>
              </a:rPr>
              <a:t>мер, предусмотренных </a:t>
            </a:r>
            <a:r>
              <a:rPr lang="ru-RU" sz="2667" dirty="0">
                <a:solidFill>
                  <a:srgbClr val="7F7F7F"/>
                </a:solidFill>
                <a:latin typeface="Calibri" panose="020F0502020204030204"/>
              </a:rPr>
              <a:t>планом, </a:t>
            </a:r>
            <a:r>
              <a:rPr lang="ru-RU" sz="2667" dirty="0">
                <a:solidFill>
                  <a:srgbClr val="7F7F7F"/>
                </a:solidFill>
                <a:latin typeface="Calibri" panose="020F0502020204030204"/>
              </a:rPr>
              <a:t>страхователь обращается в </a:t>
            </a:r>
            <a:r>
              <a:rPr lang="ru-RU" sz="2667" dirty="0">
                <a:solidFill>
                  <a:srgbClr val="7F7F7F"/>
                </a:solidFill>
                <a:latin typeface="Calibri" panose="020F0502020204030204"/>
              </a:rPr>
              <a:t>отделение СФР с </a:t>
            </a:r>
            <a:r>
              <a:rPr lang="ru-RU" sz="2667" dirty="0">
                <a:solidFill>
                  <a:srgbClr val="7F7F7F"/>
                </a:solidFill>
                <a:latin typeface="Calibri" panose="020F0502020204030204"/>
              </a:rPr>
              <a:t>заявлением </a:t>
            </a:r>
            <a:endParaRPr lang="ru-RU" sz="2667" dirty="0">
              <a:solidFill>
                <a:srgbClr val="7F7F7F"/>
              </a:solidFill>
              <a:latin typeface="Calibri" panose="020F0502020204030204"/>
            </a:endParaRPr>
          </a:p>
          <a:p>
            <a:pPr defTabSz="1219170"/>
            <a:r>
              <a:rPr lang="ru-RU" sz="2667" dirty="0">
                <a:solidFill>
                  <a:srgbClr val="7F7F7F"/>
                </a:solidFill>
                <a:latin typeface="Calibri" panose="020F0502020204030204"/>
              </a:rPr>
              <a:t>о </a:t>
            </a:r>
            <a:r>
              <a:rPr lang="ru-RU" sz="2667" dirty="0">
                <a:solidFill>
                  <a:srgbClr val="7F7F7F"/>
                </a:solidFill>
                <a:latin typeface="Calibri" panose="020F0502020204030204"/>
              </a:rPr>
              <a:t>возмещении произведенных расходов </a:t>
            </a:r>
            <a:endParaRPr lang="ru-RU" sz="2667" dirty="0">
              <a:solidFill>
                <a:srgbClr val="7F7F7F"/>
              </a:solidFill>
              <a:latin typeface="Calibri" panose="020F0502020204030204"/>
            </a:endParaRPr>
          </a:p>
          <a:p>
            <a:pPr defTabSz="1219170"/>
            <a:r>
              <a:rPr lang="ru-RU" sz="2667" dirty="0">
                <a:solidFill>
                  <a:srgbClr val="7F7F7F"/>
                </a:solidFill>
                <a:latin typeface="Calibri" panose="020F0502020204030204"/>
              </a:rPr>
              <a:t>на </a:t>
            </a:r>
            <a:r>
              <a:rPr lang="ru-RU" sz="2667" dirty="0">
                <a:solidFill>
                  <a:srgbClr val="7F7F7F"/>
                </a:solidFill>
                <a:latin typeface="Calibri" panose="020F0502020204030204"/>
              </a:rPr>
              <a:t>оплату предупредительных мер </a:t>
            </a:r>
            <a:endParaRPr lang="ru-RU" sz="2667" dirty="0">
              <a:solidFill>
                <a:srgbClr val="7F7F7F"/>
              </a:solidFill>
              <a:latin typeface="Calibri" panose="020F0502020204030204"/>
            </a:endParaRPr>
          </a:p>
          <a:p>
            <a:pPr defTabSz="1219170"/>
            <a:r>
              <a:rPr lang="ru-RU" sz="2667" dirty="0">
                <a:solidFill>
                  <a:srgbClr val="7F7F7F"/>
                </a:solidFill>
                <a:latin typeface="Calibri" panose="020F0502020204030204"/>
              </a:rPr>
              <a:t>с </a:t>
            </a:r>
            <a:r>
              <a:rPr lang="ru-RU" sz="2667" dirty="0">
                <a:solidFill>
                  <a:srgbClr val="7F7F7F"/>
                </a:solidFill>
                <a:latin typeface="Calibri" panose="020F0502020204030204"/>
              </a:rPr>
              <a:t>представлением документов, подтверждающих произведенные расходы </a:t>
            </a:r>
          </a:p>
        </p:txBody>
      </p:sp>
      <p:sp>
        <p:nvSpPr>
          <p:cNvPr id="65" name="Скругленный прямоугольник 64"/>
          <p:cNvSpPr/>
          <p:nvPr/>
        </p:nvSpPr>
        <p:spPr>
          <a:xfrm>
            <a:off x="8214809" y="1856273"/>
            <a:ext cx="7463364" cy="64016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219170"/>
            <a:r>
              <a:rPr lang="ru-RU" sz="2667" dirty="0">
                <a:solidFill>
                  <a:srgbClr val="002060"/>
                </a:solidFill>
                <a:latin typeface="Calibri" panose="020F0502020204030204"/>
              </a:rPr>
              <a:t>Заявление </a:t>
            </a:r>
            <a:r>
              <a:rPr lang="ru-RU" sz="2667" dirty="0">
                <a:solidFill>
                  <a:srgbClr val="002060"/>
                </a:solidFill>
                <a:latin typeface="Calibri" panose="020F0502020204030204"/>
              </a:rPr>
              <a:t>о </a:t>
            </a:r>
            <a:r>
              <a:rPr lang="ru-RU" sz="2667" dirty="0">
                <a:solidFill>
                  <a:srgbClr val="002060"/>
                </a:solidFill>
                <a:latin typeface="Calibri" panose="020F0502020204030204"/>
              </a:rPr>
              <a:t>ФОПМ с </a:t>
            </a:r>
            <a:r>
              <a:rPr lang="ru-RU" sz="2667" dirty="0">
                <a:solidFill>
                  <a:srgbClr val="002060"/>
                </a:solidFill>
                <a:latin typeface="Calibri" panose="020F0502020204030204"/>
              </a:rPr>
              <a:t>планом </a:t>
            </a:r>
            <a:r>
              <a:rPr lang="ru-RU" sz="2667" dirty="0">
                <a:solidFill>
                  <a:srgbClr val="002060"/>
                </a:solidFill>
                <a:latin typeface="Calibri" panose="020F0502020204030204"/>
              </a:rPr>
              <a:t>ФОПМ </a:t>
            </a:r>
          </a:p>
          <a:p>
            <a:pPr defTabSz="1219170"/>
            <a:r>
              <a:rPr lang="ru-RU" sz="2667" dirty="0">
                <a:solidFill>
                  <a:srgbClr val="C00000"/>
                </a:solidFill>
                <a:latin typeface="Calibri" panose="020F0502020204030204"/>
              </a:rPr>
              <a:t>без </a:t>
            </a:r>
            <a:r>
              <a:rPr lang="ru-RU" sz="2667" dirty="0">
                <a:solidFill>
                  <a:srgbClr val="C00000"/>
                </a:solidFill>
                <a:latin typeface="Calibri" panose="020F0502020204030204"/>
              </a:rPr>
              <a:t>приложения к заявлению обосновывающих документов </a:t>
            </a:r>
            <a:endParaRPr lang="ru-RU" sz="2667" dirty="0">
              <a:solidFill>
                <a:srgbClr val="C00000"/>
              </a:solidFill>
              <a:latin typeface="Calibri" panose="020F0502020204030204"/>
            </a:endParaRPr>
          </a:p>
          <a:p>
            <a:pPr defTabSz="1219170"/>
            <a:r>
              <a:rPr lang="ru-RU" sz="1867" dirty="0">
                <a:solidFill>
                  <a:srgbClr val="002060"/>
                </a:solidFill>
                <a:latin typeface="Calibri" panose="020F0502020204030204"/>
              </a:rPr>
              <a:t>(</a:t>
            </a:r>
            <a:r>
              <a:rPr lang="ru-RU" sz="1867" dirty="0">
                <a:solidFill>
                  <a:srgbClr val="002060"/>
                </a:solidFill>
                <a:latin typeface="Calibri" panose="020F0502020204030204"/>
              </a:rPr>
              <a:t>за исключением мероприятия, предусмотренного подпунктом «п» пункта </a:t>
            </a:r>
            <a:r>
              <a:rPr lang="ru-RU" sz="1867" dirty="0">
                <a:solidFill>
                  <a:srgbClr val="002060"/>
                </a:solidFill>
                <a:latin typeface="Calibri" panose="020F0502020204030204"/>
              </a:rPr>
              <a:t>2 </a:t>
            </a:r>
            <a:r>
              <a:rPr lang="ru-RU" sz="1867" dirty="0">
                <a:solidFill>
                  <a:srgbClr val="002060"/>
                </a:solidFill>
                <a:latin typeface="Calibri" panose="020F0502020204030204"/>
              </a:rPr>
              <a:t>Правил, где необходимо предварительное согласование перечня приобретаемого оборудования в рамках модернизации основных производств</a:t>
            </a:r>
            <a:r>
              <a:rPr lang="ru-RU" sz="1867" dirty="0">
                <a:solidFill>
                  <a:srgbClr val="002060"/>
                </a:solidFill>
                <a:latin typeface="Calibri" panose="020F0502020204030204"/>
              </a:rPr>
              <a:t>).</a:t>
            </a:r>
          </a:p>
          <a:p>
            <a:pPr defTabSz="1219170"/>
            <a:endParaRPr lang="ru-RU" sz="1867" dirty="0">
              <a:solidFill>
                <a:prstClr val="white"/>
              </a:solidFill>
              <a:latin typeface="Calibri" panose="020F0502020204030204"/>
            </a:endParaRPr>
          </a:p>
          <a:p>
            <a:pPr defTabSz="1219170"/>
            <a:r>
              <a:rPr lang="ru-RU" sz="2667" dirty="0">
                <a:solidFill>
                  <a:srgbClr val="002060"/>
                </a:solidFill>
                <a:latin typeface="Calibri" panose="020F0502020204030204"/>
              </a:rPr>
              <a:t>Заявление о возмещении произведенных расходов на оплату предупредительных мер с представлением документов, подтверждающих произведенные расходы, страхователь представляет в </a:t>
            </a:r>
            <a:r>
              <a:rPr lang="ru-RU" sz="2667" dirty="0">
                <a:solidFill>
                  <a:srgbClr val="002060"/>
                </a:solidFill>
                <a:latin typeface="Calibri" panose="020F0502020204030204"/>
              </a:rPr>
              <a:t>отделение СФР </a:t>
            </a:r>
            <a:r>
              <a:rPr lang="ru-RU" sz="2667" dirty="0">
                <a:solidFill>
                  <a:srgbClr val="002060"/>
                </a:solidFill>
                <a:latin typeface="Calibri" panose="020F0502020204030204"/>
              </a:rPr>
              <a:t>по завершении проведения </a:t>
            </a:r>
            <a:r>
              <a:rPr lang="ru-RU" sz="2667" dirty="0">
                <a:solidFill>
                  <a:srgbClr val="002060"/>
                </a:solidFill>
                <a:latin typeface="Calibri" panose="020F0502020204030204"/>
              </a:rPr>
              <a:t>указанных </a:t>
            </a:r>
            <a:r>
              <a:rPr lang="ru-RU" sz="2667" dirty="0">
                <a:solidFill>
                  <a:srgbClr val="002060"/>
                </a:solidFill>
                <a:latin typeface="Calibri" panose="020F0502020204030204"/>
              </a:rPr>
              <a:t>мероприятий</a:t>
            </a:r>
          </a:p>
        </p:txBody>
      </p:sp>
      <p:grpSp>
        <p:nvGrpSpPr>
          <p:cNvPr id="74" name="Группа 73"/>
          <p:cNvGrpSpPr/>
          <p:nvPr/>
        </p:nvGrpSpPr>
        <p:grpSpPr>
          <a:xfrm>
            <a:off x="384383" y="1141994"/>
            <a:ext cx="7795341" cy="570328"/>
            <a:chOff x="-1025888" y="2449117"/>
            <a:chExt cx="3782874" cy="1382272"/>
          </a:xfrm>
        </p:grpSpPr>
        <p:sp>
          <p:nvSpPr>
            <p:cNvPr id="75" name="Нашивка 74"/>
            <p:cNvSpPr/>
            <p:nvPr/>
          </p:nvSpPr>
          <p:spPr>
            <a:xfrm>
              <a:off x="-1025888" y="2449117"/>
              <a:ext cx="3782874" cy="1382272"/>
            </a:xfrm>
            <a:prstGeom prst="chevron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sp>
        <p:sp>
          <p:nvSpPr>
            <p:cNvPr id="77" name="TextBox 76"/>
            <p:cNvSpPr txBox="1"/>
            <p:nvPr/>
          </p:nvSpPr>
          <p:spPr>
            <a:xfrm>
              <a:off x="-395326" y="2675158"/>
              <a:ext cx="2391467" cy="920152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 defTabSz="1219170"/>
              <a:r>
                <a:rPr lang="ru-RU" sz="1867" b="1" dirty="0">
                  <a:solidFill>
                    <a:prstClr val="white"/>
                  </a:solidFill>
                  <a:latin typeface="Calibri" panose="020F0502020204030204"/>
                </a:rPr>
                <a:t>ДЕЙСТВУЮЩИЙ МЕХАНИЗМ</a:t>
              </a:r>
            </a:p>
          </p:txBody>
        </p:sp>
      </p:grpSp>
      <p:sp>
        <p:nvSpPr>
          <p:cNvPr id="80" name="Нашивка 79"/>
          <p:cNvSpPr/>
          <p:nvPr/>
        </p:nvSpPr>
        <p:spPr>
          <a:xfrm>
            <a:off x="7958527" y="1141837"/>
            <a:ext cx="7975928" cy="570483"/>
          </a:xfrm>
          <a:prstGeom prst="chevron">
            <a:avLst/>
          </a:prstGeom>
          <a:solidFill>
            <a:srgbClr val="C0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82" name="TextBox 81"/>
          <p:cNvSpPr txBox="1"/>
          <p:nvPr/>
        </p:nvSpPr>
        <p:spPr>
          <a:xfrm>
            <a:off x="10739941" y="1221894"/>
            <a:ext cx="2413097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70"/>
            <a:r>
              <a:rPr lang="ru-RU" sz="1867" b="1" dirty="0">
                <a:solidFill>
                  <a:prstClr val="white"/>
                </a:solidFill>
                <a:latin typeface="Calibri" panose="020F0502020204030204"/>
              </a:rPr>
              <a:t>НОВЫЙ МЕХАНИЗМ</a:t>
            </a:r>
            <a:endParaRPr lang="ru-RU" sz="1867" b="1" dirty="0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9866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1900341" y="398139"/>
            <a:ext cx="12910180" cy="510095"/>
          </a:xfrm>
        </p:spPr>
        <p:txBody>
          <a:bodyPr>
            <a:noAutofit/>
          </a:bodyPr>
          <a:lstStyle/>
          <a:p>
            <a:pPr algn="ctr"/>
            <a:r>
              <a:rPr lang="ru-RU" sz="2667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СОВЕРШЕНСТВОВАНИЕ ФИНАНСОВОГО ОБЕСПЕЧЕНИЯ ПРЕДУПРЕДИТЕЛЬНЫХ </a:t>
            </a:r>
            <a:r>
              <a:rPr lang="ru-RU" sz="2667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МЕР  </a:t>
            </a:r>
            <a:r>
              <a:rPr lang="ru-RU" sz="2667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(2)</a:t>
            </a:r>
            <a:endParaRPr lang="ru-RU" sz="2667" dirty="0">
              <a:solidFill>
                <a:srgbClr val="C00000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12715048" y="8657168"/>
            <a:ext cx="3657600" cy="486833"/>
          </a:xfrm>
        </p:spPr>
        <p:txBody>
          <a:bodyPr/>
          <a:lstStyle/>
          <a:p>
            <a:pPr defTabSz="1219170"/>
            <a:fld id="{5DDC2DCF-3C1B-440A-9DFA-774E92B339DA}" type="slidenum">
              <a:rPr lang="ru-RU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1219170"/>
              <a:t>15</a:t>
            </a:fld>
            <a:endParaRPr lang="ru-RU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510770" y="2244202"/>
            <a:ext cx="7447757" cy="440312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219170"/>
            <a:r>
              <a:rPr lang="ru-RU" sz="2667" dirty="0">
                <a:solidFill>
                  <a:srgbClr val="7F7F7F"/>
                </a:solidFill>
                <a:latin typeface="Calibri" panose="020F0502020204030204"/>
              </a:rPr>
              <a:t>Решение о финансовом обеспечении предупредительных мер страхователя принимается по сумме финансирования </a:t>
            </a:r>
            <a:endParaRPr lang="ru-RU" sz="2667" dirty="0">
              <a:solidFill>
                <a:srgbClr val="7F7F7F"/>
              </a:solidFill>
              <a:latin typeface="Calibri" panose="020F0502020204030204"/>
            </a:endParaRPr>
          </a:p>
          <a:p>
            <a:pPr defTabSz="1219170"/>
            <a:r>
              <a:rPr lang="ru-RU" sz="2667" dirty="0">
                <a:solidFill>
                  <a:srgbClr val="7F7F7F"/>
                </a:solidFill>
                <a:latin typeface="Calibri" panose="020F0502020204030204"/>
              </a:rPr>
              <a:t>с </a:t>
            </a:r>
            <a:r>
              <a:rPr lang="ru-RU" sz="2667" dirty="0">
                <a:solidFill>
                  <a:srgbClr val="7F7F7F"/>
                </a:solidFill>
                <a:latin typeface="Calibri" panose="020F0502020204030204"/>
              </a:rPr>
              <a:t>учетом перечня мер, включенных в план</a:t>
            </a:r>
            <a:r>
              <a:rPr lang="ru-RU" sz="2667" dirty="0">
                <a:solidFill>
                  <a:srgbClr val="7F7F7F"/>
                </a:solidFill>
                <a:latin typeface="Calibri" panose="020F0502020204030204"/>
              </a:rPr>
              <a:t>,</a:t>
            </a:r>
          </a:p>
          <a:p>
            <a:pPr defTabSz="1219170"/>
            <a:r>
              <a:rPr lang="ru-RU" sz="2667" dirty="0">
                <a:solidFill>
                  <a:srgbClr val="7F7F7F"/>
                </a:solidFill>
                <a:latin typeface="Calibri" panose="020F0502020204030204"/>
              </a:rPr>
              <a:t>и</a:t>
            </a:r>
            <a:r>
              <a:rPr lang="ru-RU" sz="2667" dirty="0">
                <a:solidFill>
                  <a:prstClr val="white"/>
                </a:solidFill>
                <a:latin typeface="Calibri" panose="020F0502020204030204"/>
              </a:rPr>
              <a:t> </a:t>
            </a:r>
            <a:r>
              <a:rPr lang="ru-RU" sz="2667" dirty="0">
                <a:solidFill>
                  <a:srgbClr val="C00000"/>
                </a:solidFill>
                <a:latin typeface="Calibri" panose="020F0502020204030204"/>
              </a:rPr>
              <a:t>представления полного комплекта документов, </a:t>
            </a:r>
            <a:r>
              <a:rPr lang="ru-RU" sz="2667" dirty="0">
                <a:solidFill>
                  <a:srgbClr val="7F7F7F"/>
                </a:solidFill>
                <a:latin typeface="Calibri" panose="020F0502020204030204"/>
              </a:rPr>
              <a:t>обосновывающих необходимость финансового обеспечения предупредительных мер</a:t>
            </a:r>
          </a:p>
        </p:txBody>
      </p:sp>
      <p:sp>
        <p:nvSpPr>
          <p:cNvPr id="65" name="Скругленный прямоугольник 64"/>
          <p:cNvSpPr/>
          <p:nvPr/>
        </p:nvSpPr>
        <p:spPr>
          <a:xfrm>
            <a:off x="8214809" y="2244202"/>
            <a:ext cx="7463364" cy="440312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219170"/>
            <a:r>
              <a:rPr lang="ru-RU" sz="2667" dirty="0">
                <a:solidFill>
                  <a:srgbClr val="002060"/>
                </a:solidFill>
                <a:latin typeface="Calibri" panose="020F0502020204030204"/>
              </a:rPr>
              <a:t>Страхователь </a:t>
            </a:r>
            <a:endParaRPr lang="ru-RU" sz="2667" dirty="0">
              <a:solidFill>
                <a:srgbClr val="002060"/>
              </a:solidFill>
              <a:latin typeface="Calibri" panose="020F0502020204030204"/>
            </a:endParaRPr>
          </a:p>
          <a:p>
            <a:pPr defTabSz="1219170"/>
            <a:r>
              <a:rPr lang="ru-RU" sz="2667" dirty="0">
                <a:solidFill>
                  <a:srgbClr val="C00000"/>
                </a:solidFill>
                <a:latin typeface="Calibri" panose="020F0502020204030204"/>
              </a:rPr>
              <a:t>самостоятельно </a:t>
            </a:r>
            <a:r>
              <a:rPr lang="ru-RU" sz="2667" dirty="0">
                <a:solidFill>
                  <a:srgbClr val="C00000"/>
                </a:solidFill>
                <a:latin typeface="Calibri" panose="020F0502020204030204"/>
              </a:rPr>
              <a:t>определяет перечень </a:t>
            </a:r>
            <a:r>
              <a:rPr lang="ru-RU" sz="2667" dirty="0">
                <a:solidFill>
                  <a:srgbClr val="002060"/>
                </a:solidFill>
                <a:latin typeface="Calibri" panose="020F0502020204030204"/>
              </a:rPr>
              <a:t>осуществляемых предупредительных мер </a:t>
            </a:r>
            <a:endParaRPr lang="ru-RU" sz="2667" dirty="0">
              <a:solidFill>
                <a:srgbClr val="002060"/>
              </a:solidFill>
              <a:latin typeface="Calibri" panose="020F0502020204030204"/>
            </a:endParaRPr>
          </a:p>
          <a:p>
            <a:pPr defTabSz="1219170"/>
            <a:r>
              <a:rPr lang="ru-RU" sz="2667" dirty="0">
                <a:solidFill>
                  <a:srgbClr val="002060"/>
                </a:solidFill>
                <a:latin typeface="Calibri" panose="020F0502020204030204"/>
              </a:rPr>
              <a:t>в </a:t>
            </a:r>
            <a:r>
              <a:rPr lang="ru-RU" sz="2667" dirty="0">
                <a:solidFill>
                  <a:srgbClr val="002060"/>
                </a:solidFill>
                <a:latin typeface="Calibri" panose="020F0502020204030204"/>
              </a:rPr>
              <a:t>рамках утвержденного Правилами перечня</a:t>
            </a:r>
          </a:p>
        </p:txBody>
      </p:sp>
      <p:grpSp>
        <p:nvGrpSpPr>
          <p:cNvPr id="74" name="Группа 73"/>
          <p:cNvGrpSpPr/>
          <p:nvPr/>
        </p:nvGrpSpPr>
        <p:grpSpPr>
          <a:xfrm>
            <a:off x="384383" y="1141994"/>
            <a:ext cx="7795341" cy="570328"/>
            <a:chOff x="-1025888" y="2449117"/>
            <a:chExt cx="3782874" cy="1382272"/>
          </a:xfrm>
        </p:grpSpPr>
        <p:sp>
          <p:nvSpPr>
            <p:cNvPr id="75" name="Нашивка 74"/>
            <p:cNvSpPr/>
            <p:nvPr/>
          </p:nvSpPr>
          <p:spPr>
            <a:xfrm>
              <a:off x="-1025888" y="2449117"/>
              <a:ext cx="3782874" cy="1382272"/>
            </a:xfrm>
            <a:prstGeom prst="chevron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sp>
        <p:sp>
          <p:nvSpPr>
            <p:cNvPr id="77" name="TextBox 76"/>
            <p:cNvSpPr txBox="1"/>
            <p:nvPr/>
          </p:nvSpPr>
          <p:spPr>
            <a:xfrm>
              <a:off x="-395326" y="2675158"/>
              <a:ext cx="2391467" cy="920152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 defTabSz="1219170"/>
              <a:r>
                <a:rPr lang="ru-RU" sz="1867" b="1" dirty="0">
                  <a:solidFill>
                    <a:prstClr val="white"/>
                  </a:solidFill>
                  <a:latin typeface="Calibri" panose="020F0502020204030204"/>
                </a:rPr>
                <a:t>ДЕЙСТВУЮЩИЙ МЕХАНИЗМ</a:t>
              </a:r>
            </a:p>
          </p:txBody>
        </p:sp>
      </p:grpSp>
      <p:sp>
        <p:nvSpPr>
          <p:cNvPr id="80" name="Нашивка 79"/>
          <p:cNvSpPr/>
          <p:nvPr/>
        </p:nvSpPr>
        <p:spPr>
          <a:xfrm>
            <a:off x="7958527" y="1141837"/>
            <a:ext cx="7975928" cy="570483"/>
          </a:xfrm>
          <a:prstGeom prst="chevron">
            <a:avLst/>
          </a:prstGeom>
          <a:solidFill>
            <a:srgbClr val="C0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82" name="TextBox 81"/>
          <p:cNvSpPr txBox="1"/>
          <p:nvPr/>
        </p:nvSpPr>
        <p:spPr>
          <a:xfrm>
            <a:off x="10739941" y="1221894"/>
            <a:ext cx="2413097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70"/>
            <a:r>
              <a:rPr lang="ru-RU" sz="1867" b="1" dirty="0">
                <a:solidFill>
                  <a:prstClr val="white"/>
                </a:solidFill>
                <a:latin typeface="Calibri" panose="020F0502020204030204"/>
              </a:rPr>
              <a:t>НОВЫЙ МЕХАНИЗМ</a:t>
            </a:r>
            <a:endParaRPr lang="ru-RU" sz="1867" b="1" dirty="0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66921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1900341" y="398139"/>
            <a:ext cx="12910180" cy="510095"/>
          </a:xfrm>
        </p:spPr>
        <p:txBody>
          <a:bodyPr>
            <a:noAutofit/>
          </a:bodyPr>
          <a:lstStyle/>
          <a:p>
            <a:pPr algn="ctr"/>
            <a:r>
              <a:rPr lang="ru-RU" sz="2667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СОВЕРШЕНСТВОВАНИЕ ФИНАНСОВОГО ОБЕСПЕЧЕНИЯ ПРЕДУПРЕДИТЕЛЬНЫХ </a:t>
            </a:r>
            <a:r>
              <a:rPr lang="ru-RU" sz="2667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МЕР  </a:t>
            </a:r>
            <a:r>
              <a:rPr lang="ru-RU" sz="2667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(3)</a:t>
            </a:r>
            <a:endParaRPr lang="ru-RU" sz="2667" dirty="0">
              <a:solidFill>
                <a:srgbClr val="C00000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12715048" y="8657168"/>
            <a:ext cx="3657600" cy="486833"/>
          </a:xfrm>
        </p:spPr>
        <p:txBody>
          <a:bodyPr/>
          <a:lstStyle/>
          <a:p>
            <a:pPr defTabSz="1219170"/>
            <a:fld id="{5DDC2DCF-3C1B-440A-9DFA-774E92B339DA}" type="slidenum">
              <a:rPr lang="ru-RU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1219170"/>
              <a:t>16</a:t>
            </a:fld>
            <a:endParaRPr lang="ru-RU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510770" y="2244202"/>
            <a:ext cx="7447757" cy="440312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219170"/>
            <a:r>
              <a:rPr lang="ru-RU" sz="2667" dirty="0">
                <a:solidFill>
                  <a:srgbClr val="7F7F7F"/>
                </a:solidFill>
                <a:latin typeface="Calibri" panose="020F0502020204030204"/>
              </a:rPr>
              <a:t>Страхователь в срок </a:t>
            </a:r>
            <a:r>
              <a:rPr lang="ru-RU" sz="2667" dirty="0">
                <a:solidFill>
                  <a:srgbClr val="C00000"/>
                </a:solidFill>
                <a:latin typeface="Calibri" panose="020F0502020204030204"/>
              </a:rPr>
              <a:t>до 20 ноября </a:t>
            </a:r>
            <a:r>
              <a:rPr lang="ru-RU" sz="2667" dirty="0">
                <a:solidFill>
                  <a:srgbClr val="7F7F7F"/>
                </a:solidFill>
                <a:latin typeface="Calibri" panose="020F0502020204030204"/>
              </a:rPr>
              <a:t>текущего финансового года </a:t>
            </a:r>
            <a:r>
              <a:rPr lang="ru-RU" sz="2667" dirty="0">
                <a:solidFill>
                  <a:srgbClr val="C00000"/>
                </a:solidFill>
                <a:latin typeface="Calibri" panose="020F0502020204030204"/>
              </a:rPr>
              <a:t>имеет право обратиться </a:t>
            </a:r>
            <a:endParaRPr lang="ru-RU" sz="2667" dirty="0">
              <a:solidFill>
                <a:srgbClr val="C00000"/>
              </a:solidFill>
              <a:latin typeface="Calibri" panose="020F0502020204030204"/>
            </a:endParaRPr>
          </a:p>
          <a:p>
            <a:pPr defTabSz="1219170"/>
            <a:r>
              <a:rPr lang="ru-RU" sz="2667" dirty="0">
                <a:solidFill>
                  <a:srgbClr val="C00000"/>
                </a:solidFill>
                <a:latin typeface="Calibri" panose="020F0502020204030204"/>
              </a:rPr>
              <a:t>с </a:t>
            </a:r>
            <a:r>
              <a:rPr lang="ru-RU" sz="2667" dirty="0">
                <a:solidFill>
                  <a:srgbClr val="C00000"/>
                </a:solidFill>
                <a:latin typeface="Calibri" panose="020F0502020204030204"/>
              </a:rPr>
              <a:t>заявлением о внесении изменений в план</a:t>
            </a:r>
            <a:r>
              <a:rPr lang="ru-RU" sz="2667" dirty="0">
                <a:solidFill>
                  <a:srgbClr val="7F7F7F"/>
                </a:solidFill>
                <a:latin typeface="Calibri" panose="020F0502020204030204"/>
              </a:rPr>
              <a:t>, согласованный отделением СФР, </a:t>
            </a:r>
            <a:endParaRPr lang="ru-RU" sz="2667" dirty="0">
              <a:solidFill>
                <a:srgbClr val="7F7F7F"/>
              </a:solidFill>
              <a:latin typeface="Calibri" panose="020F0502020204030204"/>
            </a:endParaRPr>
          </a:p>
          <a:p>
            <a:pPr defTabSz="1219170"/>
            <a:r>
              <a:rPr lang="ru-RU" sz="2667" dirty="0">
                <a:solidFill>
                  <a:srgbClr val="7F7F7F"/>
                </a:solidFill>
                <a:latin typeface="Calibri" panose="020F0502020204030204"/>
              </a:rPr>
              <a:t>с </a:t>
            </a:r>
            <a:r>
              <a:rPr lang="ru-RU" sz="2667" dirty="0">
                <a:solidFill>
                  <a:srgbClr val="7F7F7F"/>
                </a:solidFill>
                <a:latin typeface="Calibri" panose="020F0502020204030204"/>
              </a:rPr>
              <a:t>обоснованием необходимости внесения изменений в план и предоставлением полного комплекта документов для обоснования предупредительных мер, </a:t>
            </a:r>
            <a:endParaRPr lang="ru-RU" sz="2667" dirty="0">
              <a:solidFill>
                <a:srgbClr val="7F7F7F"/>
              </a:solidFill>
              <a:latin typeface="Calibri" panose="020F0502020204030204"/>
            </a:endParaRPr>
          </a:p>
          <a:p>
            <a:pPr defTabSz="1219170"/>
            <a:r>
              <a:rPr lang="ru-RU" sz="2667" dirty="0">
                <a:solidFill>
                  <a:srgbClr val="7F7F7F"/>
                </a:solidFill>
                <a:latin typeface="Calibri" panose="020F0502020204030204"/>
              </a:rPr>
              <a:t>по </a:t>
            </a:r>
            <a:r>
              <a:rPr lang="ru-RU" sz="2667" dirty="0">
                <a:solidFill>
                  <a:srgbClr val="7F7F7F"/>
                </a:solidFill>
                <a:latin typeface="Calibri" panose="020F0502020204030204"/>
              </a:rPr>
              <a:t>которым в план вносятся </a:t>
            </a:r>
            <a:r>
              <a:rPr lang="ru-RU" sz="2667" dirty="0">
                <a:solidFill>
                  <a:srgbClr val="7F7F7F"/>
                </a:solidFill>
                <a:latin typeface="Calibri" panose="020F0502020204030204"/>
              </a:rPr>
              <a:t>изменения</a:t>
            </a:r>
            <a:endParaRPr lang="ru-RU" sz="2667" dirty="0">
              <a:solidFill>
                <a:srgbClr val="7F7F7F"/>
              </a:solidFill>
              <a:latin typeface="Calibri" panose="020F0502020204030204"/>
            </a:endParaRPr>
          </a:p>
        </p:txBody>
      </p:sp>
      <p:sp>
        <p:nvSpPr>
          <p:cNvPr id="65" name="Скругленный прямоугольник 64"/>
          <p:cNvSpPr/>
          <p:nvPr/>
        </p:nvSpPr>
        <p:spPr>
          <a:xfrm>
            <a:off x="8214809" y="2244202"/>
            <a:ext cx="7463364" cy="440312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219170"/>
            <a:r>
              <a:rPr lang="ru-RU" sz="2667" dirty="0">
                <a:solidFill>
                  <a:srgbClr val="002060"/>
                </a:solidFill>
                <a:latin typeface="Calibri" panose="020F0502020204030204"/>
              </a:rPr>
              <a:t>Страхователь вправе </a:t>
            </a:r>
            <a:r>
              <a:rPr lang="ru-RU" sz="2667" dirty="0">
                <a:solidFill>
                  <a:srgbClr val="C00000"/>
                </a:solidFill>
                <a:latin typeface="Calibri" panose="020F0502020204030204"/>
              </a:rPr>
              <a:t>самостоятельно принимать решение о внесении изменений </a:t>
            </a:r>
            <a:endParaRPr lang="ru-RU" sz="2667" dirty="0">
              <a:solidFill>
                <a:srgbClr val="C00000"/>
              </a:solidFill>
              <a:latin typeface="Calibri" panose="020F0502020204030204"/>
            </a:endParaRPr>
          </a:p>
          <a:p>
            <a:pPr defTabSz="1219170"/>
            <a:r>
              <a:rPr lang="ru-RU" sz="2667" dirty="0">
                <a:solidFill>
                  <a:srgbClr val="C00000"/>
                </a:solidFill>
                <a:latin typeface="Calibri" panose="020F0502020204030204"/>
              </a:rPr>
              <a:t>в </a:t>
            </a:r>
            <a:r>
              <a:rPr lang="ru-RU" sz="2667" dirty="0">
                <a:solidFill>
                  <a:srgbClr val="C00000"/>
                </a:solidFill>
                <a:latin typeface="Calibri" panose="020F0502020204030204"/>
              </a:rPr>
              <a:t>план</a:t>
            </a:r>
            <a:r>
              <a:rPr lang="ru-RU" sz="2667" dirty="0">
                <a:solidFill>
                  <a:srgbClr val="002060"/>
                </a:solidFill>
                <a:latin typeface="Calibri" panose="020F0502020204030204"/>
              </a:rPr>
              <a:t> финансового обеспечения в пределах разрешенной суммы финансового обеспечения, при этом </a:t>
            </a:r>
            <a:r>
              <a:rPr lang="ru-RU" sz="2667" dirty="0">
                <a:solidFill>
                  <a:srgbClr val="C00000"/>
                </a:solidFill>
                <a:latin typeface="Calibri" panose="020F0502020204030204"/>
              </a:rPr>
              <a:t>повторное направление заявления и плана </a:t>
            </a:r>
            <a:r>
              <a:rPr lang="ru-RU" sz="2667" dirty="0">
                <a:solidFill>
                  <a:srgbClr val="002060"/>
                </a:solidFill>
                <a:latin typeface="Calibri" panose="020F0502020204030204"/>
              </a:rPr>
              <a:t>финансового обеспечения предупредительных мер </a:t>
            </a:r>
            <a:endParaRPr lang="ru-RU" sz="2667" dirty="0">
              <a:solidFill>
                <a:srgbClr val="002060"/>
              </a:solidFill>
              <a:latin typeface="Calibri" panose="020F0502020204030204"/>
            </a:endParaRPr>
          </a:p>
          <a:p>
            <a:pPr defTabSz="1219170"/>
            <a:r>
              <a:rPr lang="ru-RU" sz="2667" dirty="0">
                <a:solidFill>
                  <a:srgbClr val="002060"/>
                </a:solidFill>
                <a:latin typeface="Calibri" panose="020F0502020204030204"/>
              </a:rPr>
              <a:t>в </a:t>
            </a:r>
            <a:r>
              <a:rPr lang="ru-RU" sz="2667" dirty="0">
                <a:solidFill>
                  <a:srgbClr val="002060"/>
                </a:solidFill>
                <a:latin typeface="Calibri" panose="020F0502020204030204"/>
              </a:rPr>
              <a:t>отделение  СФР  </a:t>
            </a:r>
            <a:r>
              <a:rPr lang="ru-RU" sz="2667" dirty="0">
                <a:solidFill>
                  <a:srgbClr val="C00000"/>
                </a:solidFill>
                <a:latin typeface="Calibri" panose="020F0502020204030204"/>
              </a:rPr>
              <a:t>не требуется</a:t>
            </a:r>
          </a:p>
        </p:txBody>
      </p:sp>
      <p:grpSp>
        <p:nvGrpSpPr>
          <p:cNvPr id="74" name="Группа 73"/>
          <p:cNvGrpSpPr/>
          <p:nvPr/>
        </p:nvGrpSpPr>
        <p:grpSpPr>
          <a:xfrm>
            <a:off x="384383" y="1141994"/>
            <a:ext cx="7795341" cy="570328"/>
            <a:chOff x="-1025888" y="2449117"/>
            <a:chExt cx="3782874" cy="1382272"/>
          </a:xfrm>
        </p:grpSpPr>
        <p:sp>
          <p:nvSpPr>
            <p:cNvPr id="75" name="Нашивка 74"/>
            <p:cNvSpPr/>
            <p:nvPr/>
          </p:nvSpPr>
          <p:spPr>
            <a:xfrm>
              <a:off x="-1025888" y="2449117"/>
              <a:ext cx="3782874" cy="1382272"/>
            </a:xfrm>
            <a:prstGeom prst="chevron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sp>
        <p:sp>
          <p:nvSpPr>
            <p:cNvPr id="77" name="TextBox 76"/>
            <p:cNvSpPr txBox="1"/>
            <p:nvPr/>
          </p:nvSpPr>
          <p:spPr>
            <a:xfrm>
              <a:off x="-395326" y="2675158"/>
              <a:ext cx="2391467" cy="920152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 defTabSz="1219170"/>
              <a:r>
                <a:rPr lang="ru-RU" sz="1867" b="1" dirty="0">
                  <a:solidFill>
                    <a:prstClr val="white"/>
                  </a:solidFill>
                  <a:latin typeface="Calibri" panose="020F0502020204030204"/>
                </a:rPr>
                <a:t>ДЕЙСТВУЮЩИЙ МЕХАНИЗМ</a:t>
              </a:r>
            </a:p>
          </p:txBody>
        </p:sp>
      </p:grpSp>
      <p:sp>
        <p:nvSpPr>
          <p:cNvPr id="80" name="Нашивка 79"/>
          <p:cNvSpPr/>
          <p:nvPr/>
        </p:nvSpPr>
        <p:spPr>
          <a:xfrm>
            <a:off x="7958527" y="1141837"/>
            <a:ext cx="7975928" cy="570483"/>
          </a:xfrm>
          <a:prstGeom prst="chevron">
            <a:avLst/>
          </a:prstGeom>
          <a:solidFill>
            <a:srgbClr val="C0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82" name="TextBox 81"/>
          <p:cNvSpPr txBox="1"/>
          <p:nvPr/>
        </p:nvSpPr>
        <p:spPr>
          <a:xfrm>
            <a:off x="10739941" y="1221894"/>
            <a:ext cx="2413097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70"/>
            <a:r>
              <a:rPr lang="ru-RU" sz="1867" b="1" dirty="0">
                <a:solidFill>
                  <a:prstClr val="white"/>
                </a:solidFill>
                <a:latin typeface="Calibri" panose="020F0502020204030204"/>
              </a:rPr>
              <a:t>НОВЫЙ МЕХАНИЗМ</a:t>
            </a:r>
            <a:endParaRPr lang="ru-RU" sz="1867" b="1" dirty="0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25266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1900341" y="398139"/>
            <a:ext cx="12910180" cy="510095"/>
          </a:xfrm>
        </p:spPr>
        <p:txBody>
          <a:bodyPr>
            <a:noAutofit/>
          </a:bodyPr>
          <a:lstStyle/>
          <a:p>
            <a:pPr algn="ctr"/>
            <a:r>
              <a:rPr lang="ru-RU" sz="2667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СОВЕРШЕНСТВОВАНИЕ ФИНАНСОВОГО ОБЕСПЕЧЕНИЯ ПРЕДУПРЕДИТЕЛЬНЫХ </a:t>
            </a:r>
            <a:r>
              <a:rPr lang="ru-RU" sz="2667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МЕР  </a:t>
            </a:r>
            <a:r>
              <a:rPr lang="ru-RU" sz="2667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(4)</a:t>
            </a:r>
            <a:endParaRPr lang="ru-RU" sz="2667" dirty="0">
              <a:solidFill>
                <a:srgbClr val="C00000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12715048" y="8657168"/>
            <a:ext cx="3657600" cy="486833"/>
          </a:xfrm>
        </p:spPr>
        <p:txBody>
          <a:bodyPr/>
          <a:lstStyle/>
          <a:p>
            <a:pPr defTabSz="1219170"/>
            <a:fld id="{5DDC2DCF-3C1B-440A-9DFA-774E92B339DA}" type="slidenum">
              <a:rPr lang="ru-RU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1219170"/>
              <a:t>17</a:t>
            </a:fld>
            <a:endParaRPr lang="ru-RU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510770" y="2244202"/>
            <a:ext cx="7447757" cy="440312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219170"/>
            <a:r>
              <a:rPr lang="ru-RU" sz="2667" dirty="0">
                <a:solidFill>
                  <a:srgbClr val="7F7F7F"/>
                </a:solidFill>
                <a:latin typeface="Calibri" panose="020F0502020204030204"/>
              </a:rPr>
              <a:t>Страхователь обращается </a:t>
            </a:r>
            <a:r>
              <a:rPr lang="ru-RU" sz="2667" dirty="0">
                <a:solidFill>
                  <a:srgbClr val="C00000"/>
                </a:solidFill>
                <a:latin typeface="Calibri" panose="020F0502020204030204"/>
              </a:rPr>
              <a:t>с заявлением </a:t>
            </a:r>
            <a:endParaRPr lang="ru-RU" sz="2667" dirty="0">
              <a:solidFill>
                <a:srgbClr val="C00000"/>
              </a:solidFill>
              <a:latin typeface="Calibri" panose="020F0502020204030204"/>
            </a:endParaRPr>
          </a:p>
          <a:p>
            <a:pPr defTabSz="1219170"/>
            <a:r>
              <a:rPr lang="ru-RU" sz="2667" dirty="0">
                <a:solidFill>
                  <a:srgbClr val="C00000"/>
                </a:solidFill>
                <a:latin typeface="Calibri" panose="020F0502020204030204"/>
              </a:rPr>
              <a:t>о </a:t>
            </a:r>
            <a:r>
              <a:rPr lang="ru-RU" sz="2667" dirty="0">
                <a:solidFill>
                  <a:srgbClr val="C00000"/>
                </a:solidFill>
                <a:latin typeface="Calibri" panose="020F0502020204030204"/>
              </a:rPr>
              <a:t>возмещении произведенных расходов </a:t>
            </a:r>
            <a:endParaRPr lang="ru-RU" sz="2667" dirty="0">
              <a:solidFill>
                <a:srgbClr val="C00000"/>
              </a:solidFill>
              <a:latin typeface="Calibri" panose="020F0502020204030204"/>
            </a:endParaRPr>
          </a:p>
          <a:p>
            <a:pPr defTabSz="1219170"/>
            <a:r>
              <a:rPr lang="ru-RU" sz="2667" dirty="0">
                <a:solidFill>
                  <a:srgbClr val="7F7F7F"/>
                </a:solidFill>
                <a:latin typeface="Calibri" panose="020F0502020204030204"/>
              </a:rPr>
              <a:t>на </a:t>
            </a:r>
            <a:r>
              <a:rPr lang="ru-RU" sz="2667" dirty="0">
                <a:solidFill>
                  <a:srgbClr val="7F7F7F"/>
                </a:solidFill>
                <a:latin typeface="Calibri" panose="020F0502020204030204"/>
              </a:rPr>
              <a:t>оплату предупредительных мер </a:t>
            </a:r>
            <a:endParaRPr lang="ru-RU" sz="2667" dirty="0">
              <a:solidFill>
                <a:srgbClr val="7F7F7F"/>
              </a:solidFill>
              <a:latin typeface="Calibri" panose="020F0502020204030204"/>
            </a:endParaRPr>
          </a:p>
          <a:p>
            <a:pPr defTabSz="1219170"/>
            <a:r>
              <a:rPr lang="ru-RU" sz="2667" dirty="0">
                <a:solidFill>
                  <a:srgbClr val="7F7F7F"/>
                </a:solidFill>
                <a:latin typeface="Calibri" panose="020F0502020204030204"/>
              </a:rPr>
              <a:t>с </a:t>
            </a:r>
            <a:r>
              <a:rPr lang="ru-RU" sz="2667" dirty="0">
                <a:solidFill>
                  <a:srgbClr val="7F7F7F"/>
                </a:solidFill>
                <a:latin typeface="Calibri" panose="020F0502020204030204"/>
              </a:rPr>
              <a:t>представлением документов, подтверждающих произведенные расходы, </a:t>
            </a:r>
            <a:endParaRPr lang="ru-RU" sz="2667" dirty="0">
              <a:solidFill>
                <a:srgbClr val="7F7F7F"/>
              </a:solidFill>
              <a:latin typeface="Calibri" panose="020F0502020204030204"/>
            </a:endParaRPr>
          </a:p>
          <a:p>
            <a:pPr defTabSz="1219170"/>
            <a:r>
              <a:rPr lang="ru-RU" sz="2667" dirty="0">
                <a:solidFill>
                  <a:srgbClr val="C00000"/>
                </a:solidFill>
                <a:latin typeface="Calibri" panose="020F0502020204030204"/>
              </a:rPr>
              <a:t>не </a:t>
            </a:r>
            <a:r>
              <a:rPr lang="ru-RU" sz="2667" dirty="0">
                <a:solidFill>
                  <a:srgbClr val="C00000"/>
                </a:solidFill>
                <a:latin typeface="Calibri" panose="020F0502020204030204"/>
              </a:rPr>
              <a:t>позднее 15 декабря </a:t>
            </a:r>
            <a:r>
              <a:rPr lang="ru-RU" sz="2667" dirty="0">
                <a:solidFill>
                  <a:srgbClr val="7F7F7F"/>
                </a:solidFill>
                <a:latin typeface="Calibri" panose="020F0502020204030204"/>
              </a:rPr>
              <a:t>текущего </a:t>
            </a:r>
            <a:r>
              <a:rPr lang="ru-RU" sz="2667" dirty="0">
                <a:solidFill>
                  <a:srgbClr val="7F7F7F"/>
                </a:solidFill>
                <a:latin typeface="Calibri" panose="020F0502020204030204"/>
              </a:rPr>
              <a:t>года </a:t>
            </a:r>
          </a:p>
        </p:txBody>
      </p:sp>
      <p:sp>
        <p:nvSpPr>
          <p:cNvPr id="65" name="Скругленный прямоугольник 64"/>
          <p:cNvSpPr/>
          <p:nvPr/>
        </p:nvSpPr>
        <p:spPr>
          <a:xfrm>
            <a:off x="8214809" y="2244202"/>
            <a:ext cx="7463364" cy="440312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219170"/>
            <a:r>
              <a:rPr lang="ru-RU" sz="2667" dirty="0">
                <a:solidFill>
                  <a:srgbClr val="002060"/>
                </a:solidFill>
                <a:latin typeface="Calibri" panose="020F0502020204030204"/>
              </a:rPr>
              <a:t>Страхователь обращается </a:t>
            </a:r>
            <a:r>
              <a:rPr lang="ru-RU" sz="2667" dirty="0">
                <a:solidFill>
                  <a:srgbClr val="C00000"/>
                </a:solidFill>
                <a:latin typeface="Calibri" panose="020F0502020204030204"/>
              </a:rPr>
              <a:t>с заявлением </a:t>
            </a:r>
            <a:endParaRPr lang="ru-RU" sz="2667" dirty="0">
              <a:solidFill>
                <a:srgbClr val="C00000"/>
              </a:solidFill>
              <a:latin typeface="Calibri" panose="020F0502020204030204"/>
            </a:endParaRPr>
          </a:p>
          <a:p>
            <a:pPr defTabSz="1219170"/>
            <a:r>
              <a:rPr lang="ru-RU" sz="2667" dirty="0">
                <a:solidFill>
                  <a:srgbClr val="C00000"/>
                </a:solidFill>
                <a:latin typeface="Calibri" panose="020F0502020204030204"/>
              </a:rPr>
              <a:t>о </a:t>
            </a:r>
            <a:r>
              <a:rPr lang="ru-RU" sz="2667" dirty="0">
                <a:solidFill>
                  <a:srgbClr val="C00000"/>
                </a:solidFill>
                <a:latin typeface="Calibri" panose="020F0502020204030204"/>
              </a:rPr>
              <a:t>возмещении произведенных расходов </a:t>
            </a:r>
            <a:endParaRPr lang="ru-RU" sz="2667" dirty="0">
              <a:solidFill>
                <a:srgbClr val="C00000"/>
              </a:solidFill>
              <a:latin typeface="Calibri" panose="020F0502020204030204"/>
            </a:endParaRPr>
          </a:p>
          <a:p>
            <a:pPr defTabSz="1219170"/>
            <a:r>
              <a:rPr lang="ru-RU" sz="2667" dirty="0">
                <a:solidFill>
                  <a:srgbClr val="002060"/>
                </a:solidFill>
                <a:latin typeface="Calibri" panose="020F0502020204030204"/>
              </a:rPr>
              <a:t>на </a:t>
            </a:r>
            <a:r>
              <a:rPr lang="ru-RU" sz="2667" dirty="0">
                <a:solidFill>
                  <a:srgbClr val="002060"/>
                </a:solidFill>
                <a:latin typeface="Calibri" panose="020F0502020204030204"/>
              </a:rPr>
              <a:t>оплату предупредительных мер </a:t>
            </a:r>
            <a:endParaRPr lang="ru-RU" sz="2667" dirty="0">
              <a:solidFill>
                <a:srgbClr val="002060"/>
              </a:solidFill>
              <a:latin typeface="Calibri" panose="020F0502020204030204"/>
            </a:endParaRPr>
          </a:p>
          <a:p>
            <a:pPr defTabSz="1219170"/>
            <a:r>
              <a:rPr lang="ru-RU" sz="2667" dirty="0">
                <a:solidFill>
                  <a:srgbClr val="002060"/>
                </a:solidFill>
                <a:latin typeface="Calibri" panose="020F0502020204030204"/>
              </a:rPr>
              <a:t>с </a:t>
            </a:r>
            <a:r>
              <a:rPr lang="ru-RU" sz="2667" dirty="0">
                <a:solidFill>
                  <a:srgbClr val="002060"/>
                </a:solidFill>
                <a:latin typeface="Calibri" panose="020F0502020204030204"/>
              </a:rPr>
              <a:t>представлением документов, подтверждающих произведенные расходы </a:t>
            </a:r>
            <a:endParaRPr lang="ru-RU" sz="2667" dirty="0">
              <a:solidFill>
                <a:srgbClr val="002060"/>
              </a:solidFill>
              <a:latin typeface="Calibri" panose="020F0502020204030204"/>
            </a:endParaRPr>
          </a:p>
          <a:p>
            <a:pPr defTabSz="1219170"/>
            <a:r>
              <a:rPr lang="ru-RU" sz="2667" dirty="0">
                <a:solidFill>
                  <a:srgbClr val="002060"/>
                </a:solidFill>
                <a:latin typeface="Calibri" panose="020F0502020204030204"/>
              </a:rPr>
              <a:t>в </a:t>
            </a:r>
            <a:r>
              <a:rPr lang="ru-RU" sz="2667" dirty="0">
                <a:solidFill>
                  <a:srgbClr val="002060"/>
                </a:solidFill>
                <a:latin typeface="Calibri" panose="020F0502020204030204"/>
              </a:rPr>
              <a:t>срок </a:t>
            </a:r>
            <a:r>
              <a:rPr lang="ru-RU" sz="2667" dirty="0">
                <a:solidFill>
                  <a:srgbClr val="C00000"/>
                </a:solidFill>
                <a:latin typeface="Calibri" panose="020F0502020204030204"/>
              </a:rPr>
              <a:t>до 15 ноября </a:t>
            </a:r>
            <a:r>
              <a:rPr lang="ru-RU" sz="2667" dirty="0">
                <a:solidFill>
                  <a:srgbClr val="002060"/>
                </a:solidFill>
                <a:latin typeface="Calibri" panose="020F0502020204030204"/>
              </a:rPr>
              <a:t>текущего </a:t>
            </a:r>
            <a:endParaRPr lang="ru-RU" sz="2667" dirty="0">
              <a:solidFill>
                <a:srgbClr val="002060"/>
              </a:solidFill>
              <a:latin typeface="Calibri" panose="020F0502020204030204"/>
            </a:endParaRPr>
          </a:p>
          <a:p>
            <a:pPr defTabSz="1219170"/>
            <a:r>
              <a:rPr lang="ru-RU" sz="2667" dirty="0">
                <a:solidFill>
                  <a:srgbClr val="002060"/>
                </a:solidFill>
                <a:latin typeface="Calibri" panose="020F0502020204030204"/>
              </a:rPr>
              <a:t>календарного </a:t>
            </a:r>
            <a:r>
              <a:rPr lang="ru-RU" sz="2667" dirty="0">
                <a:solidFill>
                  <a:srgbClr val="002060"/>
                </a:solidFill>
                <a:latin typeface="Calibri" panose="020F0502020204030204"/>
              </a:rPr>
              <a:t>года</a:t>
            </a:r>
          </a:p>
        </p:txBody>
      </p:sp>
      <p:grpSp>
        <p:nvGrpSpPr>
          <p:cNvPr id="74" name="Группа 73"/>
          <p:cNvGrpSpPr/>
          <p:nvPr/>
        </p:nvGrpSpPr>
        <p:grpSpPr>
          <a:xfrm>
            <a:off x="384383" y="1141994"/>
            <a:ext cx="7795341" cy="570328"/>
            <a:chOff x="-1025888" y="2449117"/>
            <a:chExt cx="3782874" cy="1382272"/>
          </a:xfrm>
        </p:grpSpPr>
        <p:sp>
          <p:nvSpPr>
            <p:cNvPr id="75" name="Нашивка 74"/>
            <p:cNvSpPr/>
            <p:nvPr/>
          </p:nvSpPr>
          <p:spPr>
            <a:xfrm>
              <a:off x="-1025888" y="2449117"/>
              <a:ext cx="3782874" cy="1382272"/>
            </a:xfrm>
            <a:prstGeom prst="chevron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sp>
        <p:sp>
          <p:nvSpPr>
            <p:cNvPr id="77" name="TextBox 76"/>
            <p:cNvSpPr txBox="1"/>
            <p:nvPr/>
          </p:nvSpPr>
          <p:spPr>
            <a:xfrm>
              <a:off x="-395326" y="2675158"/>
              <a:ext cx="2391467" cy="920152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 defTabSz="1219170"/>
              <a:r>
                <a:rPr lang="ru-RU" sz="1867" b="1" dirty="0">
                  <a:solidFill>
                    <a:prstClr val="white"/>
                  </a:solidFill>
                  <a:latin typeface="Calibri" panose="020F0502020204030204"/>
                </a:rPr>
                <a:t>ДЕЙСТВУЮЩИЙ МЕХАНИЗМ</a:t>
              </a:r>
            </a:p>
          </p:txBody>
        </p:sp>
      </p:grpSp>
      <p:sp>
        <p:nvSpPr>
          <p:cNvPr id="80" name="Нашивка 79"/>
          <p:cNvSpPr/>
          <p:nvPr/>
        </p:nvSpPr>
        <p:spPr>
          <a:xfrm>
            <a:off x="7958527" y="1141837"/>
            <a:ext cx="7975928" cy="570483"/>
          </a:xfrm>
          <a:prstGeom prst="chevron">
            <a:avLst/>
          </a:prstGeom>
          <a:solidFill>
            <a:srgbClr val="C0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82" name="TextBox 81"/>
          <p:cNvSpPr txBox="1"/>
          <p:nvPr/>
        </p:nvSpPr>
        <p:spPr>
          <a:xfrm>
            <a:off x="10739941" y="1221894"/>
            <a:ext cx="2413097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70"/>
            <a:r>
              <a:rPr lang="ru-RU" sz="1867" b="1" dirty="0">
                <a:solidFill>
                  <a:prstClr val="white"/>
                </a:solidFill>
                <a:latin typeface="Calibri" panose="020F0502020204030204"/>
              </a:rPr>
              <a:t>НОВЫЙ МЕХАНИЗМ</a:t>
            </a:r>
            <a:endParaRPr lang="ru-RU" sz="1867" b="1" dirty="0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50684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>
            <p:extLst/>
          </p:nvPr>
        </p:nvGraphicFramePr>
        <p:xfrm>
          <a:off x="406773" y="472331"/>
          <a:ext cx="15467967" cy="3222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1" name="Группа 10"/>
          <p:cNvGrpSpPr/>
          <p:nvPr/>
        </p:nvGrpSpPr>
        <p:grpSpPr>
          <a:xfrm>
            <a:off x="878884" y="2807974"/>
            <a:ext cx="1528357" cy="1528357"/>
            <a:chOff x="584456" y="1918926"/>
            <a:chExt cx="1146268" cy="1146268"/>
          </a:xfrm>
        </p:grpSpPr>
        <p:sp>
          <p:nvSpPr>
            <p:cNvPr id="21" name="Овал 20"/>
            <p:cNvSpPr/>
            <p:nvPr/>
          </p:nvSpPr>
          <p:spPr>
            <a:xfrm>
              <a:off x="584456" y="1918926"/>
              <a:ext cx="1146268" cy="114626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Овал 4"/>
            <p:cNvSpPr txBox="1"/>
            <p:nvPr/>
          </p:nvSpPr>
          <p:spPr>
            <a:xfrm>
              <a:off x="752323" y="2086793"/>
              <a:ext cx="810534" cy="8105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853" tIns="11853" rIns="11853" bIns="11853" numCol="1" spcCol="1270" anchor="ctr" anchorCtr="0">
              <a:noAutofit/>
            </a:bodyPr>
            <a:lstStyle/>
            <a:p>
              <a:pPr algn="ctr" defTabSz="82971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67" b="1" dirty="0">
                  <a:solidFill>
                    <a:prstClr val="white"/>
                  </a:solidFill>
                  <a:latin typeface="Calibri" panose="020F0502020204030204"/>
                </a:rPr>
                <a:t>С 1 ЯНВАРЯ</a:t>
              </a:r>
              <a:endParaRPr lang="ru-RU" sz="1867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4742059" y="2807974"/>
            <a:ext cx="1528357" cy="1528357"/>
            <a:chOff x="3082109" y="1918926"/>
            <a:chExt cx="1146268" cy="1146268"/>
          </a:xfrm>
        </p:grpSpPr>
        <p:sp>
          <p:nvSpPr>
            <p:cNvPr id="19" name="Овал 18"/>
            <p:cNvSpPr/>
            <p:nvPr/>
          </p:nvSpPr>
          <p:spPr>
            <a:xfrm>
              <a:off x="3082109" y="1918926"/>
              <a:ext cx="1146268" cy="114626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Овал 6"/>
            <p:cNvSpPr txBox="1"/>
            <p:nvPr/>
          </p:nvSpPr>
          <p:spPr>
            <a:xfrm>
              <a:off x="3249976" y="2086793"/>
              <a:ext cx="810534" cy="8105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853" tIns="11853" rIns="11853" bIns="11853" numCol="1" spcCol="1270" anchor="ctr" anchorCtr="0">
              <a:noAutofit/>
            </a:bodyPr>
            <a:lstStyle/>
            <a:p>
              <a:pPr algn="ctr" defTabSz="82971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67" b="1" dirty="0">
                  <a:solidFill>
                    <a:prstClr val="white"/>
                  </a:solidFill>
                  <a:latin typeface="Calibri" panose="020F0502020204030204"/>
                </a:rPr>
                <a:t>ДО 1 АВГУСТА</a:t>
              </a:r>
              <a:endParaRPr lang="ru-RU" sz="1867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8478674" y="2807974"/>
            <a:ext cx="1528357" cy="1528357"/>
            <a:chOff x="5982640" y="1918926"/>
            <a:chExt cx="1146268" cy="1146268"/>
          </a:xfrm>
        </p:grpSpPr>
        <p:sp>
          <p:nvSpPr>
            <p:cNvPr id="17" name="Овал 16"/>
            <p:cNvSpPr/>
            <p:nvPr/>
          </p:nvSpPr>
          <p:spPr>
            <a:xfrm>
              <a:off x="5982640" y="1918926"/>
              <a:ext cx="1146268" cy="114626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Овал 8"/>
            <p:cNvSpPr txBox="1"/>
            <p:nvPr/>
          </p:nvSpPr>
          <p:spPr>
            <a:xfrm>
              <a:off x="6150507" y="2086793"/>
              <a:ext cx="810534" cy="8105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853" tIns="11853" rIns="11853" bIns="11853" numCol="1" spcCol="1270" anchor="ctr" anchorCtr="0">
              <a:noAutofit/>
            </a:bodyPr>
            <a:lstStyle/>
            <a:p>
              <a:pPr algn="ctr" defTabSz="82971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67" b="1" dirty="0">
                  <a:solidFill>
                    <a:prstClr val="white"/>
                  </a:solidFill>
                  <a:latin typeface="Calibri" panose="020F0502020204030204"/>
                </a:rPr>
                <a:t>10 РАБОЧИХ ДНЕЙ</a:t>
              </a:r>
              <a:endParaRPr lang="ru-RU" sz="1867" b="1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11662683" y="2807974"/>
            <a:ext cx="1528357" cy="1528357"/>
            <a:chOff x="8883172" y="1918926"/>
            <a:chExt cx="1146268" cy="1146268"/>
          </a:xfrm>
        </p:grpSpPr>
        <p:sp>
          <p:nvSpPr>
            <p:cNvPr id="15" name="Овал 14"/>
            <p:cNvSpPr/>
            <p:nvPr/>
          </p:nvSpPr>
          <p:spPr>
            <a:xfrm>
              <a:off x="8883172" y="1918926"/>
              <a:ext cx="1146268" cy="114626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Овал 10"/>
            <p:cNvSpPr txBox="1"/>
            <p:nvPr/>
          </p:nvSpPr>
          <p:spPr>
            <a:xfrm>
              <a:off x="9051039" y="2086793"/>
              <a:ext cx="810534" cy="8105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853" tIns="11853" rIns="11853" bIns="11853" numCol="1" spcCol="1270" anchor="ctr" anchorCtr="0">
              <a:noAutofit/>
            </a:bodyPr>
            <a:lstStyle/>
            <a:p>
              <a:pPr algn="ctr" defTabSz="829713">
                <a:spcBef>
                  <a:spcPct val="0"/>
                </a:spcBef>
              </a:pPr>
              <a:r>
                <a:rPr lang="ru-RU" sz="1867" b="1" dirty="0">
                  <a:solidFill>
                    <a:prstClr val="white"/>
                  </a:solidFill>
                  <a:latin typeface="Calibri" panose="020F0502020204030204"/>
                </a:rPr>
                <a:t>ДО 1 СЕНТЯБРЯ</a:t>
              </a:r>
              <a:endParaRPr lang="ru-RU" sz="1867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  <p:sp>
        <p:nvSpPr>
          <p:cNvPr id="23" name="Нашивка 4"/>
          <p:cNvSpPr/>
          <p:nvPr/>
        </p:nvSpPr>
        <p:spPr>
          <a:xfrm>
            <a:off x="658698" y="5347044"/>
            <a:ext cx="10916740" cy="148242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66700" tIns="88900" rIns="88900" bIns="88900" numCol="1" spcCol="1270" anchor="ctr" anchorCtr="0">
            <a:noAutofit/>
          </a:bodyPr>
          <a:lstStyle/>
          <a:p>
            <a:pPr algn="ctr" defTabSz="2963259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6667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8" name="Схема 57"/>
          <p:cNvGraphicFramePr/>
          <p:nvPr>
            <p:extLst/>
          </p:nvPr>
        </p:nvGraphicFramePr>
        <p:xfrm>
          <a:off x="406773" y="4546782"/>
          <a:ext cx="15467967" cy="36491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59" name="Группа 58"/>
          <p:cNvGrpSpPr/>
          <p:nvPr/>
        </p:nvGrpSpPr>
        <p:grpSpPr>
          <a:xfrm>
            <a:off x="878885" y="7669875"/>
            <a:ext cx="1955511" cy="1064827"/>
            <a:chOff x="584456" y="1918926"/>
            <a:chExt cx="1146268" cy="1146268"/>
          </a:xfrm>
        </p:grpSpPr>
        <p:sp>
          <p:nvSpPr>
            <p:cNvPr id="60" name="Овал 59"/>
            <p:cNvSpPr/>
            <p:nvPr/>
          </p:nvSpPr>
          <p:spPr>
            <a:xfrm>
              <a:off x="584456" y="1918926"/>
              <a:ext cx="1146268" cy="114626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1" name="Овал 4"/>
            <p:cNvSpPr txBox="1"/>
            <p:nvPr/>
          </p:nvSpPr>
          <p:spPr>
            <a:xfrm>
              <a:off x="752323" y="2086793"/>
              <a:ext cx="810534" cy="8105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853" tIns="11853" rIns="11853" bIns="11853" numCol="1" spcCol="1270" anchor="ctr" anchorCtr="0">
              <a:noAutofit/>
            </a:bodyPr>
            <a:lstStyle/>
            <a:p>
              <a:pPr algn="ctr" defTabSz="82971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67" b="1" dirty="0">
                  <a:solidFill>
                    <a:prstClr val="white"/>
                  </a:solidFill>
                  <a:latin typeface="Calibri" panose="020F0502020204030204"/>
                </a:rPr>
                <a:t>НЕ ПОЗДНЕЕ 15 НОЯБРЯ</a:t>
              </a:r>
              <a:endParaRPr lang="ru-RU" sz="1867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  <p:grpSp>
        <p:nvGrpSpPr>
          <p:cNvPr id="62" name="Группа 61"/>
          <p:cNvGrpSpPr/>
          <p:nvPr/>
        </p:nvGrpSpPr>
        <p:grpSpPr>
          <a:xfrm>
            <a:off x="5695531" y="7629728"/>
            <a:ext cx="2109864" cy="1104973"/>
            <a:chOff x="3082109" y="1918926"/>
            <a:chExt cx="1146268" cy="1146268"/>
          </a:xfrm>
        </p:grpSpPr>
        <p:sp>
          <p:nvSpPr>
            <p:cNvPr id="63" name="Овал 62"/>
            <p:cNvSpPr/>
            <p:nvPr/>
          </p:nvSpPr>
          <p:spPr>
            <a:xfrm>
              <a:off x="3082109" y="1918926"/>
              <a:ext cx="1146268" cy="114626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4" name="Овал 6"/>
            <p:cNvSpPr txBox="1"/>
            <p:nvPr/>
          </p:nvSpPr>
          <p:spPr>
            <a:xfrm>
              <a:off x="3249976" y="2086793"/>
              <a:ext cx="810534" cy="8105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853" tIns="11853" rIns="11853" bIns="11853" numCol="1" spcCol="1270" anchor="ctr" anchorCtr="0">
              <a:noAutofit/>
            </a:bodyPr>
            <a:lstStyle/>
            <a:p>
              <a:pPr algn="ctr" defTabSz="82971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67" b="1" dirty="0">
                  <a:solidFill>
                    <a:prstClr val="white"/>
                  </a:solidFill>
                  <a:latin typeface="Calibri" panose="020F0502020204030204"/>
                </a:rPr>
                <a:t>НЕ ПОЗДНЕЕ 15 ДЕКАБРЯ</a:t>
              </a:r>
              <a:endParaRPr lang="ru-RU" sz="1867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  <p:grpSp>
        <p:nvGrpSpPr>
          <p:cNvPr id="65" name="Группа 64"/>
          <p:cNvGrpSpPr/>
          <p:nvPr/>
        </p:nvGrpSpPr>
        <p:grpSpPr>
          <a:xfrm>
            <a:off x="11886505" y="7580248"/>
            <a:ext cx="3046584" cy="1231301"/>
            <a:chOff x="5982640" y="1918926"/>
            <a:chExt cx="1146268" cy="1146268"/>
          </a:xfrm>
        </p:grpSpPr>
        <p:sp>
          <p:nvSpPr>
            <p:cNvPr id="66" name="Овал 65"/>
            <p:cNvSpPr/>
            <p:nvPr/>
          </p:nvSpPr>
          <p:spPr>
            <a:xfrm>
              <a:off x="5982640" y="1918926"/>
              <a:ext cx="1146268" cy="114626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7" name="Овал 8"/>
            <p:cNvSpPr txBox="1"/>
            <p:nvPr/>
          </p:nvSpPr>
          <p:spPr>
            <a:xfrm>
              <a:off x="6150507" y="2086793"/>
              <a:ext cx="810534" cy="8105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853" tIns="11853" rIns="11853" bIns="11853" numCol="1" spcCol="1270" anchor="ctr" anchorCtr="0">
              <a:noAutofit/>
            </a:bodyPr>
            <a:lstStyle/>
            <a:p>
              <a:pPr algn="ctr" defTabSz="82971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67" b="1" dirty="0">
                  <a:solidFill>
                    <a:prstClr val="white"/>
                  </a:solidFill>
                  <a:latin typeface="Calibri" panose="020F0502020204030204"/>
                </a:rPr>
                <a:t>В ТЕЧЕНИЕ 15 РАБОЧИХ ДНЕЙ</a:t>
              </a:r>
              <a:endParaRPr lang="ru-RU" sz="1867" b="1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9031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3"/>
          <p:cNvSpPr>
            <a:spLocks noChangeArrowheads="1"/>
          </p:cNvSpPr>
          <p:nvPr/>
        </p:nvSpPr>
        <p:spPr bwMode="auto">
          <a:xfrm>
            <a:off x="1955800" y="304800"/>
            <a:ext cx="1279106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None/>
              <a:defRPr/>
            </a:pPr>
            <a:r>
              <a:rPr lang="ru-RU" sz="3600" b="1" dirty="0">
                <a:solidFill>
                  <a:srgbClr val="C00000"/>
                </a:solidFill>
                <a:latin typeface="+mn-lt"/>
              </a:rPr>
              <a:t>Предложения в проект решения Совета </a:t>
            </a:r>
          </a:p>
          <a:p>
            <a:pPr algn="ctr">
              <a:spcBef>
                <a:spcPct val="0"/>
              </a:spcBef>
              <a:buClrTx/>
              <a:buNone/>
              <a:defRPr/>
            </a:pPr>
            <a:r>
              <a:rPr lang="ru-RU" sz="3600" b="1" dirty="0">
                <a:solidFill>
                  <a:srgbClr val="C00000"/>
                </a:solidFill>
                <a:latin typeface="+mn-lt"/>
              </a:rPr>
              <a:t>по условиям и охране труда в Пермском крае</a:t>
            </a:r>
          </a:p>
        </p:txBody>
      </p:sp>
      <p:graphicFrame>
        <p:nvGraphicFramePr>
          <p:cNvPr id="33" name="Таблица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354602"/>
              </p:ext>
            </p:extLst>
          </p:nvPr>
        </p:nvGraphicFramePr>
        <p:xfrm>
          <a:off x="165100" y="1828800"/>
          <a:ext cx="15925799" cy="6338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0455">
                  <a:extLst>
                    <a:ext uri="{9D8B030D-6E8A-4147-A177-3AD203B41FA5}">
                      <a16:colId xmlns:a16="http://schemas.microsoft.com/office/drawing/2014/main" val="461799686"/>
                    </a:ext>
                  </a:extLst>
                </a:gridCol>
                <a:gridCol w="15165344">
                  <a:extLst>
                    <a:ext uri="{9D8B030D-6E8A-4147-A177-3AD203B41FA5}">
                      <a16:colId xmlns:a16="http://schemas.microsoft.com/office/drawing/2014/main" val="3035837960"/>
                    </a:ext>
                  </a:extLst>
                </a:gridCol>
              </a:tblGrid>
              <a:tr h="760638">
                <a:tc gridSpan="2"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Рекомендации страхователям (работодателям)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6933220"/>
                  </a:ext>
                </a:extLst>
              </a:tr>
              <a:tr h="467486"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+mn-lt"/>
                        </a:rPr>
                        <a:t>1.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Заявление о финансовом обеспечении предупредительных мер подавать в электронной форме посредством федеральной государственной информационной системы «Единый портал государственных и муниципальных услуг (функций)».</a:t>
                      </a:r>
                      <a:endParaRPr lang="ru-RU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5578483"/>
                  </a:ext>
                </a:extLst>
              </a:tr>
              <a:tr h="375405"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+mn-lt"/>
                        </a:rPr>
                        <a:t>2.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Для наиболее полной реализации прав страхователей на использование средств, предусмотренных в бюджете Отделения Фонда на 2025 год на финансирование предупредительных мер, и своевременного освоения этих средств в течение года обращаться в Отделение Фонда с заявлением и планом финансирования в более ранний срок (до 1 мая 2025 года), чем установлен требованиями Правил.</a:t>
                      </a:r>
                      <a:endParaRPr lang="ru-RU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831060"/>
                  </a:ext>
                </a:extLst>
              </a:tr>
              <a:tr h="323124"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+mn-lt"/>
                        </a:rPr>
                        <a:t>3.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случае изменения ранее запланированного направления расходования средств на предупредительные меры в рамках разрешенной суммы, самостоятельно производить корректировку плана финансового обеспечения без согласования с Отделением Фонда.</a:t>
                      </a:r>
                      <a:endParaRPr lang="ru-RU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5177044"/>
                  </a:ext>
                </a:extLst>
              </a:tr>
              <a:tr h="323124"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+mn-lt"/>
                        </a:rPr>
                        <a:t>4.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Правильно исчислять, своевременно и в полном объёме уплачивать (перечислять) страховые взносы на обязательное социальное страхование от несчастных случаев на производстве и профессиональных заболеваний.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1134395"/>
                  </a:ext>
                </a:extLst>
              </a:tr>
              <a:tr h="323124"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+mn-lt"/>
                        </a:rPr>
                        <a:t>5.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полном объеме осуществлять освоение выделенных сумм на финансовое обеспечение предупредительных мер по сокращению производственного травматизма и профессиональных заболеваний работников.</a:t>
                      </a:r>
                      <a:endParaRPr lang="ru-RU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002162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 Box 10"/>
          <p:cNvSpPr txBox="1">
            <a:spLocks noChangeArrowheads="1"/>
          </p:cNvSpPr>
          <p:nvPr/>
        </p:nvSpPr>
        <p:spPr bwMode="auto">
          <a:xfrm>
            <a:off x="965200" y="990600"/>
            <a:ext cx="139446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sz="4400" b="1" dirty="0">
                <a:solidFill>
                  <a:srgbClr val="002060"/>
                </a:solidFill>
                <a:cs typeface="Times New Roman" panose="02020603050405020304" pitchFamily="18" charset="0"/>
              </a:rPr>
              <a:t>Финансовое обеспечение </a:t>
            </a:r>
          </a:p>
          <a:p>
            <a:pPr algn="ctr" eaLnBrk="1" hangingPunct="1">
              <a:defRPr/>
            </a:pPr>
            <a:r>
              <a:rPr lang="ru-RU" sz="4400" b="1" dirty="0">
                <a:solidFill>
                  <a:srgbClr val="002060"/>
                </a:solidFill>
                <a:cs typeface="Times New Roman" panose="02020603050405020304" pitchFamily="18" charset="0"/>
              </a:rPr>
              <a:t>предупредительных мер по сокращению производственного травматизма </a:t>
            </a:r>
          </a:p>
          <a:p>
            <a:pPr algn="ctr" eaLnBrk="1" hangingPunct="1">
              <a:defRPr/>
            </a:pPr>
            <a:r>
              <a:rPr lang="ru-RU" sz="4400" b="1" dirty="0">
                <a:solidFill>
                  <a:srgbClr val="002060"/>
                </a:solidFill>
                <a:cs typeface="Times New Roman" panose="02020603050405020304" pitchFamily="18" charset="0"/>
              </a:rPr>
              <a:t>и профессиональных заболеваний работников </a:t>
            </a:r>
          </a:p>
          <a:p>
            <a:pPr algn="ctr" eaLnBrk="1" hangingPunct="1">
              <a:defRPr/>
            </a:pPr>
            <a:r>
              <a:rPr lang="ru-RU" sz="4400" b="1" dirty="0">
                <a:solidFill>
                  <a:srgbClr val="002060"/>
                </a:solidFill>
                <a:cs typeface="Times New Roman" panose="02020603050405020304" pitchFamily="18" charset="0"/>
              </a:rPr>
              <a:t>за счет средств обязательного социального страхования от несчастных случаев на производстве </a:t>
            </a:r>
          </a:p>
          <a:p>
            <a:pPr algn="ctr" eaLnBrk="1" hangingPunct="1">
              <a:defRPr/>
            </a:pPr>
            <a:r>
              <a:rPr lang="ru-RU" sz="4400" b="1" dirty="0">
                <a:solidFill>
                  <a:srgbClr val="002060"/>
                </a:solidFill>
                <a:cs typeface="Times New Roman" panose="02020603050405020304" pitchFamily="18" charset="0"/>
              </a:rPr>
              <a:t>и профессиональных заболеваний</a:t>
            </a:r>
          </a:p>
          <a:p>
            <a:pPr algn="ctr" eaLnBrk="1" hangingPunct="1">
              <a:defRPr/>
            </a:pPr>
            <a:endParaRPr lang="ru-RU" sz="4400" b="1" dirty="0">
              <a:solidFill>
                <a:srgbClr val="294C9F"/>
              </a:solidFill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ru-RU" sz="4400" b="1" dirty="0">
                <a:solidFill>
                  <a:srgbClr val="C00000"/>
                </a:solidFill>
                <a:cs typeface="Times New Roman" pitchFamily="18" charset="0"/>
              </a:rPr>
              <a:t>Итоги 2024 года, новеллы 2025 года</a:t>
            </a:r>
          </a:p>
        </p:txBody>
      </p:sp>
    </p:spTree>
    <p:extLst>
      <p:ext uri="{BB962C8B-B14F-4D97-AF65-F5344CB8AC3E}">
        <p14:creationId xmlns:p14="http://schemas.microsoft.com/office/powerpoint/2010/main" val="199635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" name="Таблица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702269"/>
              </p:ext>
            </p:extLst>
          </p:nvPr>
        </p:nvGraphicFramePr>
        <p:xfrm>
          <a:off x="127001" y="160862"/>
          <a:ext cx="16002002" cy="87159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4090">
                  <a:extLst>
                    <a:ext uri="{9D8B030D-6E8A-4147-A177-3AD203B41FA5}">
                      <a16:colId xmlns:a16="http://schemas.microsoft.com/office/drawing/2014/main" val="461799686"/>
                    </a:ext>
                  </a:extLst>
                </a:gridCol>
                <a:gridCol w="15237912">
                  <a:extLst>
                    <a:ext uri="{9D8B030D-6E8A-4147-A177-3AD203B41FA5}">
                      <a16:colId xmlns:a16="http://schemas.microsoft.com/office/drawing/2014/main" val="3035837960"/>
                    </a:ext>
                  </a:extLst>
                </a:gridCol>
              </a:tblGrid>
              <a:tr h="760638">
                <a:tc gridSpan="2"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Рекомендации страхователям (работодателям)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6933220"/>
                  </a:ext>
                </a:extLst>
              </a:tr>
              <a:tr h="375405"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+mn-lt"/>
                        </a:rPr>
                        <a:t>6.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Предоставлять заявление о возмещении расходов одновременно с отчетом о произведенных расходах на финансовое обеспечение предупредительных мер, с приложением документов, обосновывающих и подтверждающих   произведенные расходы, после выполнения всех предупредительных мер или хотя бы одной предупредительной меры до 15 ноября текущего года.</a:t>
                      </a:r>
                      <a:endParaRPr lang="ru-RU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831060"/>
                  </a:ext>
                </a:extLst>
              </a:tr>
              <a:tr h="323124"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+mn-lt"/>
                        </a:rPr>
                        <a:t>7.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 целью своевременного принятия решения о возмещении за счет средств бюджета Фонда расходов страхователей и перечислении им денежных средств на расчетный счет в текущем финансовом году предоставлять заявление о возмещении расходов в более ранний срок, чем установлен требованиями Правил.</a:t>
                      </a:r>
                      <a:endParaRPr lang="ru-RU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5177044"/>
                  </a:ext>
                </a:extLst>
              </a:tr>
              <a:tr h="323124"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+mn-lt"/>
                        </a:rPr>
                        <a:t>8.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случае поэтапного проведения работ (оказания услуг, приобретения товаров) обращаться за возмещением после каждого завершенного этапа.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1134395"/>
                  </a:ext>
                </a:extLst>
              </a:tr>
              <a:tr h="323124"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+mn-lt"/>
                        </a:rPr>
                        <a:t>9.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Окончание проведения мероприятий планировать до 01 ноября текущего года.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2677180"/>
                  </a:ext>
                </a:extLst>
              </a:tr>
              <a:tr h="323124"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+mn-lt"/>
                        </a:rPr>
                        <a:t>10.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 10% сумм страховых взносов дополнительно, либо все 30% направлять на санаторно-курортное лечение работников не ранее чем за 5 лет до достижения ими возраста, дающего право на назначение страховой пенсии по старости.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2085604"/>
                  </a:ext>
                </a:extLst>
              </a:tr>
              <a:tr h="323124"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+mn-lt"/>
                        </a:rPr>
                        <a:t>11.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Приобретать для своих работников в рамках финансового обеспечения предупредительных мер санаторно-курортные путевки продолжительностью не менее 14 дней, исключая размещение в номерах высшей категории.</a:t>
                      </a:r>
                      <a:endParaRPr lang="ru-RU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0588510"/>
                  </a:ext>
                </a:extLst>
              </a:tr>
              <a:tr h="323124"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+mn-lt"/>
                        </a:rPr>
                        <a:t>12.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Принять во внимание, что с 1 января 2025 года согласно изменениям, внесенным в Налоговый кодекс Российской Федерации, введен туристический налог, который включается в стоимость санаторно-курортной путевки. Плательщиками туристического налога являются физические лица или юридические лица, приобретающие санаторно-курортные путевки. Возмещение за счет средств бюджета СФР расходов страхователя на туристический налог, включенный в стоимость санаторно-курортной путевки, Правилами не предусмотрено.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38276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32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3840331" y="3364488"/>
            <a:ext cx="8859669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0485">
              <a:lnSpc>
                <a:spcPct val="100000"/>
              </a:lnSpc>
              <a:spcBef>
                <a:spcPts val="100"/>
              </a:spcBef>
            </a:pPr>
            <a:r>
              <a:rPr sz="6000" b="1" dirty="0">
                <a:solidFill>
                  <a:srgbClr val="002060"/>
                </a:solidFill>
                <a:latin typeface="+mj-lt"/>
              </a:rPr>
              <a:t>СПАСИБО ЗА</a:t>
            </a:r>
            <a:r>
              <a:rPr lang="ru-RU" sz="6000" b="1" dirty="0">
                <a:solidFill>
                  <a:srgbClr val="002060"/>
                </a:solidFill>
                <a:latin typeface="+mj-lt"/>
              </a:rPr>
              <a:t> </a:t>
            </a:r>
            <a:r>
              <a:rPr sz="6000" b="1" dirty="0">
                <a:solidFill>
                  <a:srgbClr val="002060"/>
                </a:solidFill>
                <a:latin typeface="+mj-lt"/>
              </a:rPr>
              <a:t>ВНИМАНИЕ!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84200" y="5252330"/>
            <a:ext cx="29718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5" dirty="0">
                <a:solidFill>
                  <a:srgbClr val="005E8A"/>
                </a:solidFill>
                <a:latin typeface="Montserrat"/>
                <a:cs typeface="Montserrat"/>
              </a:rPr>
              <a:t>S</a:t>
            </a:r>
            <a:r>
              <a:rPr sz="3600" spc="-90" dirty="0">
                <a:solidFill>
                  <a:srgbClr val="005E8A"/>
                </a:solidFill>
                <a:latin typeface="Montserrat"/>
                <a:cs typeface="Montserrat"/>
              </a:rPr>
              <a:t>F</a:t>
            </a:r>
            <a:r>
              <a:rPr sz="3600" spc="5" dirty="0">
                <a:solidFill>
                  <a:srgbClr val="005E8A"/>
                </a:solidFill>
                <a:latin typeface="Montserrat"/>
                <a:cs typeface="Montserrat"/>
              </a:rPr>
              <a:t>R</a:t>
            </a:r>
            <a:r>
              <a:rPr sz="3600" spc="-85" dirty="0">
                <a:solidFill>
                  <a:srgbClr val="005E8A"/>
                </a:solidFill>
                <a:latin typeface="Montserrat"/>
                <a:cs typeface="Montserrat"/>
              </a:rPr>
              <a:t>.</a:t>
            </a:r>
            <a:r>
              <a:rPr sz="3600" spc="-60" dirty="0">
                <a:solidFill>
                  <a:srgbClr val="005E8A"/>
                </a:solidFill>
                <a:latin typeface="Montserrat"/>
                <a:cs typeface="Montserrat"/>
              </a:rPr>
              <a:t>G</a:t>
            </a:r>
            <a:r>
              <a:rPr sz="3600" spc="-105" dirty="0">
                <a:solidFill>
                  <a:srgbClr val="005E8A"/>
                </a:solidFill>
                <a:latin typeface="Montserrat"/>
                <a:cs typeface="Montserrat"/>
              </a:rPr>
              <a:t>O</a:t>
            </a:r>
            <a:r>
              <a:rPr sz="3600" spc="-229" dirty="0">
                <a:solidFill>
                  <a:srgbClr val="005E8A"/>
                </a:solidFill>
                <a:latin typeface="Montserrat"/>
                <a:cs typeface="Montserrat"/>
              </a:rPr>
              <a:t>V</a:t>
            </a:r>
            <a:r>
              <a:rPr sz="3600" spc="-10" dirty="0">
                <a:solidFill>
                  <a:srgbClr val="005E8A"/>
                </a:solidFill>
                <a:latin typeface="Montserrat"/>
                <a:cs typeface="Montserrat"/>
              </a:rPr>
              <a:t>.</a:t>
            </a:r>
            <a:r>
              <a:rPr sz="3600" spc="-65" dirty="0">
                <a:solidFill>
                  <a:srgbClr val="005E8A"/>
                </a:solidFill>
                <a:latin typeface="Montserrat"/>
                <a:cs typeface="Montserrat"/>
              </a:rPr>
              <a:t>R</a:t>
            </a:r>
            <a:r>
              <a:rPr sz="3600" dirty="0">
                <a:solidFill>
                  <a:srgbClr val="005E8A"/>
                </a:solidFill>
                <a:latin typeface="Montserrat"/>
                <a:cs typeface="Montserrat"/>
              </a:rPr>
              <a:t>U</a:t>
            </a:r>
            <a:endParaRPr sz="3600" dirty="0">
              <a:latin typeface="Montserrat"/>
              <a:cs typeface="Montserrat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CC282DF-5750-4B40-8125-A62235A1766D}"/>
              </a:ext>
            </a:extLst>
          </p:cNvPr>
          <p:cNvGrpSpPr/>
          <p:nvPr/>
        </p:nvGrpSpPr>
        <p:grpSpPr>
          <a:xfrm>
            <a:off x="965200" y="685800"/>
            <a:ext cx="1930406" cy="2110791"/>
            <a:chOff x="634994" y="480009"/>
            <a:chExt cx="914452" cy="1075526"/>
          </a:xfrm>
        </p:grpSpPr>
        <p:pic>
          <p:nvPicPr>
            <p:cNvPr id="5" name="object 3">
              <a:extLst>
                <a:ext uri="{FF2B5EF4-FFF2-40B4-BE49-F238E27FC236}">
                  <a16:creationId xmlns:a16="http://schemas.microsoft.com/office/drawing/2014/main" id="{320C4FB6-0CD5-784A-8B84-B131BD546051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7218" y="1352696"/>
              <a:ext cx="163266" cy="78676"/>
            </a:xfrm>
            <a:prstGeom prst="rect">
              <a:avLst/>
            </a:prstGeom>
          </p:spPr>
        </p:pic>
        <p:pic>
          <p:nvPicPr>
            <p:cNvPr id="6" name="object 4">
              <a:extLst>
                <a:ext uri="{FF2B5EF4-FFF2-40B4-BE49-F238E27FC236}">
                  <a16:creationId xmlns:a16="http://schemas.microsoft.com/office/drawing/2014/main" id="{7CBC26A7-2382-904E-A99F-28470A8B19D5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22641" y="1353580"/>
              <a:ext cx="341118" cy="89957"/>
            </a:xfrm>
            <a:prstGeom prst="rect">
              <a:avLst/>
            </a:prstGeom>
          </p:spPr>
        </p:pic>
        <p:sp>
          <p:nvSpPr>
            <p:cNvPr id="7" name="object 5">
              <a:extLst>
                <a:ext uri="{FF2B5EF4-FFF2-40B4-BE49-F238E27FC236}">
                  <a16:creationId xmlns:a16="http://schemas.microsoft.com/office/drawing/2014/main" id="{043153D8-FB6D-6247-AF8A-A43EABA248E8}"/>
                </a:ext>
              </a:extLst>
            </p:cNvPr>
            <p:cNvSpPr/>
            <p:nvPr/>
          </p:nvSpPr>
          <p:spPr>
            <a:xfrm>
              <a:off x="1192096" y="13535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6">
              <a:extLst>
                <a:ext uri="{FF2B5EF4-FFF2-40B4-BE49-F238E27FC236}">
                  <a16:creationId xmlns:a16="http://schemas.microsoft.com/office/drawing/2014/main" id="{C0ED31B9-19AF-F041-8F61-DA6D06AE26F6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74796" y="1353580"/>
              <a:ext cx="66154" cy="76911"/>
            </a:xfrm>
            <a:prstGeom prst="rect">
              <a:avLst/>
            </a:prstGeom>
          </p:spPr>
        </p:pic>
        <p:pic>
          <p:nvPicPr>
            <p:cNvPr id="9" name="object 7">
              <a:extLst>
                <a:ext uri="{FF2B5EF4-FFF2-40B4-BE49-F238E27FC236}">
                  <a16:creationId xmlns:a16="http://schemas.microsoft.com/office/drawing/2014/main" id="{29CDCD50-E441-3347-8B47-FE2D684F5683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69272" y="1353577"/>
              <a:ext cx="85153" cy="76923"/>
            </a:xfrm>
            <a:prstGeom prst="rect">
              <a:avLst/>
            </a:prstGeom>
          </p:spPr>
        </p:pic>
        <p:sp>
          <p:nvSpPr>
            <p:cNvPr id="10" name="object 8">
              <a:extLst>
                <a:ext uri="{FF2B5EF4-FFF2-40B4-BE49-F238E27FC236}">
                  <a16:creationId xmlns:a16="http://schemas.microsoft.com/office/drawing/2014/main" id="{7F89ECCA-E190-5F43-AADB-B72A0949B6FC}"/>
                </a:ext>
              </a:extLst>
            </p:cNvPr>
            <p:cNvSpPr/>
            <p:nvPr/>
          </p:nvSpPr>
          <p:spPr>
            <a:xfrm>
              <a:off x="1482771" y="1353580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9">
              <a:extLst>
                <a:ext uri="{FF2B5EF4-FFF2-40B4-BE49-F238E27FC236}">
                  <a16:creationId xmlns:a16="http://schemas.microsoft.com/office/drawing/2014/main" id="{47C2725A-7534-2748-9087-D86FBBA05710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34994" y="1464464"/>
              <a:ext cx="188554" cy="82626"/>
            </a:xfrm>
            <a:prstGeom prst="rect">
              <a:avLst/>
            </a:prstGeom>
          </p:spPr>
        </p:pic>
        <p:pic>
          <p:nvPicPr>
            <p:cNvPr id="12" name="object 10">
              <a:extLst>
                <a:ext uri="{FF2B5EF4-FFF2-40B4-BE49-F238E27FC236}">
                  <a16:creationId xmlns:a16="http://schemas.microsoft.com/office/drawing/2014/main" id="{966F9335-04A6-F949-BE71-D457C02A39AB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45724" y="1467309"/>
              <a:ext cx="164275" cy="88226"/>
            </a:xfrm>
            <a:prstGeom prst="rect">
              <a:avLst/>
            </a:prstGeom>
          </p:spPr>
        </p:pic>
        <p:pic>
          <p:nvPicPr>
            <p:cNvPr id="13" name="object 11">
              <a:extLst>
                <a:ext uri="{FF2B5EF4-FFF2-40B4-BE49-F238E27FC236}">
                  <a16:creationId xmlns:a16="http://schemas.microsoft.com/office/drawing/2014/main" id="{DC377D67-A0F1-BC48-B139-458C23E7B215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57757" y="1466442"/>
              <a:ext cx="319289" cy="78663"/>
            </a:xfrm>
            <a:prstGeom prst="rect">
              <a:avLst/>
            </a:prstGeom>
          </p:spPr>
        </p:pic>
        <p:pic>
          <p:nvPicPr>
            <p:cNvPr id="14" name="object 12">
              <a:extLst>
                <a:ext uri="{FF2B5EF4-FFF2-40B4-BE49-F238E27FC236}">
                  <a16:creationId xmlns:a16="http://schemas.microsoft.com/office/drawing/2014/main" id="{F577E3D8-F82B-FC4C-BE1F-CF11AD866AA5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396605" y="1467312"/>
              <a:ext cx="66471" cy="76911"/>
            </a:xfrm>
            <a:prstGeom prst="rect">
              <a:avLst/>
            </a:prstGeom>
          </p:spPr>
        </p:pic>
        <p:pic>
          <p:nvPicPr>
            <p:cNvPr id="15" name="object 13">
              <a:extLst>
                <a:ext uri="{FF2B5EF4-FFF2-40B4-BE49-F238E27FC236}">
                  <a16:creationId xmlns:a16="http://schemas.microsoft.com/office/drawing/2014/main" id="{3C2D1D7D-4538-0E4B-A013-28430E133391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482771" y="1467312"/>
              <a:ext cx="66471" cy="76911"/>
            </a:xfrm>
            <a:prstGeom prst="rect">
              <a:avLst/>
            </a:prstGeom>
          </p:spPr>
        </p:pic>
        <p:sp>
          <p:nvSpPr>
            <p:cNvPr id="16" name="object 14">
              <a:extLst>
                <a:ext uri="{FF2B5EF4-FFF2-40B4-BE49-F238E27FC236}">
                  <a16:creationId xmlns:a16="http://schemas.microsoft.com/office/drawing/2014/main" id="{AAEFEDCD-F47B-254A-9963-7F13692D2D44}"/>
                </a:ext>
              </a:extLst>
            </p:cNvPr>
            <p:cNvSpPr/>
            <p:nvPr/>
          </p:nvSpPr>
          <p:spPr>
            <a:xfrm>
              <a:off x="1489430" y="1331849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5">
              <a:extLst>
                <a:ext uri="{FF2B5EF4-FFF2-40B4-BE49-F238E27FC236}">
                  <a16:creationId xmlns:a16="http://schemas.microsoft.com/office/drawing/2014/main" id="{FA8BA810-E786-2B46-9451-DC33FCD19EFE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44093" y="480009"/>
              <a:ext cx="895848" cy="769188"/>
            </a:xfrm>
            <a:prstGeom prst="rect">
              <a:avLst/>
            </a:prstGeom>
          </p:spPr>
        </p:pic>
      </p:grpSp>
      <p:pic>
        <p:nvPicPr>
          <p:cNvPr id="18" name="Рисунок 1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4882" y="507281"/>
            <a:ext cx="1899653" cy="1899653"/>
          </a:xfrm>
          <a:prstGeom prst="rect">
            <a:avLst/>
          </a:prstGeom>
        </p:spPr>
      </p:pic>
      <p:sp>
        <p:nvSpPr>
          <p:cNvPr id="19" name="object 24"/>
          <p:cNvSpPr txBox="1"/>
          <p:nvPr/>
        </p:nvSpPr>
        <p:spPr>
          <a:xfrm>
            <a:off x="12785297" y="2304157"/>
            <a:ext cx="2598821" cy="44820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5"/>
              </a:spcBef>
            </a:pPr>
            <a:r>
              <a:rPr lang="ru-RU" sz="2800" b="1" spc="-15" dirty="0">
                <a:solidFill>
                  <a:srgbClr val="616061"/>
                </a:solidFill>
                <a:cs typeface="Montserrat"/>
              </a:rPr>
              <a:t>Пермский край</a:t>
            </a:r>
            <a:endParaRPr sz="2800" b="1" dirty="0">
              <a:cs typeface="Montserrat-SemiBold"/>
            </a:endParaRPr>
          </a:p>
        </p:txBody>
      </p:sp>
      <p:sp>
        <p:nvSpPr>
          <p:cNvPr id="20" name="object 3"/>
          <p:cNvSpPr txBox="1"/>
          <p:nvPr/>
        </p:nvSpPr>
        <p:spPr>
          <a:xfrm>
            <a:off x="584200" y="6019800"/>
            <a:ext cx="6127156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800" dirty="0">
                <a:solidFill>
                  <a:srgbClr val="0070C0"/>
                </a:solidFill>
              </a:rPr>
              <a:t>Телефон горячей линии для граждан</a:t>
            </a:r>
            <a:endParaRPr sz="4000" dirty="0">
              <a:solidFill>
                <a:srgbClr val="0070C0"/>
              </a:solidFill>
              <a:latin typeface="Montserrat"/>
              <a:cs typeface="Montserrat"/>
            </a:endParaRPr>
          </a:p>
        </p:txBody>
      </p:sp>
      <p:sp>
        <p:nvSpPr>
          <p:cNvPr id="21" name="object 3"/>
          <p:cNvSpPr txBox="1"/>
          <p:nvPr/>
        </p:nvSpPr>
        <p:spPr>
          <a:xfrm>
            <a:off x="10140356" y="6019800"/>
            <a:ext cx="2698156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800">
                <a:solidFill>
                  <a:srgbClr val="0070C0"/>
                </a:solidFill>
              </a:rPr>
              <a:t>8-800-100-00-01</a:t>
            </a:r>
            <a:endParaRPr sz="4000" dirty="0">
              <a:solidFill>
                <a:srgbClr val="0070C0"/>
              </a:solidFill>
              <a:latin typeface="Montserrat"/>
              <a:cs typeface="Montserrat"/>
            </a:endParaRPr>
          </a:p>
        </p:txBody>
      </p:sp>
      <p:sp>
        <p:nvSpPr>
          <p:cNvPr id="22" name="object 3"/>
          <p:cNvSpPr txBox="1"/>
          <p:nvPr/>
        </p:nvSpPr>
        <p:spPr>
          <a:xfrm>
            <a:off x="584200" y="7222218"/>
            <a:ext cx="6127156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800" dirty="0">
                <a:solidFill>
                  <a:srgbClr val="0070C0"/>
                </a:solidFill>
              </a:rPr>
              <a:t>Приёмная управляющего отделением</a:t>
            </a:r>
            <a:endParaRPr sz="4000" dirty="0">
              <a:solidFill>
                <a:srgbClr val="0070C0"/>
              </a:solidFill>
              <a:latin typeface="Montserrat"/>
              <a:cs typeface="Montserrat"/>
            </a:endParaRPr>
          </a:p>
        </p:txBody>
      </p:sp>
      <p:sp>
        <p:nvSpPr>
          <p:cNvPr id="23" name="object 3"/>
          <p:cNvSpPr txBox="1"/>
          <p:nvPr/>
        </p:nvSpPr>
        <p:spPr>
          <a:xfrm>
            <a:off x="584200" y="6621009"/>
            <a:ext cx="9556156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800" dirty="0">
                <a:solidFill>
                  <a:srgbClr val="0070C0"/>
                </a:solidFill>
              </a:rPr>
              <a:t>Телефон горячей линии для страхователей (работодателей)</a:t>
            </a:r>
            <a:endParaRPr sz="4000" dirty="0">
              <a:solidFill>
                <a:srgbClr val="0070C0"/>
              </a:solidFill>
              <a:latin typeface="Montserrat"/>
              <a:cs typeface="Montserrat"/>
            </a:endParaRPr>
          </a:p>
        </p:txBody>
      </p:sp>
      <p:sp>
        <p:nvSpPr>
          <p:cNvPr id="24" name="object 3"/>
          <p:cNvSpPr txBox="1"/>
          <p:nvPr/>
        </p:nvSpPr>
        <p:spPr>
          <a:xfrm>
            <a:off x="10140356" y="6621009"/>
            <a:ext cx="2698156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800" dirty="0">
                <a:solidFill>
                  <a:srgbClr val="0070C0"/>
                </a:solidFill>
              </a:rPr>
              <a:t>8-342-249-20-02</a:t>
            </a:r>
            <a:endParaRPr sz="4000" dirty="0">
              <a:solidFill>
                <a:srgbClr val="0070C0"/>
              </a:solidFill>
              <a:latin typeface="Montserrat"/>
              <a:cs typeface="Montserrat"/>
            </a:endParaRPr>
          </a:p>
        </p:txBody>
      </p:sp>
      <p:sp>
        <p:nvSpPr>
          <p:cNvPr id="25" name="object 3"/>
          <p:cNvSpPr txBox="1"/>
          <p:nvPr/>
        </p:nvSpPr>
        <p:spPr>
          <a:xfrm>
            <a:off x="10140356" y="7222218"/>
            <a:ext cx="29718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800" dirty="0">
                <a:solidFill>
                  <a:srgbClr val="0070C0"/>
                </a:solidFill>
              </a:rPr>
              <a:t>8-342-264-31-01</a:t>
            </a:r>
            <a:endParaRPr sz="4000" dirty="0">
              <a:solidFill>
                <a:srgbClr val="0070C0"/>
              </a:solidFill>
              <a:latin typeface="Montserrat"/>
              <a:cs typeface="Montserrat"/>
            </a:endParaRPr>
          </a:p>
        </p:txBody>
      </p:sp>
      <p:sp>
        <p:nvSpPr>
          <p:cNvPr id="27" name="object 3"/>
          <p:cNvSpPr txBox="1"/>
          <p:nvPr/>
        </p:nvSpPr>
        <p:spPr>
          <a:xfrm>
            <a:off x="584200" y="7819047"/>
            <a:ext cx="6127156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800" dirty="0">
                <a:solidFill>
                  <a:srgbClr val="0070C0"/>
                </a:solidFill>
              </a:rPr>
              <a:t>Электронная почта</a:t>
            </a:r>
            <a:endParaRPr sz="4000" dirty="0">
              <a:solidFill>
                <a:srgbClr val="0070C0"/>
              </a:solidFill>
              <a:latin typeface="Montserrat"/>
              <a:cs typeface="Montserrat"/>
            </a:endParaRPr>
          </a:p>
        </p:txBody>
      </p:sp>
      <p:sp>
        <p:nvSpPr>
          <p:cNvPr id="28" name="object 3"/>
          <p:cNvSpPr txBox="1"/>
          <p:nvPr/>
        </p:nvSpPr>
        <p:spPr>
          <a:xfrm>
            <a:off x="10163082" y="7819046"/>
            <a:ext cx="29718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800" dirty="0">
                <a:solidFill>
                  <a:srgbClr val="0070C0"/>
                </a:solidFill>
              </a:rPr>
              <a:t>info@59.sfr.gov.ru</a:t>
            </a:r>
            <a:endParaRPr sz="4000" dirty="0">
              <a:solidFill>
                <a:srgbClr val="0070C0"/>
              </a:solidFill>
              <a:latin typeface="Montserrat"/>
              <a:cs typeface="Montserra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bject 3">
            <a:extLst>
              <a:ext uri="{FF2B5EF4-FFF2-40B4-BE49-F238E27FC236}">
                <a16:creationId xmlns:a16="http://schemas.microsoft.com/office/drawing/2014/main" id="{819F3872-8C93-764C-B639-237405654395}"/>
              </a:ext>
            </a:extLst>
          </p:cNvPr>
          <p:cNvSpPr/>
          <p:nvPr/>
        </p:nvSpPr>
        <p:spPr>
          <a:xfrm>
            <a:off x="0" y="1"/>
            <a:ext cx="3251200" cy="9143998"/>
          </a:xfrm>
          <a:custGeom>
            <a:avLst/>
            <a:gdLst/>
            <a:ahLst/>
            <a:cxnLst/>
            <a:rect l="l" t="t" r="r" b="b"/>
            <a:pathLst>
              <a:path w="3034665" h="8856345">
                <a:moveTo>
                  <a:pt x="2310396" y="0"/>
                </a:moveTo>
                <a:lnTo>
                  <a:pt x="0" y="0"/>
                </a:lnTo>
                <a:lnTo>
                  <a:pt x="0" y="8856002"/>
                </a:lnTo>
                <a:lnTo>
                  <a:pt x="3034550" y="8856002"/>
                </a:lnTo>
                <a:lnTo>
                  <a:pt x="3007347" y="8795408"/>
                </a:lnTo>
                <a:lnTo>
                  <a:pt x="2980688" y="8735033"/>
                </a:lnTo>
                <a:lnTo>
                  <a:pt x="2954568" y="8674876"/>
                </a:lnTo>
                <a:lnTo>
                  <a:pt x="2928983" y="8614936"/>
                </a:lnTo>
                <a:lnTo>
                  <a:pt x="2903927" y="8555211"/>
                </a:lnTo>
                <a:lnTo>
                  <a:pt x="2879397" y="8495701"/>
                </a:lnTo>
                <a:lnTo>
                  <a:pt x="2855387" y="8436404"/>
                </a:lnTo>
                <a:lnTo>
                  <a:pt x="2831893" y="8377321"/>
                </a:lnTo>
                <a:lnTo>
                  <a:pt x="2808910" y="8318448"/>
                </a:lnTo>
                <a:lnTo>
                  <a:pt x="2786434" y="8259787"/>
                </a:lnTo>
                <a:lnTo>
                  <a:pt x="2764459" y="8201335"/>
                </a:lnTo>
                <a:lnTo>
                  <a:pt x="2742981" y="8143091"/>
                </a:lnTo>
                <a:lnTo>
                  <a:pt x="2721995" y="8085055"/>
                </a:lnTo>
                <a:lnTo>
                  <a:pt x="2701497" y="8027225"/>
                </a:lnTo>
                <a:lnTo>
                  <a:pt x="2681481" y="7969600"/>
                </a:lnTo>
                <a:lnTo>
                  <a:pt x="2661944" y="7912180"/>
                </a:lnTo>
                <a:lnTo>
                  <a:pt x="2642880" y="7854963"/>
                </a:lnTo>
                <a:lnTo>
                  <a:pt x="2624285" y="7797949"/>
                </a:lnTo>
                <a:lnTo>
                  <a:pt x="2606154" y="7741136"/>
                </a:lnTo>
                <a:lnTo>
                  <a:pt x="2588482" y="7684523"/>
                </a:lnTo>
                <a:lnTo>
                  <a:pt x="2571264" y="7628109"/>
                </a:lnTo>
                <a:lnTo>
                  <a:pt x="2554497" y="7571894"/>
                </a:lnTo>
                <a:lnTo>
                  <a:pt x="2538174" y="7515875"/>
                </a:lnTo>
                <a:lnTo>
                  <a:pt x="2522292" y="7460053"/>
                </a:lnTo>
                <a:lnTo>
                  <a:pt x="2506846" y="7404426"/>
                </a:lnTo>
                <a:lnTo>
                  <a:pt x="2491831" y="7348993"/>
                </a:lnTo>
                <a:lnTo>
                  <a:pt x="2477242" y="7293752"/>
                </a:lnTo>
                <a:lnTo>
                  <a:pt x="2463075" y="7238704"/>
                </a:lnTo>
                <a:lnTo>
                  <a:pt x="2449325" y="7183847"/>
                </a:lnTo>
                <a:lnTo>
                  <a:pt x="2435986" y="7129180"/>
                </a:lnTo>
                <a:lnTo>
                  <a:pt x="2423056" y="7074702"/>
                </a:lnTo>
                <a:lnTo>
                  <a:pt x="2410528" y="7020411"/>
                </a:lnTo>
                <a:lnTo>
                  <a:pt x="2398398" y="6966308"/>
                </a:lnTo>
                <a:lnTo>
                  <a:pt x="2386662" y="6912390"/>
                </a:lnTo>
                <a:lnTo>
                  <a:pt x="2375314" y="6858657"/>
                </a:lnTo>
                <a:lnTo>
                  <a:pt x="2364350" y="6805108"/>
                </a:lnTo>
                <a:lnTo>
                  <a:pt x="2353765" y="6751741"/>
                </a:lnTo>
                <a:lnTo>
                  <a:pt x="2343555" y="6698557"/>
                </a:lnTo>
                <a:lnTo>
                  <a:pt x="2333715" y="6645553"/>
                </a:lnTo>
                <a:lnTo>
                  <a:pt x="2324240" y="6592728"/>
                </a:lnTo>
                <a:lnTo>
                  <a:pt x="2315125" y="6540082"/>
                </a:lnTo>
                <a:lnTo>
                  <a:pt x="2306366" y="6487614"/>
                </a:lnTo>
                <a:lnTo>
                  <a:pt x="2297958" y="6435322"/>
                </a:lnTo>
                <a:lnTo>
                  <a:pt x="2289897" y="6383206"/>
                </a:lnTo>
                <a:lnTo>
                  <a:pt x="2282176" y="6331265"/>
                </a:lnTo>
                <a:lnTo>
                  <a:pt x="2274793" y="6279496"/>
                </a:lnTo>
                <a:lnTo>
                  <a:pt x="2267742" y="6227900"/>
                </a:lnTo>
                <a:lnTo>
                  <a:pt x="2261018" y="6176476"/>
                </a:lnTo>
                <a:lnTo>
                  <a:pt x="2254617" y="6125222"/>
                </a:lnTo>
                <a:lnTo>
                  <a:pt x="2248535" y="6074137"/>
                </a:lnTo>
                <a:lnTo>
                  <a:pt x="2242765" y="6023221"/>
                </a:lnTo>
                <a:lnTo>
                  <a:pt x="2237304" y="5972472"/>
                </a:lnTo>
                <a:lnTo>
                  <a:pt x="2232147" y="5921889"/>
                </a:lnTo>
                <a:lnTo>
                  <a:pt x="2227289" y="5871471"/>
                </a:lnTo>
                <a:lnTo>
                  <a:pt x="2222726" y="5821218"/>
                </a:lnTo>
                <a:lnTo>
                  <a:pt x="2218453" y="5771128"/>
                </a:lnTo>
                <a:lnTo>
                  <a:pt x="2214464" y="5721200"/>
                </a:lnTo>
                <a:lnTo>
                  <a:pt x="2210756" y="5671433"/>
                </a:lnTo>
                <a:lnTo>
                  <a:pt x="2207324" y="5621826"/>
                </a:lnTo>
                <a:lnTo>
                  <a:pt x="2204162" y="5572378"/>
                </a:lnTo>
                <a:lnTo>
                  <a:pt x="2198633" y="5473955"/>
                </a:lnTo>
                <a:lnTo>
                  <a:pt x="2194132" y="5376156"/>
                </a:lnTo>
                <a:lnTo>
                  <a:pt x="2190620" y="5278972"/>
                </a:lnTo>
                <a:lnTo>
                  <a:pt x="2188061" y="5182396"/>
                </a:lnTo>
                <a:lnTo>
                  <a:pt x="2186415" y="5086419"/>
                </a:lnTo>
                <a:lnTo>
                  <a:pt x="2185647" y="4991033"/>
                </a:lnTo>
                <a:lnTo>
                  <a:pt x="2185717" y="4896229"/>
                </a:lnTo>
                <a:lnTo>
                  <a:pt x="2186589" y="4802000"/>
                </a:lnTo>
                <a:lnTo>
                  <a:pt x="2188224" y="4708337"/>
                </a:lnTo>
                <a:lnTo>
                  <a:pt x="2190586" y="4615231"/>
                </a:lnTo>
                <a:lnTo>
                  <a:pt x="2193636" y="4522676"/>
                </a:lnTo>
                <a:lnTo>
                  <a:pt x="2197336" y="4430662"/>
                </a:lnTo>
                <a:lnTo>
                  <a:pt x="2201650" y="4339181"/>
                </a:lnTo>
                <a:lnTo>
                  <a:pt x="2206539" y="4248225"/>
                </a:lnTo>
                <a:lnTo>
                  <a:pt x="2211966" y="4157785"/>
                </a:lnTo>
                <a:lnTo>
                  <a:pt x="2221032" y="4023077"/>
                </a:lnTo>
                <a:lnTo>
                  <a:pt x="2231096" y="3889485"/>
                </a:lnTo>
                <a:lnTo>
                  <a:pt x="2242031" y="3756981"/>
                </a:lnTo>
                <a:lnTo>
                  <a:pt x="2257746" y="3581954"/>
                </a:lnTo>
                <a:lnTo>
                  <a:pt x="2278790" y="3365722"/>
                </a:lnTo>
                <a:lnTo>
                  <a:pt x="2367152" y="2526647"/>
                </a:lnTo>
                <a:lnTo>
                  <a:pt x="2387346" y="2322699"/>
                </a:lnTo>
                <a:lnTo>
                  <a:pt x="2402135" y="2161037"/>
                </a:lnTo>
                <a:lnTo>
                  <a:pt x="2412234" y="2040621"/>
                </a:lnTo>
                <a:lnTo>
                  <a:pt x="2421338" y="1920885"/>
                </a:lnTo>
                <a:lnTo>
                  <a:pt x="2426794" y="1841425"/>
                </a:lnTo>
                <a:lnTo>
                  <a:pt x="2431713" y="1762248"/>
                </a:lnTo>
                <a:lnTo>
                  <a:pt x="2436059" y="1683344"/>
                </a:lnTo>
                <a:lnTo>
                  <a:pt x="2439795" y="1604705"/>
                </a:lnTo>
                <a:lnTo>
                  <a:pt x="2442881" y="1526323"/>
                </a:lnTo>
                <a:lnTo>
                  <a:pt x="2445282" y="1448191"/>
                </a:lnTo>
                <a:lnTo>
                  <a:pt x="2446958" y="1370298"/>
                </a:lnTo>
                <a:lnTo>
                  <a:pt x="2447873" y="1292639"/>
                </a:lnTo>
                <a:lnTo>
                  <a:pt x="2447988" y="1215203"/>
                </a:lnTo>
                <a:lnTo>
                  <a:pt x="2447266" y="1137984"/>
                </a:lnTo>
                <a:lnTo>
                  <a:pt x="2445670" y="1060972"/>
                </a:lnTo>
                <a:lnTo>
                  <a:pt x="2443162" y="984160"/>
                </a:lnTo>
                <a:lnTo>
                  <a:pt x="2439703" y="907538"/>
                </a:lnTo>
                <a:lnTo>
                  <a:pt x="2435257" y="831100"/>
                </a:lnTo>
                <a:lnTo>
                  <a:pt x="2432652" y="792947"/>
                </a:lnTo>
                <a:lnTo>
                  <a:pt x="2429786" y="754837"/>
                </a:lnTo>
                <a:lnTo>
                  <a:pt x="2426654" y="716768"/>
                </a:lnTo>
                <a:lnTo>
                  <a:pt x="2423252" y="678740"/>
                </a:lnTo>
                <a:lnTo>
                  <a:pt x="2419574" y="640751"/>
                </a:lnTo>
                <a:lnTo>
                  <a:pt x="2415617" y="602801"/>
                </a:lnTo>
                <a:lnTo>
                  <a:pt x="2411375" y="564888"/>
                </a:lnTo>
                <a:lnTo>
                  <a:pt x="2406843" y="527012"/>
                </a:lnTo>
                <a:lnTo>
                  <a:pt x="2402018" y="489172"/>
                </a:lnTo>
                <a:lnTo>
                  <a:pt x="2396894" y="451365"/>
                </a:lnTo>
                <a:lnTo>
                  <a:pt x="2391467" y="413592"/>
                </a:lnTo>
                <a:lnTo>
                  <a:pt x="2385732" y="375852"/>
                </a:lnTo>
                <a:lnTo>
                  <a:pt x="2379683" y="338143"/>
                </a:lnTo>
                <a:lnTo>
                  <a:pt x="2373318" y="300464"/>
                </a:lnTo>
                <a:lnTo>
                  <a:pt x="2366630" y="262814"/>
                </a:lnTo>
                <a:lnTo>
                  <a:pt x="2359615" y="225193"/>
                </a:lnTo>
                <a:lnTo>
                  <a:pt x="2352268" y="187599"/>
                </a:lnTo>
                <a:lnTo>
                  <a:pt x="2344585" y="150031"/>
                </a:lnTo>
                <a:lnTo>
                  <a:pt x="2336562" y="112488"/>
                </a:lnTo>
                <a:lnTo>
                  <a:pt x="2328192" y="74969"/>
                </a:lnTo>
                <a:lnTo>
                  <a:pt x="2319472" y="37473"/>
                </a:lnTo>
                <a:lnTo>
                  <a:pt x="2310396" y="0"/>
                </a:lnTo>
                <a:close/>
              </a:path>
            </a:pathLst>
          </a:custGeom>
          <a:solidFill>
            <a:srgbClr val="CCDDE7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lIns="0" tIns="0" rIns="0" bIns="0" rtlCol="0"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endParaRPr/>
          </a:p>
        </p:txBody>
      </p:sp>
      <p:pic>
        <p:nvPicPr>
          <p:cNvPr id="47" name="object 4">
            <a:extLst>
              <a:ext uri="{FF2B5EF4-FFF2-40B4-BE49-F238E27FC236}">
                <a16:creationId xmlns:a16="http://schemas.microsoft.com/office/drawing/2014/main" id="{727F49BB-7DF1-9447-A753-D8716D7627C5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41012" y="0"/>
            <a:ext cx="732195" cy="9143999"/>
          </a:xfrm>
          <a:prstGeom prst="rect">
            <a:avLst/>
          </a:prstGeom>
        </p:spPr>
      </p:pic>
      <p:grpSp>
        <p:nvGrpSpPr>
          <p:cNvPr id="48" name="Group 47">
            <a:extLst>
              <a:ext uri="{FF2B5EF4-FFF2-40B4-BE49-F238E27FC236}">
                <a16:creationId xmlns:a16="http://schemas.microsoft.com/office/drawing/2014/main" id="{A19E95C1-44B7-5941-A77E-45C75DB8EAFB}"/>
              </a:ext>
            </a:extLst>
          </p:cNvPr>
          <p:cNvGrpSpPr/>
          <p:nvPr/>
        </p:nvGrpSpPr>
        <p:grpSpPr>
          <a:xfrm>
            <a:off x="656706" y="7554298"/>
            <a:ext cx="914452" cy="1075534"/>
            <a:chOff x="634994" y="7556702"/>
            <a:chExt cx="914452" cy="1075534"/>
          </a:xfrm>
        </p:grpSpPr>
        <p:pic>
          <p:nvPicPr>
            <p:cNvPr id="49" name="object 5">
              <a:extLst>
                <a:ext uri="{FF2B5EF4-FFF2-40B4-BE49-F238E27FC236}">
                  <a16:creationId xmlns:a16="http://schemas.microsoft.com/office/drawing/2014/main" id="{0ECA3D47-D73F-E14C-8F56-3257F3C5B0B2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50" name="object 6">
              <a:extLst>
                <a:ext uri="{FF2B5EF4-FFF2-40B4-BE49-F238E27FC236}">
                  <a16:creationId xmlns:a16="http://schemas.microsoft.com/office/drawing/2014/main" id="{54DFBAC4-6384-4043-B7AB-6E477911FD37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51" name="object 7">
              <a:extLst>
                <a:ext uri="{FF2B5EF4-FFF2-40B4-BE49-F238E27FC236}">
                  <a16:creationId xmlns:a16="http://schemas.microsoft.com/office/drawing/2014/main" id="{B360366A-6229-D34C-8ABD-0984FCC8EDD8}"/>
                </a:ext>
              </a:extLst>
            </p:cNvPr>
            <p:cNvSpPr/>
            <p:nvPr/>
          </p:nvSpPr>
          <p:spPr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2" name="object 8">
              <a:extLst>
                <a:ext uri="{FF2B5EF4-FFF2-40B4-BE49-F238E27FC236}">
                  <a16:creationId xmlns:a16="http://schemas.microsoft.com/office/drawing/2014/main" id="{2A0B9DA9-576E-5F45-98B3-DDCEC0390609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53" name="object 9">
              <a:extLst>
                <a:ext uri="{FF2B5EF4-FFF2-40B4-BE49-F238E27FC236}">
                  <a16:creationId xmlns:a16="http://schemas.microsoft.com/office/drawing/2014/main" id="{920488C4-F170-904D-8568-912251DB6E3B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54" name="object 10">
              <a:extLst>
                <a:ext uri="{FF2B5EF4-FFF2-40B4-BE49-F238E27FC236}">
                  <a16:creationId xmlns:a16="http://schemas.microsoft.com/office/drawing/2014/main" id="{2EC8B7FF-7F96-304A-AF0B-09A5706CB567}"/>
                </a:ext>
              </a:extLst>
            </p:cNvPr>
            <p:cNvSpPr/>
            <p:nvPr/>
          </p:nvSpPr>
          <p:spPr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11">
              <a:extLst>
                <a:ext uri="{FF2B5EF4-FFF2-40B4-BE49-F238E27FC236}">
                  <a16:creationId xmlns:a16="http://schemas.microsoft.com/office/drawing/2014/main" id="{86F243BE-F416-A648-BCFC-B667C51B2616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56" name="object 12">
              <a:extLst>
                <a:ext uri="{FF2B5EF4-FFF2-40B4-BE49-F238E27FC236}">
                  <a16:creationId xmlns:a16="http://schemas.microsoft.com/office/drawing/2014/main" id="{596D7822-8887-3A47-97D1-FB22B43410C1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57" name="object 13">
              <a:extLst>
                <a:ext uri="{FF2B5EF4-FFF2-40B4-BE49-F238E27FC236}">
                  <a16:creationId xmlns:a16="http://schemas.microsoft.com/office/drawing/2014/main" id="{D8B163FE-8973-404D-8E08-58D9EF9B9606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58" name="object 14">
              <a:extLst>
                <a:ext uri="{FF2B5EF4-FFF2-40B4-BE49-F238E27FC236}">
                  <a16:creationId xmlns:a16="http://schemas.microsoft.com/office/drawing/2014/main" id="{7E5F990C-0C85-284A-BA6B-BD014A99F8EE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59" name="object 15">
              <a:extLst>
                <a:ext uri="{FF2B5EF4-FFF2-40B4-BE49-F238E27FC236}">
                  <a16:creationId xmlns:a16="http://schemas.microsoft.com/office/drawing/2014/main" id="{DA5A55AC-4B6C-514F-83B9-4B935DBE48ED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60" name="object 16">
              <a:extLst>
                <a:ext uri="{FF2B5EF4-FFF2-40B4-BE49-F238E27FC236}">
                  <a16:creationId xmlns:a16="http://schemas.microsoft.com/office/drawing/2014/main" id="{F3D7E595-2F2D-CE4B-8312-46BC95AF60EB}"/>
                </a:ext>
              </a:extLst>
            </p:cNvPr>
            <p:cNvSpPr/>
            <p:nvPr/>
          </p:nvSpPr>
          <p:spPr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1" name="object 17">
              <a:extLst>
                <a:ext uri="{FF2B5EF4-FFF2-40B4-BE49-F238E27FC236}">
                  <a16:creationId xmlns:a16="http://schemas.microsoft.com/office/drawing/2014/main" id="{34418427-8B52-414E-A3C5-A4EDAE0BD4DC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  <p:sp>
        <p:nvSpPr>
          <p:cNvPr id="36" name="TextBox 35"/>
          <p:cNvSpPr txBox="1"/>
          <p:nvPr/>
        </p:nvSpPr>
        <p:spPr>
          <a:xfrm>
            <a:off x="3479800" y="1143000"/>
            <a:ext cx="12161139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</a:rPr>
              <a:t>Фонд пенсионного и социального страхования Российской Федерации (Социальный фонд России)</a:t>
            </a:r>
            <a:r>
              <a:rPr lang="ru-RU" sz="4000" dirty="0">
                <a:solidFill>
                  <a:srgbClr val="C00000"/>
                </a:solidFill>
              </a:rPr>
              <a:t> — государственный внебюджетный фонд</a:t>
            </a:r>
          </a:p>
          <a:p>
            <a:endParaRPr lang="ru-RU" sz="4000" dirty="0">
              <a:solidFill>
                <a:srgbClr val="294C9F"/>
              </a:solidFill>
            </a:endParaRPr>
          </a:p>
          <a:p>
            <a:r>
              <a:rPr lang="ru-RU" sz="3600" dirty="0">
                <a:solidFill>
                  <a:srgbClr val="002060"/>
                </a:solidFill>
              </a:rPr>
              <a:t>Создан федеральным законом </a:t>
            </a:r>
          </a:p>
          <a:p>
            <a:r>
              <a:rPr lang="ru-RU" sz="3600" dirty="0">
                <a:solidFill>
                  <a:srgbClr val="002060"/>
                </a:solidFill>
              </a:rPr>
              <a:t>от 14.07.2022 № 236-ФЗ «О Фонде пенсионного </a:t>
            </a:r>
          </a:p>
          <a:p>
            <a:r>
              <a:rPr lang="ru-RU" sz="3600" dirty="0">
                <a:solidFill>
                  <a:srgbClr val="002060"/>
                </a:solidFill>
              </a:rPr>
              <a:t>и социального страхования Российской Федерации» </a:t>
            </a:r>
          </a:p>
          <a:p>
            <a:r>
              <a:rPr lang="ru-RU" sz="3600" dirty="0">
                <a:solidFill>
                  <a:srgbClr val="002060"/>
                </a:solidFill>
              </a:rPr>
              <a:t>путем реорганизации Пенсионного фонда России </a:t>
            </a:r>
          </a:p>
          <a:p>
            <a:r>
              <a:rPr lang="ru-RU" sz="3600" dirty="0">
                <a:solidFill>
                  <a:srgbClr val="002060"/>
                </a:solidFill>
              </a:rPr>
              <a:t>с одновременным присоединением к нему </a:t>
            </a:r>
          </a:p>
          <a:p>
            <a:r>
              <a:rPr lang="ru-RU" sz="3600" dirty="0">
                <a:solidFill>
                  <a:srgbClr val="002060"/>
                </a:solidFill>
              </a:rPr>
              <a:t>Фонда социального страхования Российской Федерации</a:t>
            </a:r>
            <a:endParaRPr lang="ru-RU" sz="3600" dirty="0">
              <a:ln w="9525">
                <a:noFill/>
                <a:prstDash val="solid"/>
              </a:ln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83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bject 3">
            <a:extLst>
              <a:ext uri="{FF2B5EF4-FFF2-40B4-BE49-F238E27FC236}">
                <a16:creationId xmlns:a16="http://schemas.microsoft.com/office/drawing/2014/main" id="{819F3872-8C93-764C-B639-237405654395}"/>
              </a:ext>
            </a:extLst>
          </p:cNvPr>
          <p:cNvSpPr/>
          <p:nvPr/>
        </p:nvSpPr>
        <p:spPr>
          <a:xfrm>
            <a:off x="0" y="0"/>
            <a:ext cx="3121141" cy="9143999"/>
          </a:xfrm>
          <a:custGeom>
            <a:avLst/>
            <a:gdLst/>
            <a:ahLst/>
            <a:cxnLst/>
            <a:rect l="l" t="t" r="r" b="b"/>
            <a:pathLst>
              <a:path w="3034665" h="8856345">
                <a:moveTo>
                  <a:pt x="2310396" y="0"/>
                </a:moveTo>
                <a:lnTo>
                  <a:pt x="0" y="0"/>
                </a:lnTo>
                <a:lnTo>
                  <a:pt x="0" y="8856002"/>
                </a:lnTo>
                <a:lnTo>
                  <a:pt x="3034550" y="8856002"/>
                </a:lnTo>
                <a:lnTo>
                  <a:pt x="3007347" y="8795408"/>
                </a:lnTo>
                <a:lnTo>
                  <a:pt x="2980688" y="8735033"/>
                </a:lnTo>
                <a:lnTo>
                  <a:pt x="2954568" y="8674876"/>
                </a:lnTo>
                <a:lnTo>
                  <a:pt x="2928983" y="8614936"/>
                </a:lnTo>
                <a:lnTo>
                  <a:pt x="2903927" y="8555211"/>
                </a:lnTo>
                <a:lnTo>
                  <a:pt x="2879397" y="8495701"/>
                </a:lnTo>
                <a:lnTo>
                  <a:pt x="2855387" y="8436404"/>
                </a:lnTo>
                <a:lnTo>
                  <a:pt x="2831893" y="8377321"/>
                </a:lnTo>
                <a:lnTo>
                  <a:pt x="2808910" y="8318448"/>
                </a:lnTo>
                <a:lnTo>
                  <a:pt x="2786434" y="8259787"/>
                </a:lnTo>
                <a:lnTo>
                  <a:pt x="2764459" y="8201335"/>
                </a:lnTo>
                <a:lnTo>
                  <a:pt x="2742981" y="8143091"/>
                </a:lnTo>
                <a:lnTo>
                  <a:pt x="2721995" y="8085055"/>
                </a:lnTo>
                <a:lnTo>
                  <a:pt x="2701497" y="8027225"/>
                </a:lnTo>
                <a:lnTo>
                  <a:pt x="2681481" y="7969600"/>
                </a:lnTo>
                <a:lnTo>
                  <a:pt x="2661944" y="7912180"/>
                </a:lnTo>
                <a:lnTo>
                  <a:pt x="2642880" y="7854963"/>
                </a:lnTo>
                <a:lnTo>
                  <a:pt x="2624285" y="7797949"/>
                </a:lnTo>
                <a:lnTo>
                  <a:pt x="2606154" y="7741136"/>
                </a:lnTo>
                <a:lnTo>
                  <a:pt x="2588482" y="7684523"/>
                </a:lnTo>
                <a:lnTo>
                  <a:pt x="2571264" y="7628109"/>
                </a:lnTo>
                <a:lnTo>
                  <a:pt x="2554497" y="7571894"/>
                </a:lnTo>
                <a:lnTo>
                  <a:pt x="2538174" y="7515875"/>
                </a:lnTo>
                <a:lnTo>
                  <a:pt x="2522292" y="7460053"/>
                </a:lnTo>
                <a:lnTo>
                  <a:pt x="2506846" y="7404426"/>
                </a:lnTo>
                <a:lnTo>
                  <a:pt x="2491831" y="7348993"/>
                </a:lnTo>
                <a:lnTo>
                  <a:pt x="2477242" y="7293752"/>
                </a:lnTo>
                <a:lnTo>
                  <a:pt x="2463075" y="7238704"/>
                </a:lnTo>
                <a:lnTo>
                  <a:pt x="2449325" y="7183847"/>
                </a:lnTo>
                <a:lnTo>
                  <a:pt x="2435986" y="7129180"/>
                </a:lnTo>
                <a:lnTo>
                  <a:pt x="2423056" y="7074702"/>
                </a:lnTo>
                <a:lnTo>
                  <a:pt x="2410528" y="7020411"/>
                </a:lnTo>
                <a:lnTo>
                  <a:pt x="2398398" y="6966308"/>
                </a:lnTo>
                <a:lnTo>
                  <a:pt x="2386662" y="6912390"/>
                </a:lnTo>
                <a:lnTo>
                  <a:pt x="2375314" y="6858657"/>
                </a:lnTo>
                <a:lnTo>
                  <a:pt x="2364350" y="6805108"/>
                </a:lnTo>
                <a:lnTo>
                  <a:pt x="2353765" y="6751741"/>
                </a:lnTo>
                <a:lnTo>
                  <a:pt x="2343555" y="6698557"/>
                </a:lnTo>
                <a:lnTo>
                  <a:pt x="2333715" y="6645553"/>
                </a:lnTo>
                <a:lnTo>
                  <a:pt x="2324240" y="6592728"/>
                </a:lnTo>
                <a:lnTo>
                  <a:pt x="2315125" y="6540082"/>
                </a:lnTo>
                <a:lnTo>
                  <a:pt x="2306366" y="6487614"/>
                </a:lnTo>
                <a:lnTo>
                  <a:pt x="2297958" y="6435322"/>
                </a:lnTo>
                <a:lnTo>
                  <a:pt x="2289897" y="6383206"/>
                </a:lnTo>
                <a:lnTo>
                  <a:pt x="2282176" y="6331265"/>
                </a:lnTo>
                <a:lnTo>
                  <a:pt x="2274793" y="6279496"/>
                </a:lnTo>
                <a:lnTo>
                  <a:pt x="2267742" y="6227900"/>
                </a:lnTo>
                <a:lnTo>
                  <a:pt x="2261018" y="6176476"/>
                </a:lnTo>
                <a:lnTo>
                  <a:pt x="2254617" y="6125222"/>
                </a:lnTo>
                <a:lnTo>
                  <a:pt x="2248535" y="6074137"/>
                </a:lnTo>
                <a:lnTo>
                  <a:pt x="2242765" y="6023221"/>
                </a:lnTo>
                <a:lnTo>
                  <a:pt x="2237304" y="5972472"/>
                </a:lnTo>
                <a:lnTo>
                  <a:pt x="2232147" y="5921889"/>
                </a:lnTo>
                <a:lnTo>
                  <a:pt x="2227289" y="5871471"/>
                </a:lnTo>
                <a:lnTo>
                  <a:pt x="2222726" y="5821218"/>
                </a:lnTo>
                <a:lnTo>
                  <a:pt x="2218453" y="5771128"/>
                </a:lnTo>
                <a:lnTo>
                  <a:pt x="2214464" y="5721200"/>
                </a:lnTo>
                <a:lnTo>
                  <a:pt x="2210756" y="5671433"/>
                </a:lnTo>
                <a:lnTo>
                  <a:pt x="2207324" y="5621826"/>
                </a:lnTo>
                <a:lnTo>
                  <a:pt x="2204162" y="5572378"/>
                </a:lnTo>
                <a:lnTo>
                  <a:pt x="2198633" y="5473955"/>
                </a:lnTo>
                <a:lnTo>
                  <a:pt x="2194132" y="5376156"/>
                </a:lnTo>
                <a:lnTo>
                  <a:pt x="2190620" y="5278972"/>
                </a:lnTo>
                <a:lnTo>
                  <a:pt x="2188061" y="5182396"/>
                </a:lnTo>
                <a:lnTo>
                  <a:pt x="2186415" y="5086419"/>
                </a:lnTo>
                <a:lnTo>
                  <a:pt x="2185647" y="4991033"/>
                </a:lnTo>
                <a:lnTo>
                  <a:pt x="2185717" y="4896229"/>
                </a:lnTo>
                <a:lnTo>
                  <a:pt x="2186589" y="4802000"/>
                </a:lnTo>
                <a:lnTo>
                  <a:pt x="2188224" y="4708337"/>
                </a:lnTo>
                <a:lnTo>
                  <a:pt x="2190586" y="4615231"/>
                </a:lnTo>
                <a:lnTo>
                  <a:pt x="2193636" y="4522676"/>
                </a:lnTo>
                <a:lnTo>
                  <a:pt x="2197336" y="4430662"/>
                </a:lnTo>
                <a:lnTo>
                  <a:pt x="2201650" y="4339181"/>
                </a:lnTo>
                <a:lnTo>
                  <a:pt x="2206539" y="4248225"/>
                </a:lnTo>
                <a:lnTo>
                  <a:pt x="2211966" y="4157785"/>
                </a:lnTo>
                <a:lnTo>
                  <a:pt x="2221032" y="4023077"/>
                </a:lnTo>
                <a:lnTo>
                  <a:pt x="2231096" y="3889485"/>
                </a:lnTo>
                <a:lnTo>
                  <a:pt x="2242031" y="3756981"/>
                </a:lnTo>
                <a:lnTo>
                  <a:pt x="2257746" y="3581954"/>
                </a:lnTo>
                <a:lnTo>
                  <a:pt x="2278790" y="3365722"/>
                </a:lnTo>
                <a:lnTo>
                  <a:pt x="2367152" y="2526647"/>
                </a:lnTo>
                <a:lnTo>
                  <a:pt x="2387346" y="2322699"/>
                </a:lnTo>
                <a:lnTo>
                  <a:pt x="2402135" y="2161037"/>
                </a:lnTo>
                <a:lnTo>
                  <a:pt x="2412234" y="2040621"/>
                </a:lnTo>
                <a:lnTo>
                  <a:pt x="2421338" y="1920885"/>
                </a:lnTo>
                <a:lnTo>
                  <a:pt x="2426794" y="1841425"/>
                </a:lnTo>
                <a:lnTo>
                  <a:pt x="2431713" y="1762248"/>
                </a:lnTo>
                <a:lnTo>
                  <a:pt x="2436059" y="1683344"/>
                </a:lnTo>
                <a:lnTo>
                  <a:pt x="2439795" y="1604705"/>
                </a:lnTo>
                <a:lnTo>
                  <a:pt x="2442881" y="1526323"/>
                </a:lnTo>
                <a:lnTo>
                  <a:pt x="2445282" y="1448191"/>
                </a:lnTo>
                <a:lnTo>
                  <a:pt x="2446958" y="1370298"/>
                </a:lnTo>
                <a:lnTo>
                  <a:pt x="2447873" y="1292639"/>
                </a:lnTo>
                <a:lnTo>
                  <a:pt x="2447988" y="1215203"/>
                </a:lnTo>
                <a:lnTo>
                  <a:pt x="2447266" y="1137984"/>
                </a:lnTo>
                <a:lnTo>
                  <a:pt x="2445670" y="1060972"/>
                </a:lnTo>
                <a:lnTo>
                  <a:pt x="2443162" y="984160"/>
                </a:lnTo>
                <a:lnTo>
                  <a:pt x="2439703" y="907538"/>
                </a:lnTo>
                <a:lnTo>
                  <a:pt x="2435257" y="831100"/>
                </a:lnTo>
                <a:lnTo>
                  <a:pt x="2432652" y="792947"/>
                </a:lnTo>
                <a:lnTo>
                  <a:pt x="2429786" y="754837"/>
                </a:lnTo>
                <a:lnTo>
                  <a:pt x="2426654" y="716768"/>
                </a:lnTo>
                <a:lnTo>
                  <a:pt x="2423252" y="678740"/>
                </a:lnTo>
                <a:lnTo>
                  <a:pt x="2419574" y="640751"/>
                </a:lnTo>
                <a:lnTo>
                  <a:pt x="2415617" y="602801"/>
                </a:lnTo>
                <a:lnTo>
                  <a:pt x="2411375" y="564888"/>
                </a:lnTo>
                <a:lnTo>
                  <a:pt x="2406843" y="527012"/>
                </a:lnTo>
                <a:lnTo>
                  <a:pt x="2402018" y="489172"/>
                </a:lnTo>
                <a:lnTo>
                  <a:pt x="2396894" y="451365"/>
                </a:lnTo>
                <a:lnTo>
                  <a:pt x="2391467" y="413592"/>
                </a:lnTo>
                <a:lnTo>
                  <a:pt x="2385732" y="375852"/>
                </a:lnTo>
                <a:lnTo>
                  <a:pt x="2379683" y="338143"/>
                </a:lnTo>
                <a:lnTo>
                  <a:pt x="2373318" y="300464"/>
                </a:lnTo>
                <a:lnTo>
                  <a:pt x="2366630" y="262814"/>
                </a:lnTo>
                <a:lnTo>
                  <a:pt x="2359615" y="225193"/>
                </a:lnTo>
                <a:lnTo>
                  <a:pt x="2352268" y="187599"/>
                </a:lnTo>
                <a:lnTo>
                  <a:pt x="2344585" y="150031"/>
                </a:lnTo>
                <a:lnTo>
                  <a:pt x="2336562" y="112488"/>
                </a:lnTo>
                <a:lnTo>
                  <a:pt x="2328192" y="74969"/>
                </a:lnTo>
                <a:lnTo>
                  <a:pt x="2319472" y="37473"/>
                </a:lnTo>
                <a:lnTo>
                  <a:pt x="2310396" y="0"/>
                </a:lnTo>
                <a:close/>
              </a:path>
            </a:pathLst>
          </a:custGeom>
          <a:solidFill>
            <a:srgbClr val="CCDDE7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lIns="0" tIns="0" rIns="0" bIns="0" rtlCol="0"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endParaRPr/>
          </a:p>
        </p:txBody>
      </p:sp>
      <p:pic>
        <p:nvPicPr>
          <p:cNvPr id="47" name="object 4">
            <a:extLst>
              <a:ext uri="{FF2B5EF4-FFF2-40B4-BE49-F238E27FC236}">
                <a16:creationId xmlns:a16="http://schemas.microsoft.com/office/drawing/2014/main" id="{727F49BB-7DF1-9447-A753-D8716D7627C5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41012" y="0"/>
            <a:ext cx="732195" cy="9144000"/>
          </a:xfrm>
          <a:prstGeom prst="rect">
            <a:avLst/>
          </a:prstGeom>
        </p:spPr>
      </p:pic>
      <p:grpSp>
        <p:nvGrpSpPr>
          <p:cNvPr id="48" name="Group 47">
            <a:extLst>
              <a:ext uri="{FF2B5EF4-FFF2-40B4-BE49-F238E27FC236}">
                <a16:creationId xmlns:a16="http://schemas.microsoft.com/office/drawing/2014/main" id="{A19E95C1-44B7-5941-A77E-45C75DB8EAFB}"/>
              </a:ext>
            </a:extLst>
          </p:cNvPr>
          <p:cNvGrpSpPr/>
          <p:nvPr/>
        </p:nvGrpSpPr>
        <p:grpSpPr>
          <a:xfrm>
            <a:off x="656706" y="7554298"/>
            <a:ext cx="914452" cy="1075534"/>
            <a:chOff x="634994" y="7556702"/>
            <a:chExt cx="914452" cy="1075534"/>
          </a:xfrm>
        </p:grpSpPr>
        <p:pic>
          <p:nvPicPr>
            <p:cNvPr id="49" name="object 5">
              <a:extLst>
                <a:ext uri="{FF2B5EF4-FFF2-40B4-BE49-F238E27FC236}">
                  <a16:creationId xmlns:a16="http://schemas.microsoft.com/office/drawing/2014/main" id="{0ECA3D47-D73F-E14C-8F56-3257F3C5B0B2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50" name="object 6">
              <a:extLst>
                <a:ext uri="{FF2B5EF4-FFF2-40B4-BE49-F238E27FC236}">
                  <a16:creationId xmlns:a16="http://schemas.microsoft.com/office/drawing/2014/main" id="{54DFBAC4-6384-4043-B7AB-6E477911FD37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51" name="object 7">
              <a:extLst>
                <a:ext uri="{FF2B5EF4-FFF2-40B4-BE49-F238E27FC236}">
                  <a16:creationId xmlns:a16="http://schemas.microsoft.com/office/drawing/2014/main" id="{B360366A-6229-D34C-8ABD-0984FCC8EDD8}"/>
                </a:ext>
              </a:extLst>
            </p:cNvPr>
            <p:cNvSpPr/>
            <p:nvPr/>
          </p:nvSpPr>
          <p:spPr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2" name="object 8">
              <a:extLst>
                <a:ext uri="{FF2B5EF4-FFF2-40B4-BE49-F238E27FC236}">
                  <a16:creationId xmlns:a16="http://schemas.microsoft.com/office/drawing/2014/main" id="{2A0B9DA9-576E-5F45-98B3-DDCEC0390609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53" name="object 9">
              <a:extLst>
                <a:ext uri="{FF2B5EF4-FFF2-40B4-BE49-F238E27FC236}">
                  <a16:creationId xmlns:a16="http://schemas.microsoft.com/office/drawing/2014/main" id="{920488C4-F170-904D-8568-912251DB6E3B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54" name="object 10">
              <a:extLst>
                <a:ext uri="{FF2B5EF4-FFF2-40B4-BE49-F238E27FC236}">
                  <a16:creationId xmlns:a16="http://schemas.microsoft.com/office/drawing/2014/main" id="{2EC8B7FF-7F96-304A-AF0B-09A5706CB567}"/>
                </a:ext>
              </a:extLst>
            </p:cNvPr>
            <p:cNvSpPr/>
            <p:nvPr/>
          </p:nvSpPr>
          <p:spPr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11">
              <a:extLst>
                <a:ext uri="{FF2B5EF4-FFF2-40B4-BE49-F238E27FC236}">
                  <a16:creationId xmlns:a16="http://schemas.microsoft.com/office/drawing/2014/main" id="{86F243BE-F416-A648-BCFC-B667C51B2616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56" name="object 12">
              <a:extLst>
                <a:ext uri="{FF2B5EF4-FFF2-40B4-BE49-F238E27FC236}">
                  <a16:creationId xmlns:a16="http://schemas.microsoft.com/office/drawing/2014/main" id="{596D7822-8887-3A47-97D1-FB22B43410C1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57" name="object 13">
              <a:extLst>
                <a:ext uri="{FF2B5EF4-FFF2-40B4-BE49-F238E27FC236}">
                  <a16:creationId xmlns:a16="http://schemas.microsoft.com/office/drawing/2014/main" id="{D8B163FE-8973-404D-8E08-58D9EF9B9606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58" name="object 14">
              <a:extLst>
                <a:ext uri="{FF2B5EF4-FFF2-40B4-BE49-F238E27FC236}">
                  <a16:creationId xmlns:a16="http://schemas.microsoft.com/office/drawing/2014/main" id="{7E5F990C-0C85-284A-BA6B-BD014A99F8EE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59" name="object 15">
              <a:extLst>
                <a:ext uri="{FF2B5EF4-FFF2-40B4-BE49-F238E27FC236}">
                  <a16:creationId xmlns:a16="http://schemas.microsoft.com/office/drawing/2014/main" id="{DA5A55AC-4B6C-514F-83B9-4B935DBE48ED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60" name="object 16">
              <a:extLst>
                <a:ext uri="{FF2B5EF4-FFF2-40B4-BE49-F238E27FC236}">
                  <a16:creationId xmlns:a16="http://schemas.microsoft.com/office/drawing/2014/main" id="{F3D7E595-2F2D-CE4B-8312-46BC95AF60EB}"/>
                </a:ext>
              </a:extLst>
            </p:cNvPr>
            <p:cNvSpPr/>
            <p:nvPr/>
          </p:nvSpPr>
          <p:spPr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1" name="object 17">
              <a:extLst>
                <a:ext uri="{FF2B5EF4-FFF2-40B4-BE49-F238E27FC236}">
                  <a16:creationId xmlns:a16="http://schemas.microsoft.com/office/drawing/2014/main" id="{34418427-8B52-414E-A3C5-A4EDAE0BD4DC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  <p:sp>
        <p:nvSpPr>
          <p:cNvPr id="36" name="TextBox 35"/>
          <p:cNvSpPr txBox="1"/>
          <p:nvPr/>
        </p:nvSpPr>
        <p:spPr>
          <a:xfrm>
            <a:off x="3327400" y="1066800"/>
            <a:ext cx="12649200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rgbClr val="002060"/>
                </a:solidFill>
              </a:rPr>
              <a:t>Фонд создан для осуществления государством</a:t>
            </a:r>
          </a:p>
          <a:p>
            <a:endParaRPr lang="ru-RU" sz="4000" b="1" dirty="0">
              <a:solidFill>
                <a:srgbClr val="00206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002060"/>
                </a:solidFill>
              </a:rPr>
              <a:t>пенсионного обеспечения,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002060"/>
                </a:solidFill>
              </a:rPr>
              <a:t>обязательного пенсионного страхования,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002060"/>
                </a:solidFill>
              </a:rPr>
              <a:t>обязательного социального страхования на случай временной нетрудоспособности и в связи с материнством,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002060"/>
                </a:solidFill>
              </a:rPr>
              <a:t>обязательного социального страхования от несчастных случаев на производстве и профессиональных заболеваний,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002060"/>
                </a:solidFill>
              </a:rPr>
              <a:t>социального обеспечения,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002060"/>
                </a:solidFill>
              </a:rPr>
              <a:t>предоставления мер социальной защиты (поддержки) отдельным категориям граждан</a:t>
            </a:r>
          </a:p>
        </p:txBody>
      </p:sp>
    </p:spTree>
    <p:extLst>
      <p:ext uri="{BB962C8B-B14F-4D97-AF65-F5344CB8AC3E}">
        <p14:creationId xmlns:p14="http://schemas.microsoft.com/office/powerpoint/2010/main" val="331518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bject 3">
            <a:extLst>
              <a:ext uri="{FF2B5EF4-FFF2-40B4-BE49-F238E27FC236}">
                <a16:creationId xmlns:a16="http://schemas.microsoft.com/office/drawing/2014/main" id="{819F3872-8C93-764C-B639-237405654395}"/>
              </a:ext>
            </a:extLst>
          </p:cNvPr>
          <p:cNvSpPr/>
          <p:nvPr/>
        </p:nvSpPr>
        <p:spPr>
          <a:xfrm>
            <a:off x="0" y="0"/>
            <a:ext cx="3121141" cy="9143999"/>
          </a:xfrm>
          <a:custGeom>
            <a:avLst/>
            <a:gdLst/>
            <a:ahLst/>
            <a:cxnLst/>
            <a:rect l="l" t="t" r="r" b="b"/>
            <a:pathLst>
              <a:path w="3034665" h="8856345">
                <a:moveTo>
                  <a:pt x="2310396" y="0"/>
                </a:moveTo>
                <a:lnTo>
                  <a:pt x="0" y="0"/>
                </a:lnTo>
                <a:lnTo>
                  <a:pt x="0" y="8856002"/>
                </a:lnTo>
                <a:lnTo>
                  <a:pt x="3034550" y="8856002"/>
                </a:lnTo>
                <a:lnTo>
                  <a:pt x="3007347" y="8795408"/>
                </a:lnTo>
                <a:lnTo>
                  <a:pt x="2980688" y="8735033"/>
                </a:lnTo>
                <a:lnTo>
                  <a:pt x="2954568" y="8674876"/>
                </a:lnTo>
                <a:lnTo>
                  <a:pt x="2928983" y="8614936"/>
                </a:lnTo>
                <a:lnTo>
                  <a:pt x="2903927" y="8555211"/>
                </a:lnTo>
                <a:lnTo>
                  <a:pt x="2879397" y="8495701"/>
                </a:lnTo>
                <a:lnTo>
                  <a:pt x="2855387" y="8436404"/>
                </a:lnTo>
                <a:lnTo>
                  <a:pt x="2831893" y="8377321"/>
                </a:lnTo>
                <a:lnTo>
                  <a:pt x="2808910" y="8318448"/>
                </a:lnTo>
                <a:lnTo>
                  <a:pt x="2786434" y="8259787"/>
                </a:lnTo>
                <a:lnTo>
                  <a:pt x="2764459" y="8201335"/>
                </a:lnTo>
                <a:lnTo>
                  <a:pt x="2742981" y="8143091"/>
                </a:lnTo>
                <a:lnTo>
                  <a:pt x="2721995" y="8085055"/>
                </a:lnTo>
                <a:lnTo>
                  <a:pt x="2701497" y="8027225"/>
                </a:lnTo>
                <a:lnTo>
                  <a:pt x="2681481" y="7969600"/>
                </a:lnTo>
                <a:lnTo>
                  <a:pt x="2661944" y="7912180"/>
                </a:lnTo>
                <a:lnTo>
                  <a:pt x="2642880" y="7854963"/>
                </a:lnTo>
                <a:lnTo>
                  <a:pt x="2624285" y="7797949"/>
                </a:lnTo>
                <a:lnTo>
                  <a:pt x="2606154" y="7741136"/>
                </a:lnTo>
                <a:lnTo>
                  <a:pt x="2588482" y="7684523"/>
                </a:lnTo>
                <a:lnTo>
                  <a:pt x="2571264" y="7628109"/>
                </a:lnTo>
                <a:lnTo>
                  <a:pt x="2554497" y="7571894"/>
                </a:lnTo>
                <a:lnTo>
                  <a:pt x="2538174" y="7515875"/>
                </a:lnTo>
                <a:lnTo>
                  <a:pt x="2522292" y="7460053"/>
                </a:lnTo>
                <a:lnTo>
                  <a:pt x="2506846" y="7404426"/>
                </a:lnTo>
                <a:lnTo>
                  <a:pt x="2491831" y="7348993"/>
                </a:lnTo>
                <a:lnTo>
                  <a:pt x="2477242" y="7293752"/>
                </a:lnTo>
                <a:lnTo>
                  <a:pt x="2463075" y="7238704"/>
                </a:lnTo>
                <a:lnTo>
                  <a:pt x="2449325" y="7183847"/>
                </a:lnTo>
                <a:lnTo>
                  <a:pt x="2435986" y="7129180"/>
                </a:lnTo>
                <a:lnTo>
                  <a:pt x="2423056" y="7074702"/>
                </a:lnTo>
                <a:lnTo>
                  <a:pt x="2410528" y="7020411"/>
                </a:lnTo>
                <a:lnTo>
                  <a:pt x="2398398" y="6966308"/>
                </a:lnTo>
                <a:lnTo>
                  <a:pt x="2386662" y="6912390"/>
                </a:lnTo>
                <a:lnTo>
                  <a:pt x="2375314" y="6858657"/>
                </a:lnTo>
                <a:lnTo>
                  <a:pt x="2364350" y="6805108"/>
                </a:lnTo>
                <a:lnTo>
                  <a:pt x="2353765" y="6751741"/>
                </a:lnTo>
                <a:lnTo>
                  <a:pt x="2343555" y="6698557"/>
                </a:lnTo>
                <a:lnTo>
                  <a:pt x="2333715" y="6645553"/>
                </a:lnTo>
                <a:lnTo>
                  <a:pt x="2324240" y="6592728"/>
                </a:lnTo>
                <a:lnTo>
                  <a:pt x="2315125" y="6540082"/>
                </a:lnTo>
                <a:lnTo>
                  <a:pt x="2306366" y="6487614"/>
                </a:lnTo>
                <a:lnTo>
                  <a:pt x="2297958" y="6435322"/>
                </a:lnTo>
                <a:lnTo>
                  <a:pt x="2289897" y="6383206"/>
                </a:lnTo>
                <a:lnTo>
                  <a:pt x="2282176" y="6331265"/>
                </a:lnTo>
                <a:lnTo>
                  <a:pt x="2274793" y="6279496"/>
                </a:lnTo>
                <a:lnTo>
                  <a:pt x="2267742" y="6227900"/>
                </a:lnTo>
                <a:lnTo>
                  <a:pt x="2261018" y="6176476"/>
                </a:lnTo>
                <a:lnTo>
                  <a:pt x="2254617" y="6125222"/>
                </a:lnTo>
                <a:lnTo>
                  <a:pt x="2248535" y="6074137"/>
                </a:lnTo>
                <a:lnTo>
                  <a:pt x="2242765" y="6023221"/>
                </a:lnTo>
                <a:lnTo>
                  <a:pt x="2237304" y="5972472"/>
                </a:lnTo>
                <a:lnTo>
                  <a:pt x="2232147" y="5921889"/>
                </a:lnTo>
                <a:lnTo>
                  <a:pt x="2227289" y="5871471"/>
                </a:lnTo>
                <a:lnTo>
                  <a:pt x="2222726" y="5821218"/>
                </a:lnTo>
                <a:lnTo>
                  <a:pt x="2218453" y="5771128"/>
                </a:lnTo>
                <a:lnTo>
                  <a:pt x="2214464" y="5721200"/>
                </a:lnTo>
                <a:lnTo>
                  <a:pt x="2210756" y="5671433"/>
                </a:lnTo>
                <a:lnTo>
                  <a:pt x="2207324" y="5621826"/>
                </a:lnTo>
                <a:lnTo>
                  <a:pt x="2204162" y="5572378"/>
                </a:lnTo>
                <a:lnTo>
                  <a:pt x="2198633" y="5473955"/>
                </a:lnTo>
                <a:lnTo>
                  <a:pt x="2194132" y="5376156"/>
                </a:lnTo>
                <a:lnTo>
                  <a:pt x="2190620" y="5278972"/>
                </a:lnTo>
                <a:lnTo>
                  <a:pt x="2188061" y="5182396"/>
                </a:lnTo>
                <a:lnTo>
                  <a:pt x="2186415" y="5086419"/>
                </a:lnTo>
                <a:lnTo>
                  <a:pt x="2185647" y="4991033"/>
                </a:lnTo>
                <a:lnTo>
                  <a:pt x="2185717" y="4896229"/>
                </a:lnTo>
                <a:lnTo>
                  <a:pt x="2186589" y="4802000"/>
                </a:lnTo>
                <a:lnTo>
                  <a:pt x="2188224" y="4708337"/>
                </a:lnTo>
                <a:lnTo>
                  <a:pt x="2190586" y="4615231"/>
                </a:lnTo>
                <a:lnTo>
                  <a:pt x="2193636" y="4522676"/>
                </a:lnTo>
                <a:lnTo>
                  <a:pt x="2197336" y="4430662"/>
                </a:lnTo>
                <a:lnTo>
                  <a:pt x="2201650" y="4339181"/>
                </a:lnTo>
                <a:lnTo>
                  <a:pt x="2206539" y="4248225"/>
                </a:lnTo>
                <a:lnTo>
                  <a:pt x="2211966" y="4157785"/>
                </a:lnTo>
                <a:lnTo>
                  <a:pt x="2221032" y="4023077"/>
                </a:lnTo>
                <a:lnTo>
                  <a:pt x="2231096" y="3889485"/>
                </a:lnTo>
                <a:lnTo>
                  <a:pt x="2242031" y="3756981"/>
                </a:lnTo>
                <a:lnTo>
                  <a:pt x="2257746" y="3581954"/>
                </a:lnTo>
                <a:lnTo>
                  <a:pt x="2278790" y="3365722"/>
                </a:lnTo>
                <a:lnTo>
                  <a:pt x="2367152" y="2526647"/>
                </a:lnTo>
                <a:lnTo>
                  <a:pt x="2387346" y="2322699"/>
                </a:lnTo>
                <a:lnTo>
                  <a:pt x="2402135" y="2161037"/>
                </a:lnTo>
                <a:lnTo>
                  <a:pt x="2412234" y="2040621"/>
                </a:lnTo>
                <a:lnTo>
                  <a:pt x="2421338" y="1920885"/>
                </a:lnTo>
                <a:lnTo>
                  <a:pt x="2426794" y="1841425"/>
                </a:lnTo>
                <a:lnTo>
                  <a:pt x="2431713" y="1762248"/>
                </a:lnTo>
                <a:lnTo>
                  <a:pt x="2436059" y="1683344"/>
                </a:lnTo>
                <a:lnTo>
                  <a:pt x="2439795" y="1604705"/>
                </a:lnTo>
                <a:lnTo>
                  <a:pt x="2442881" y="1526323"/>
                </a:lnTo>
                <a:lnTo>
                  <a:pt x="2445282" y="1448191"/>
                </a:lnTo>
                <a:lnTo>
                  <a:pt x="2446958" y="1370298"/>
                </a:lnTo>
                <a:lnTo>
                  <a:pt x="2447873" y="1292639"/>
                </a:lnTo>
                <a:lnTo>
                  <a:pt x="2447988" y="1215203"/>
                </a:lnTo>
                <a:lnTo>
                  <a:pt x="2447266" y="1137984"/>
                </a:lnTo>
                <a:lnTo>
                  <a:pt x="2445670" y="1060972"/>
                </a:lnTo>
                <a:lnTo>
                  <a:pt x="2443162" y="984160"/>
                </a:lnTo>
                <a:lnTo>
                  <a:pt x="2439703" y="907538"/>
                </a:lnTo>
                <a:lnTo>
                  <a:pt x="2435257" y="831100"/>
                </a:lnTo>
                <a:lnTo>
                  <a:pt x="2432652" y="792947"/>
                </a:lnTo>
                <a:lnTo>
                  <a:pt x="2429786" y="754837"/>
                </a:lnTo>
                <a:lnTo>
                  <a:pt x="2426654" y="716768"/>
                </a:lnTo>
                <a:lnTo>
                  <a:pt x="2423252" y="678740"/>
                </a:lnTo>
                <a:lnTo>
                  <a:pt x="2419574" y="640751"/>
                </a:lnTo>
                <a:lnTo>
                  <a:pt x="2415617" y="602801"/>
                </a:lnTo>
                <a:lnTo>
                  <a:pt x="2411375" y="564888"/>
                </a:lnTo>
                <a:lnTo>
                  <a:pt x="2406843" y="527012"/>
                </a:lnTo>
                <a:lnTo>
                  <a:pt x="2402018" y="489172"/>
                </a:lnTo>
                <a:lnTo>
                  <a:pt x="2396894" y="451365"/>
                </a:lnTo>
                <a:lnTo>
                  <a:pt x="2391467" y="413592"/>
                </a:lnTo>
                <a:lnTo>
                  <a:pt x="2385732" y="375852"/>
                </a:lnTo>
                <a:lnTo>
                  <a:pt x="2379683" y="338143"/>
                </a:lnTo>
                <a:lnTo>
                  <a:pt x="2373318" y="300464"/>
                </a:lnTo>
                <a:lnTo>
                  <a:pt x="2366630" y="262814"/>
                </a:lnTo>
                <a:lnTo>
                  <a:pt x="2359615" y="225193"/>
                </a:lnTo>
                <a:lnTo>
                  <a:pt x="2352268" y="187599"/>
                </a:lnTo>
                <a:lnTo>
                  <a:pt x="2344585" y="150031"/>
                </a:lnTo>
                <a:lnTo>
                  <a:pt x="2336562" y="112488"/>
                </a:lnTo>
                <a:lnTo>
                  <a:pt x="2328192" y="74969"/>
                </a:lnTo>
                <a:lnTo>
                  <a:pt x="2319472" y="37473"/>
                </a:lnTo>
                <a:lnTo>
                  <a:pt x="2310396" y="0"/>
                </a:lnTo>
                <a:close/>
              </a:path>
            </a:pathLst>
          </a:custGeom>
          <a:solidFill>
            <a:srgbClr val="CCDDE7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lIns="0" tIns="0" rIns="0" bIns="0" rtlCol="0"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endParaRPr/>
          </a:p>
        </p:txBody>
      </p:sp>
      <p:pic>
        <p:nvPicPr>
          <p:cNvPr id="47" name="object 4">
            <a:extLst>
              <a:ext uri="{FF2B5EF4-FFF2-40B4-BE49-F238E27FC236}">
                <a16:creationId xmlns:a16="http://schemas.microsoft.com/office/drawing/2014/main" id="{727F49BB-7DF1-9447-A753-D8716D7627C5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41012" y="0"/>
            <a:ext cx="732195" cy="9144000"/>
          </a:xfrm>
          <a:prstGeom prst="rect">
            <a:avLst/>
          </a:prstGeom>
        </p:spPr>
      </p:pic>
      <p:grpSp>
        <p:nvGrpSpPr>
          <p:cNvPr id="48" name="Group 47">
            <a:extLst>
              <a:ext uri="{FF2B5EF4-FFF2-40B4-BE49-F238E27FC236}">
                <a16:creationId xmlns:a16="http://schemas.microsoft.com/office/drawing/2014/main" id="{A19E95C1-44B7-5941-A77E-45C75DB8EAFB}"/>
              </a:ext>
            </a:extLst>
          </p:cNvPr>
          <p:cNvGrpSpPr/>
          <p:nvPr/>
        </p:nvGrpSpPr>
        <p:grpSpPr>
          <a:xfrm>
            <a:off x="656706" y="7554298"/>
            <a:ext cx="914452" cy="1075534"/>
            <a:chOff x="634994" y="7556702"/>
            <a:chExt cx="914452" cy="1075534"/>
          </a:xfrm>
        </p:grpSpPr>
        <p:pic>
          <p:nvPicPr>
            <p:cNvPr id="49" name="object 5">
              <a:extLst>
                <a:ext uri="{FF2B5EF4-FFF2-40B4-BE49-F238E27FC236}">
                  <a16:creationId xmlns:a16="http://schemas.microsoft.com/office/drawing/2014/main" id="{0ECA3D47-D73F-E14C-8F56-3257F3C5B0B2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50" name="object 6">
              <a:extLst>
                <a:ext uri="{FF2B5EF4-FFF2-40B4-BE49-F238E27FC236}">
                  <a16:creationId xmlns:a16="http://schemas.microsoft.com/office/drawing/2014/main" id="{54DFBAC4-6384-4043-B7AB-6E477911FD37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51" name="object 7">
              <a:extLst>
                <a:ext uri="{FF2B5EF4-FFF2-40B4-BE49-F238E27FC236}">
                  <a16:creationId xmlns:a16="http://schemas.microsoft.com/office/drawing/2014/main" id="{B360366A-6229-D34C-8ABD-0984FCC8EDD8}"/>
                </a:ext>
              </a:extLst>
            </p:cNvPr>
            <p:cNvSpPr/>
            <p:nvPr/>
          </p:nvSpPr>
          <p:spPr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2" name="object 8">
              <a:extLst>
                <a:ext uri="{FF2B5EF4-FFF2-40B4-BE49-F238E27FC236}">
                  <a16:creationId xmlns:a16="http://schemas.microsoft.com/office/drawing/2014/main" id="{2A0B9DA9-576E-5F45-98B3-DDCEC0390609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53" name="object 9">
              <a:extLst>
                <a:ext uri="{FF2B5EF4-FFF2-40B4-BE49-F238E27FC236}">
                  <a16:creationId xmlns:a16="http://schemas.microsoft.com/office/drawing/2014/main" id="{920488C4-F170-904D-8568-912251DB6E3B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54" name="object 10">
              <a:extLst>
                <a:ext uri="{FF2B5EF4-FFF2-40B4-BE49-F238E27FC236}">
                  <a16:creationId xmlns:a16="http://schemas.microsoft.com/office/drawing/2014/main" id="{2EC8B7FF-7F96-304A-AF0B-09A5706CB567}"/>
                </a:ext>
              </a:extLst>
            </p:cNvPr>
            <p:cNvSpPr/>
            <p:nvPr/>
          </p:nvSpPr>
          <p:spPr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11">
              <a:extLst>
                <a:ext uri="{FF2B5EF4-FFF2-40B4-BE49-F238E27FC236}">
                  <a16:creationId xmlns:a16="http://schemas.microsoft.com/office/drawing/2014/main" id="{86F243BE-F416-A648-BCFC-B667C51B2616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56" name="object 12">
              <a:extLst>
                <a:ext uri="{FF2B5EF4-FFF2-40B4-BE49-F238E27FC236}">
                  <a16:creationId xmlns:a16="http://schemas.microsoft.com/office/drawing/2014/main" id="{596D7822-8887-3A47-97D1-FB22B43410C1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57" name="object 13">
              <a:extLst>
                <a:ext uri="{FF2B5EF4-FFF2-40B4-BE49-F238E27FC236}">
                  <a16:creationId xmlns:a16="http://schemas.microsoft.com/office/drawing/2014/main" id="{D8B163FE-8973-404D-8E08-58D9EF9B9606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58" name="object 14">
              <a:extLst>
                <a:ext uri="{FF2B5EF4-FFF2-40B4-BE49-F238E27FC236}">
                  <a16:creationId xmlns:a16="http://schemas.microsoft.com/office/drawing/2014/main" id="{7E5F990C-0C85-284A-BA6B-BD014A99F8EE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59" name="object 15">
              <a:extLst>
                <a:ext uri="{FF2B5EF4-FFF2-40B4-BE49-F238E27FC236}">
                  <a16:creationId xmlns:a16="http://schemas.microsoft.com/office/drawing/2014/main" id="{DA5A55AC-4B6C-514F-83B9-4B935DBE48ED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60" name="object 16">
              <a:extLst>
                <a:ext uri="{FF2B5EF4-FFF2-40B4-BE49-F238E27FC236}">
                  <a16:creationId xmlns:a16="http://schemas.microsoft.com/office/drawing/2014/main" id="{F3D7E595-2F2D-CE4B-8312-46BC95AF60EB}"/>
                </a:ext>
              </a:extLst>
            </p:cNvPr>
            <p:cNvSpPr/>
            <p:nvPr/>
          </p:nvSpPr>
          <p:spPr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1" name="object 17">
              <a:extLst>
                <a:ext uri="{FF2B5EF4-FFF2-40B4-BE49-F238E27FC236}">
                  <a16:creationId xmlns:a16="http://schemas.microsoft.com/office/drawing/2014/main" id="{34418427-8B52-414E-A3C5-A4EDAE0BD4DC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  <p:sp>
        <p:nvSpPr>
          <p:cNvPr id="36" name="TextBox 35"/>
          <p:cNvSpPr txBox="1"/>
          <p:nvPr/>
        </p:nvSpPr>
        <p:spPr>
          <a:xfrm>
            <a:off x="3349586" y="533400"/>
            <a:ext cx="11026814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ln w="9525">
                  <a:noFill/>
                  <a:prstDash val="solid"/>
                </a:ln>
                <a:solidFill>
                  <a:srgbClr val="002060"/>
                </a:solidFill>
              </a:rPr>
              <a:t>Важным шагом стала формулировка </a:t>
            </a:r>
          </a:p>
          <a:p>
            <a:r>
              <a:rPr lang="ru-RU" sz="3600" b="1" dirty="0">
                <a:ln w="9525">
                  <a:noFill/>
                  <a:prstDash val="solid"/>
                </a:ln>
                <a:solidFill>
                  <a:srgbClr val="002060"/>
                </a:solidFill>
              </a:rPr>
              <a:t>миссии и ценностей Социального фонда России</a:t>
            </a:r>
            <a:r>
              <a:rPr lang="ru-RU" sz="3600" dirty="0">
                <a:ln w="9525">
                  <a:noFill/>
                  <a:prstDash val="solid"/>
                </a:ln>
                <a:solidFill>
                  <a:srgbClr val="002060"/>
                </a:solidFill>
              </a:rPr>
              <a:t> </a:t>
            </a:r>
          </a:p>
          <a:p>
            <a:r>
              <a:rPr lang="ru-RU" sz="3600" dirty="0">
                <a:ln w="9525">
                  <a:noFill/>
                  <a:prstDash val="solid"/>
                </a:ln>
                <a:solidFill>
                  <a:srgbClr val="002060"/>
                </a:solidFill>
              </a:rPr>
              <a:t>На них базируется взаимопонимание коллег друг </a:t>
            </a:r>
          </a:p>
          <a:p>
            <a:r>
              <a:rPr lang="ru-RU" sz="3600" dirty="0">
                <a:ln w="9525">
                  <a:noFill/>
                  <a:prstDash val="solid"/>
                </a:ln>
                <a:solidFill>
                  <a:srgbClr val="002060"/>
                </a:solidFill>
              </a:rPr>
              <a:t>с другом и с клиентами Фонда</a:t>
            </a:r>
          </a:p>
          <a:p>
            <a:endParaRPr lang="ru-RU" sz="3600" dirty="0">
              <a:ln w="9525">
                <a:noFill/>
                <a:prstDash val="solid"/>
              </a:ln>
              <a:solidFill>
                <a:srgbClr val="002060"/>
              </a:solidFill>
            </a:endParaRPr>
          </a:p>
          <a:p>
            <a:r>
              <a:rPr lang="ru-RU" sz="3600" dirty="0">
                <a:ln w="9525">
                  <a:noFill/>
                  <a:prstDash val="solid"/>
                </a:ln>
                <a:solidFill>
                  <a:srgbClr val="002060"/>
                </a:solidFill>
              </a:rPr>
              <a:t>Миссия – забота о благополучии каждого человека, реализуя социальную политику государства, обеспечиваем простоту и удобство получения гражданами мер социальной поддержки на основе современных технологий</a:t>
            </a:r>
          </a:p>
          <a:p>
            <a:endParaRPr lang="ru-RU" sz="3600" dirty="0">
              <a:ln w="9525">
                <a:noFill/>
                <a:prstDash val="solid"/>
              </a:ln>
              <a:solidFill>
                <a:srgbClr val="002060"/>
              </a:solidFill>
            </a:endParaRPr>
          </a:p>
          <a:p>
            <a:r>
              <a:rPr lang="ru-RU" sz="3600" dirty="0">
                <a:ln w="9525">
                  <a:noFill/>
                  <a:prstDash val="solid"/>
                </a:ln>
                <a:solidFill>
                  <a:srgbClr val="002060"/>
                </a:solidFill>
              </a:rPr>
              <a:t>Забота, Полезность, Доступность и открытость,</a:t>
            </a:r>
          </a:p>
          <a:p>
            <a:r>
              <a:rPr lang="ru-RU" sz="3600" dirty="0">
                <a:ln w="9525">
                  <a:noFill/>
                  <a:prstDash val="solid"/>
                </a:ln>
                <a:solidFill>
                  <a:srgbClr val="002060"/>
                </a:solidFill>
              </a:rPr>
              <a:t>Надежность, Самосовершенствование, Единство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bject 3">
            <a:extLst>
              <a:ext uri="{FF2B5EF4-FFF2-40B4-BE49-F238E27FC236}">
                <a16:creationId xmlns:a16="http://schemas.microsoft.com/office/drawing/2014/main" id="{819F3872-8C93-764C-B639-237405654395}"/>
              </a:ext>
            </a:extLst>
          </p:cNvPr>
          <p:cNvSpPr/>
          <p:nvPr/>
        </p:nvSpPr>
        <p:spPr>
          <a:xfrm>
            <a:off x="-101600" y="0"/>
            <a:ext cx="3301975" cy="9135745"/>
          </a:xfrm>
          <a:custGeom>
            <a:avLst/>
            <a:gdLst/>
            <a:ahLst/>
            <a:cxnLst/>
            <a:rect l="l" t="t" r="r" b="b"/>
            <a:pathLst>
              <a:path w="3034665" h="8856345">
                <a:moveTo>
                  <a:pt x="2310396" y="0"/>
                </a:moveTo>
                <a:lnTo>
                  <a:pt x="0" y="0"/>
                </a:lnTo>
                <a:lnTo>
                  <a:pt x="0" y="8856002"/>
                </a:lnTo>
                <a:lnTo>
                  <a:pt x="3034550" y="8856002"/>
                </a:lnTo>
                <a:lnTo>
                  <a:pt x="3007347" y="8795408"/>
                </a:lnTo>
                <a:lnTo>
                  <a:pt x="2980688" y="8735033"/>
                </a:lnTo>
                <a:lnTo>
                  <a:pt x="2954568" y="8674876"/>
                </a:lnTo>
                <a:lnTo>
                  <a:pt x="2928983" y="8614936"/>
                </a:lnTo>
                <a:lnTo>
                  <a:pt x="2903927" y="8555211"/>
                </a:lnTo>
                <a:lnTo>
                  <a:pt x="2879397" y="8495701"/>
                </a:lnTo>
                <a:lnTo>
                  <a:pt x="2855387" y="8436404"/>
                </a:lnTo>
                <a:lnTo>
                  <a:pt x="2831893" y="8377321"/>
                </a:lnTo>
                <a:lnTo>
                  <a:pt x="2808910" y="8318448"/>
                </a:lnTo>
                <a:lnTo>
                  <a:pt x="2786434" y="8259787"/>
                </a:lnTo>
                <a:lnTo>
                  <a:pt x="2764459" y="8201335"/>
                </a:lnTo>
                <a:lnTo>
                  <a:pt x="2742981" y="8143091"/>
                </a:lnTo>
                <a:lnTo>
                  <a:pt x="2721995" y="8085055"/>
                </a:lnTo>
                <a:lnTo>
                  <a:pt x="2701497" y="8027225"/>
                </a:lnTo>
                <a:lnTo>
                  <a:pt x="2681481" y="7969600"/>
                </a:lnTo>
                <a:lnTo>
                  <a:pt x="2661944" y="7912180"/>
                </a:lnTo>
                <a:lnTo>
                  <a:pt x="2642880" y="7854963"/>
                </a:lnTo>
                <a:lnTo>
                  <a:pt x="2624285" y="7797949"/>
                </a:lnTo>
                <a:lnTo>
                  <a:pt x="2606154" y="7741136"/>
                </a:lnTo>
                <a:lnTo>
                  <a:pt x="2588482" y="7684523"/>
                </a:lnTo>
                <a:lnTo>
                  <a:pt x="2571264" y="7628109"/>
                </a:lnTo>
                <a:lnTo>
                  <a:pt x="2554497" y="7571894"/>
                </a:lnTo>
                <a:lnTo>
                  <a:pt x="2538174" y="7515875"/>
                </a:lnTo>
                <a:lnTo>
                  <a:pt x="2522292" y="7460053"/>
                </a:lnTo>
                <a:lnTo>
                  <a:pt x="2506846" y="7404426"/>
                </a:lnTo>
                <a:lnTo>
                  <a:pt x="2491831" y="7348993"/>
                </a:lnTo>
                <a:lnTo>
                  <a:pt x="2477242" y="7293752"/>
                </a:lnTo>
                <a:lnTo>
                  <a:pt x="2463075" y="7238704"/>
                </a:lnTo>
                <a:lnTo>
                  <a:pt x="2449325" y="7183847"/>
                </a:lnTo>
                <a:lnTo>
                  <a:pt x="2435986" y="7129180"/>
                </a:lnTo>
                <a:lnTo>
                  <a:pt x="2423056" y="7074702"/>
                </a:lnTo>
                <a:lnTo>
                  <a:pt x="2410528" y="7020411"/>
                </a:lnTo>
                <a:lnTo>
                  <a:pt x="2398398" y="6966308"/>
                </a:lnTo>
                <a:lnTo>
                  <a:pt x="2386662" y="6912390"/>
                </a:lnTo>
                <a:lnTo>
                  <a:pt x="2375314" y="6858657"/>
                </a:lnTo>
                <a:lnTo>
                  <a:pt x="2364350" y="6805108"/>
                </a:lnTo>
                <a:lnTo>
                  <a:pt x="2353765" y="6751741"/>
                </a:lnTo>
                <a:lnTo>
                  <a:pt x="2343555" y="6698557"/>
                </a:lnTo>
                <a:lnTo>
                  <a:pt x="2333715" y="6645553"/>
                </a:lnTo>
                <a:lnTo>
                  <a:pt x="2324240" y="6592728"/>
                </a:lnTo>
                <a:lnTo>
                  <a:pt x="2315125" y="6540082"/>
                </a:lnTo>
                <a:lnTo>
                  <a:pt x="2306366" y="6487614"/>
                </a:lnTo>
                <a:lnTo>
                  <a:pt x="2297958" y="6435322"/>
                </a:lnTo>
                <a:lnTo>
                  <a:pt x="2289897" y="6383206"/>
                </a:lnTo>
                <a:lnTo>
                  <a:pt x="2282176" y="6331265"/>
                </a:lnTo>
                <a:lnTo>
                  <a:pt x="2274793" y="6279496"/>
                </a:lnTo>
                <a:lnTo>
                  <a:pt x="2267742" y="6227900"/>
                </a:lnTo>
                <a:lnTo>
                  <a:pt x="2261018" y="6176476"/>
                </a:lnTo>
                <a:lnTo>
                  <a:pt x="2254617" y="6125222"/>
                </a:lnTo>
                <a:lnTo>
                  <a:pt x="2248535" y="6074137"/>
                </a:lnTo>
                <a:lnTo>
                  <a:pt x="2242765" y="6023221"/>
                </a:lnTo>
                <a:lnTo>
                  <a:pt x="2237304" y="5972472"/>
                </a:lnTo>
                <a:lnTo>
                  <a:pt x="2232147" y="5921889"/>
                </a:lnTo>
                <a:lnTo>
                  <a:pt x="2227289" y="5871471"/>
                </a:lnTo>
                <a:lnTo>
                  <a:pt x="2222726" y="5821218"/>
                </a:lnTo>
                <a:lnTo>
                  <a:pt x="2218453" y="5771128"/>
                </a:lnTo>
                <a:lnTo>
                  <a:pt x="2214464" y="5721200"/>
                </a:lnTo>
                <a:lnTo>
                  <a:pt x="2210756" y="5671433"/>
                </a:lnTo>
                <a:lnTo>
                  <a:pt x="2207324" y="5621826"/>
                </a:lnTo>
                <a:lnTo>
                  <a:pt x="2204162" y="5572378"/>
                </a:lnTo>
                <a:lnTo>
                  <a:pt x="2198633" y="5473955"/>
                </a:lnTo>
                <a:lnTo>
                  <a:pt x="2194132" y="5376156"/>
                </a:lnTo>
                <a:lnTo>
                  <a:pt x="2190620" y="5278972"/>
                </a:lnTo>
                <a:lnTo>
                  <a:pt x="2188061" y="5182396"/>
                </a:lnTo>
                <a:lnTo>
                  <a:pt x="2186415" y="5086419"/>
                </a:lnTo>
                <a:lnTo>
                  <a:pt x="2185647" y="4991033"/>
                </a:lnTo>
                <a:lnTo>
                  <a:pt x="2185717" y="4896229"/>
                </a:lnTo>
                <a:lnTo>
                  <a:pt x="2186589" y="4802000"/>
                </a:lnTo>
                <a:lnTo>
                  <a:pt x="2188224" y="4708337"/>
                </a:lnTo>
                <a:lnTo>
                  <a:pt x="2190586" y="4615231"/>
                </a:lnTo>
                <a:lnTo>
                  <a:pt x="2193636" y="4522676"/>
                </a:lnTo>
                <a:lnTo>
                  <a:pt x="2197336" y="4430662"/>
                </a:lnTo>
                <a:lnTo>
                  <a:pt x="2201650" y="4339181"/>
                </a:lnTo>
                <a:lnTo>
                  <a:pt x="2206539" y="4248225"/>
                </a:lnTo>
                <a:lnTo>
                  <a:pt x="2211966" y="4157785"/>
                </a:lnTo>
                <a:lnTo>
                  <a:pt x="2221032" y="4023077"/>
                </a:lnTo>
                <a:lnTo>
                  <a:pt x="2231096" y="3889485"/>
                </a:lnTo>
                <a:lnTo>
                  <a:pt x="2242031" y="3756981"/>
                </a:lnTo>
                <a:lnTo>
                  <a:pt x="2257746" y="3581954"/>
                </a:lnTo>
                <a:lnTo>
                  <a:pt x="2278790" y="3365722"/>
                </a:lnTo>
                <a:lnTo>
                  <a:pt x="2367152" y="2526647"/>
                </a:lnTo>
                <a:lnTo>
                  <a:pt x="2387346" y="2322699"/>
                </a:lnTo>
                <a:lnTo>
                  <a:pt x="2402135" y="2161037"/>
                </a:lnTo>
                <a:lnTo>
                  <a:pt x="2412234" y="2040621"/>
                </a:lnTo>
                <a:lnTo>
                  <a:pt x="2421338" y="1920885"/>
                </a:lnTo>
                <a:lnTo>
                  <a:pt x="2426794" y="1841425"/>
                </a:lnTo>
                <a:lnTo>
                  <a:pt x="2431713" y="1762248"/>
                </a:lnTo>
                <a:lnTo>
                  <a:pt x="2436059" y="1683344"/>
                </a:lnTo>
                <a:lnTo>
                  <a:pt x="2439795" y="1604705"/>
                </a:lnTo>
                <a:lnTo>
                  <a:pt x="2442881" y="1526323"/>
                </a:lnTo>
                <a:lnTo>
                  <a:pt x="2445282" y="1448191"/>
                </a:lnTo>
                <a:lnTo>
                  <a:pt x="2446958" y="1370298"/>
                </a:lnTo>
                <a:lnTo>
                  <a:pt x="2447873" y="1292639"/>
                </a:lnTo>
                <a:lnTo>
                  <a:pt x="2447988" y="1215203"/>
                </a:lnTo>
                <a:lnTo>
                  <a:pt x="2447266" y="1137984"/>
                </a:lnTo>
                <a:lnTo>
                  <a:pt x="2445670" y="1060972"/>
                </a:lnTo>
                <a:lnTo>
                  <a:pt x="2443162" y="984160"/>
                </a:lnTo>
                <a:lnTo>
                  <a:pt x="2439703" y="907538"/>
                </a:lnTo>
                <a:lnTo>
                  <a:pt x="2435257" y="831100"/>
                </a:lnTo>
                <a:lnTo>
                  <a:pt x="2432652" y="792947"/>
                </a:lnTo>
                <a:lnTo>
                  <a:pt x="2429786" y="754837"/>
                </a:lnTo>
                <a:lnTo>
                  <a:pt x="2426654" y="716768"/>
                </a:lnTo>
                <a:lnTo>
                  <a:pt x="2423252" y="678740"/>
                </a:lnTo>
                <a:lnTo>
                  <a:pt x="2419574" y="640751"/>
                </a:lnTo>
                <a:lnTo>
                  <a:pt x="2415617" y="602801"/>
                </a:lnTo>
                <a:lnTo>
                  <a:pt x="2411375" y="564888"/>
                </a:lnTo>
                <a:lnTo>
                  <a:pt x="2406843" y="527012"/>
                </a:lnTo>
                <a:lnTo>
                  <a:pt x="2402018" y="489172"/>
                </a:lnTo>
                <a:lnTo>
                  <a:pt x="2396894" y="451365"/>
                </a:lnTo>
                <a:lnTo>
                  <a:pt x="2391467" y="413592"/>
                </a:lnTo>
                <a:lnTo>
                  <a:pt x="2385732" y="375852"/>
                </a:lnTo>
                <a:lnTo>
                  <a:pt x="2379683" y="338143"/>
                </a:lnTo>
                <a:lnTo>
                  <a:pt x="2373318" y="300464"/>
                </a:lnTo>
                <a:lnTo>
                  <a:pt x="2366630" y="262814"/>
                </a:lnTo>
                <a:lnTo>
                  <a:pt x="2359615" y="225193"/>
                </a:lnTo>
                <a:lnTo>
                  <a:pt x="2352268" y="187599"/>
                </a:lnTo>
                <a:lnTo>
                  <a:pt x="2344585" y="150031"/>
                </a:lnTo>
                <a:lnTo>
                  <a:pt x="2336562" y="112488"/>
                </a:lnTo>
                <a:lnTo>
                  <a:pt x="2328192" y="74969"/>
                </a:lnTo>
                <a:lnTo>
                  <a:pt x="2319472" y="37473"/>
                </a:lnTo>
                <a:lnTo>
                  <a:pt x="2310396" y="0"/>
                </a:lnTo>
                <a:close/>
              </a:path>
            </a:pathLst>
          </a:custGeom>
          <a:solidFill>
            <a:srgbClr val="CCDDE7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lIns="0" tIns="0" rIns="0" bIns="0" rtlCol="0"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endParaRPr dirty="0"/>
          </a:p>
        </p:txBody>
      </p:sp>
      <p:pic>
        <p:nvPicPr>
          <p:cNvPr id="47" name="object 4">
            <a:extLst>
              <a:ext uri="{FF2B5EF4-FFF2-40B4-BE49-F238E27FC236}">
                <a16:creationId xmlns:a16="http://schemas.microsoft.com/office/drawing/2014/main" id="{727F49BB-7DF1-9447-A753-D8716D7627C5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41012" y="8254"/>
            <a:ext cx="732195" cy="9135745"/>
          </a:xfrm>
          <a:prstGeom prst="rect">
            <a:avLst/>
          </a:prstGeom>
        </p:spPr>
      </p:pic>
      <p:grpSp>
        <p:nvGrpSpPr>
          <p:cNvPr id="48" name="Group 47">
            <a:extLst>
              <a:ext uri="{FF2B5EF4-FFF2-40B4-BE49-F238E27FC236}">
                <a16:creationId xmlns:a16="http://schemas.microsoft.com/office/drawing/2014/main" id="{A19E95C1-44B7-5941-A77E-45C75DB8EAFB}"/>
              </a:ext>
            </a:extLst>
          </p:cNvPr>
          <p:cNvGrpSpPr/>
          <p:nvPr/>
        </p:nvGrpSpPr>
        <p:grpSpPr>
          <a:xfrm>
            <a:off x="656706" y="7554298"/>
            <a:ext cx="914452" cy="1075534"/>
            <a:chOff x="634994" y="7556702"/>
            <a:chExt cx="914452" cy="1075534"/>
          </a:xfrm>
        </p:grpSpPr>
        <p:pic>
          <p:nvPicPr>
            <p:cNvPr id="49" name="object 5">
              <a:extLst>
                <a:ext uri="{FF2B5EF4-FFF2-40B4-BE49-F238E27FC236}">
                  <a16:creationId xmlns:a16="http://schemas.microsoft.com/office/drawing/2014/main" id="{0ECA3D47-D73F-E14C-8F56-3257F3C5B0B2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50" name="object 6">
              <a:extLst>
                <a:ext uri="{FF2B5EF4-FFF2-40B4-BE49-F238E27FC236}">
                  <a16:creationId xmlns:a16="http://schemas.microsoft.com/office/drawing/2014/main" id="{54DFBAC4-6384-4043-B7AB-6E477911FD37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51" name="object 7">
              <a:extLst>
                <a:ext uri="{FF2B5EF4-FFF2-40B4-BE49-F238E27FC236}">
                  <a16:creationId xmlns:a16="http://schemas.microsoft.com/office/drawing/2014/main" id="{B360366A-6229-D34C-8ABD-0984FCC8EDD8}"/>
                </a:ext>
              </a:extLst>
            </p:cNvPr>
            <p:cNvSpPr/>
            <p:nvPr/>
          </p:nvSpPr>
          <p:spPr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2" name="object 8">
              <a:extLst>
                <a:ext uri="{FF2B5EF4-FFF2-40B4-BE49-F238E27FC236}">
                  <a16:creationId xmlns:a16="http://schemas.microsoft.com/office/drawing/2014/main" id="{2A0B9DA9-576E-5F45-98B3-DDCEC0390609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53" name="object 9">
              <a:extLst>
                <a:ext uri="{FF2B5EF4-FFF2-40B4-BE49-F238E27FC236}">
                  <a16:creationId xmlns:a16="http://schemas.microsoft.com/office/drawing/2014/main" id="{920488C4-F170-904D-8568-912251DB6E3B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54" name="object 10">
              <a:extLst>
                <a:ext uri="{FF2B5EF4-FFF2-40B4-BE49-F238E27FC236}">
                  <a16:creationId xmlns:a16="http://schemas.microsoft.com/office/drawing/2014/main" id="{2EC8B7FF-7F96-304A-AF0B-09A5706CB567}"/>
                </a:ext>
              </a:extLst>
            </p:cNvPr>
            <p:cNvSpPr/>
            <p:nvPr/>
          </p:nvSpPr>
          <p:spPr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11">
              <a:extLst>
                <a:ext uri="{FF2B5EF4-FFF2-40B4-BE49-F238E27FC236}">
                  <a16:creationId xmlns:a16="http://schemas.microsoft.com/office/drawing/2014/main" id="{86F243BE-F416-A648-BCFC-B667C51B2616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56" name="object 12">
              <a:extLst>
                <a:ext uri="{FF2B5EF4-FFF2-40B4-BE49-F238E27FC236}">
                  <a16:creationId xmlns:a16="http://schemas.microsoft.com/office/drawing/2014/main" id="{596D7822-8887-3A47-97D1-FB22B43410C1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57" name="object 13">
              <a:extLst>
                <a:ext uri="{FF2B5EF4-FFF2-40B4-BE49-F238E27FC236}">
                  <a16:creationId xmlns:a16="http://schemas.microsoft.com/office/drawing/2014/main" id="{D8B163FE-8973-404D-8E08-58D9EF9B9606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58" name="object 14">
              <a:extLst>
                <a:ext uri="{FF2B5EF4-FFF2-40B4-BE49-F238E27FC236}">
                  <a16:creationId xmlns:a16="http://schemas.microsoft.com/office/drawing/2014/main" id="{7E5F990C-0C85-284A-BA6B-BD014A99F8EE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59" name="object 15">
              <a:extLst>
                <a:ext uri="{FF2B5EF4-FFF2-40B4-BE49-F238E27FC236}">
                  <a16:creationId xmlns:a16="http://schemas.microsoft.com/office/drawing/2014/main" id="{DA5A55AC-4B6C-514F-83B9-4B935DBE48ED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60" name="object 16">
              <a:extLst>
                <a:ext uri="{FF2B5EF4-FFF2-40B4-BE49-F238E27FC236}">
                  <a16:creationId xmlns:a16="http://schemas.microsoft.com/office/drawing/2014/main" id="{F3D7E595-2F2D-CE4B-8312-46BC95AF60EB}"/>
                </a:ext>
              </a:extLst>
            </p:cNvPr>
            <p:cNvSpPr/>
            <p:nvPr/>
          </p:nvSpPr>
          <p:spPr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1" name="object 17">
              <a:extLst>
                <a:ext uri="{FF2B5EF4-FFF2-40B4-BE49-F238E27FC236}">
                  <a16:creationId xmlns:a16="http://schemas.microsoft.com/office/drawing/2014/main" id="{34418427-8B52-414E-A3C5-A4EDAE0BD4DC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  <p:sp>
        <p:nvSpPr>
          <p:cNvPr id="62" name="Прямоугольник 61"/>
          <p:cNvSpPr>
            <a:spLocks noChangeArrowheads="1"/>
          </p:cNvSpPr>
          <p:nvPr/>
        </p:nvSpPr>
        <p:spPr bwMode="auto">
          <a:xfrm>
            <a:off x="3704315" y="316506"/>
            <a:ext cx="10210800" cy="1323439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ru-RU" altLang="ru-RU" sz="4000" b="1" dirty="0">
                <a:solidFill>
                  <a:srgbClr val="C00000"/>
                </a:solidFill>
                <a:latin typeface="+mn-lt"/>
                <a:cs typeface="Times New Roman" panose="02020603050405020304" pitchFamily="18" charset="0"/>
              </a:rPr>
              <a:t>Социальный фонд России</a:t>
            </a:r>
          </a:p>
          <a:p>
            <a:pPr eaLnBrk="1" hangingPunct="1">
              <a:defRPr/>
            </a:pPr>
            <a:r>
              <a:rPr lang="ru-RU" altLang="ru-RU" sz="4000" b="1" dirty="0">
                <a:solidFill>
                  <a:srgbClr val="C00000"/>
                </a:solidFill>
                <a:latin typeface="+mn-lt"/>
                <a:cs typeface="Times New Roman" panose="02020603050405020304" pitchFamily="18" charset="0"/>
              </a:rPr>
              <a:t>предоставляет государственные услуги</a:t>
            </a:r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3704315" y="1828800"/>
            <a:ext cx="12042726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ru-RU" altLang="ru-RU" sz="36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Одна из важнейших задач </a:t>
            </a:r>
          </a:p>
          <a:p>
            <a:pPr eaLnBrk="1" hangingPunct="1">
              <a:defRPr/>
            </a:pPr>
            <a:r>
              <a:rPr lang="ru-RU" altLang="ru-RU" sz="36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обязательного социального страхования </a:t>
            </a:r>
          </a:p>
          <a:p>
            <a:pPr eaLnBrk="1" hangingPunct="1">
              <a:defRPr/>
            </a:pPr>
            <a:r>
              <a:rPr lang="ru-RU" altLang="ru-RU" sz="36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от несчастных случаев на производстве </a:t>
            </a:r>
          </a:p>
          <a:p>
            <a:pPr eaLnBrk="1" hangingPunct="1">
              <a:defRPr/>
            </a:pPr>
            <a:r>
              <a:rPr lang="ru-RU" altLang="ru-RU" sz="36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и профессиональных заболеваний реализуется </a:t>
            </a:r>
          </a:p>
          <a:p>
            <a:pPr eaLnBrk="1" hangingPunct="1">
              <a:defRPr/>
            </a:pPr>
            <a:r>
              <a:rPr lang="ru-RU" altLang="ru-RU" sz="36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в рамках государственной услуги </a:t>
            </a:r>
            <a:r>
              <a:rPr lang="ru-RU" altLang="ru-RU" sz="36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по принятию решения </a:t>
            </a:r>
          </a:p>
          <a:p>
            <a:pPr eaLnBrk="1" hangingPunct="1">
              <a:defRPr/>
            </a:pPr>
            <a:r>
              <a:rPr lang="ru-RU" altLang="ru-RU" sz="36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о финансовом обеспечении предупредительных мер </a:t>
            </a:r>
          </a:p>
          <a:p>
            <a:pPr eaLnBrk="1" hangingPunct="1">
              <a:defRPr/>
            </a:pPr>
            <a:r>
              <a:rPr lang="ru-RU" altLang="ru-RU" sz="36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по сокращению производственного травматизма </a:t>
            </a:r>
          </a:p>
          <a:p>
            <a:pPr eaLnBrk="1" hangingPunct="1">
              <a:defRPr/>
            </a:pPr>
            <a:r>
              <a:rPr lang="ru-RU" altLang="ru-RU" sz="36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и профессиональных заболеваний работников </a:t>
            </a:r>
          </a:p>
          <a:p>
            <a:pPr eaLnBrk="1" hangingPunct="1">
              <a:defRPr/>
            </a:pPr>
            <a:r>
              <a:rPr lang="ru-RU" altLang="ru-RU" sz="36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и санаторно-курортного лечения работников, занятых </a:t>
            </a:r>
          </a:p>
          <a:p>
            <a:pPr eaLnBrk="1" hangingPunct="1">
              <a:defRPr/>
            </a:pPr>
            <a:r>
              <a:rPr lang="ru-RU" altLang="ru-RU" sz="36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на работах с вредными и (или) опасными производственными факторами</a:t>
            </a:r>
          </a:p>
        </p:txBody>
      </p:sp>
    </p:spTree>
    <p:extLst>
      <p:ext uri="{BB962C8B-B14F-4D97-AF65-F5344CB8AC3E}">
        <p14:creationId xmlns:p14="http://schemas.microsoft.com/office/powerpoint/2010/main" val="132682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bject 3">
            <a:extLst>
              <a:ext uri="{FF2B5EF4-FFF2-40B4-BE49-F238E27FC236}">
                <a16:creationId xmlns:a16="http://schemas.microsoft.com/office/drawing/2014/main" id="{819F3872-8C93-764C-B639-237405654395}"/>
              </a:ext>
            </a:extLst>
          </p:cNvPr>
          <p:cNvSpPr/>
          <p:nvPr/>
        </p:nvSpPr>
        <p:spPr>
          <a:xfrm>
            <a:off x="0" y="0"/>
            <a:ext cx="3200375" cy="9143999"/>
          </a:xfrm>
          <a:custGeom>
            <a:avLst/>
            <a:gdLst/>
            <a:ahLst/>
            <a:cxnLst/>
            <a:rect l="l" t="t" r="r" b="b"/>
            <a:pathLst>
              <a:path w="3034665" h="8856345">
                <a:moveTo>
                  <a:pt x="2310396" y="0"/>
                </a:moveTo>
                <a:lnTo>
                  <a:pt x="0" y="0"/>
                </a:lnTo>
                <a:lnTo>
                  <a:pt x="0" y="8856002"/>
                </a:lnTo>
                <a:lnTo>
                  <a:pt x="3034550" y="8856002"/>
                </a:lnTo>
                <a:lnTo>
                  <a:pt x="3007347" y="8795408"/>
                </a:lnTo>
                <a:lnTo>
                  <a:pt x="2980688" y="8735033"/>
                </a:lnTo>
                <a:lnTo>
                  <a:pt x="2954568" y="8674876"/>
                </a:lnTo>
                <a:lnTo>
                  <a:pt x="2928983" y="8614936"/>
                </a:lnTo>
                <a:lnTo>
                  <a:pt x="2903927" y="8555211"/>
                </a:lnTo>
                <a:lnTo>
                  <a:pt x="2879397" y="8495701"/>
                </a:lnTo>
                <a:lnTo>
                  <a:pt x="2855387" y="8436404"/>
                </a:lnTo>
                <a:lnTo>
                  <a:pt x="2831893" y="8377321"/>
                </a:lnTo>
                <a:lnTo>
                  <a:pt x="2808910" y="8318448"/>
                </a:lnTo>
                <a:lnTo>
                  <a:pt x="2786434" y="8259787"/>
                </a:lnTo>
                <a:lnTo>
                  <a:pt x="2764459" y="8201335"/>
                </a:lnTo>
                <a:lnTo>
                  <a:pt x="2742981" y="8143091"/>
                </a:lnTo>
                <a:lnTo>
                  <a:pt x="2721995" y="8085055"/>
                </a:lnTo>
                <a:lnTo>
                  <a:pt x="2701497" y="8027225"/>
                </a:lnTo>
                <a:lnTo>
                  <a:pt x="2681481" y="7969600"/>
                </a:lnTo>
                <a:lnTo>
                  <a:pt x="2661944" y="7912180"/>
                </a:lnTo>
                <a:lnTo>
                  <a:pt x="2642880" y="7854963"/>
                </a:lnTo>
                <a:lnTo>
                  <a:pt x="2624285" y="7797949"/>
                </a:lnTo>
                <a:lnTo>
                  <a:pt x="2606154" y="7741136"/>
                </a:lnTo>
                <a:lnTo>
                  <a:pt x="2588482" y="7684523"/>
                </a:lnTo>
                <a:lnTo>
                  <a:pt x="2571264" y="7628109"/>
                </a:lnTo>
                <a:lnTo>
                  <a:pt x="2554497" y="7571894"/>
                </a:lnTo>
                <a:lnTo>
                  <a:pt x="2538174" y="7515875"/>
                </a:lnTo>
                <a:lnTo>
                  <a:pt x="2522292" y="7460053"/>
                </a:lnTo>
                <a:lnTo>
                  <a:pt x="2506846" y="7404426"/>
                </a:lnTo>
                <a:lnTo>
                  <a:pt x="2491831" y="7348993"/>
                </a:lnTo>
                <a:lnTo>
                  <a:pt x="2477242" y="7293752"/>
                </a:lnTo>
                <a:lnTo>
                  <a:pt x="2463075" y="7238704"/>
                </a:lnTo>
                <a:lnTo>
                  <a:pt x="2449325" y="7183847"/>
                </a:lnTo>
                <a:lnTo>
                  <a:pt x="2435986" y="7129180"/>
                </a:lnTo>
                <a:lnTo>
                  <a:pt x="2423056" y="7074702"/>
                </a:lnTo>
                <a:lnTo>
                  <a:pt x="2410528" y="7020411"/>
                </a:lnTo>
                <a:lnTo>
                  <a:pt x="2398398" y="6966308"/>
                </a:lnTo>
                <a:lnTo>
                  <a:pt x="2386662" y="6912390"/>
                </a:lnTo>
                <a:lnTo>
                  <a:pt x="2375314" y="6858657"/>
                </a:lnTo>
                <a:lnTo>
                  <a:pt x="2364350" y="6805108"/>
                </a:lnTo>
                <a:lnTo>
                  <a:pt x="2353765" y="6751741"/>
                </a:lnTo>
                <a:lnTo>
                  <a:pt x="2343555" y="6698557"/>
                </a:lnTo>
                <a:lnTo>
                  <a:pt x="2333715" y="6645553"/>
                </a:lnTo>
                <a:lnTo>
                  <a:pt x="2324240" y="6592728"/>
                </a:lnTo>
                <a:lnTo>
                  <a:pt x="2315125" y="6540082"/>
                </a:lnTo>
                <a:lnTo>
                  <a:pt x="2306366" y="6487614"/>
                </a:lnTo>
                <a:lnTo>
                  <a:pt x="2297958" y="6435322"/>
                </a:lnTo>
                <a:lnTo>
                  <a:pt x="2289897" y="6383206"/>
                </a:lnTo>
                <a:lnTo>
                  <a:pt x="2282176" y="6331265"/>
                </a:lnTo>
                <a:lnTo>
                  <a:pt x="2274793" y="6279496"/>
                </a:lnTo>
                <a:lnTo>
                  <a:pt x="2267742" y="6227900"/>
                </a:lnTo>
                <a:lnTo>
                  <a:pt x="2261018" y="6176476"/>
                </a:lnTo>
                <a:lnTo>
                  <a:pt x="2254617" y="6125222"/>
                </a:lnTo>
                <a:lnTo>
                  <a:pt x="2248535" y="6074137"/>
                </a:lnTo>
                <a:lnTo>
                  <a:pt x="2242765" y="6023221"/>
                </a:lnTo>
                <a:lnTo>
                  <a:pt x="2237304" y="5972472"/>
                </a:lnTo>
                <a:lnTo>
                  <a:pt x="2232147" y="5921889"/>
                </a:lnTo>
                <a:lnTo>
                  <a:pt x="2227289" y="5871471"/>
                </a:lnTo>
                <a:lnTo>
                  <a:pt x="2222726" y="5821218"/>
                </a:lnTo>
                <a:lnTo>
                  <a:pt x="2218453" y="5771128"/>
                </a:lnTo>
                <a:lnTo>
                  <a:pt x="2214464" y="5721200"/>
                </a:lnTo>
                <a:lnTo>
                  <a:pt x="2210756" y="5671433"/>
                </a:lnTo>
                <a:lnTo>
                  <a:pt x="2207324" y="5621826"/>
                </a:lnTo>
                <a:lnTo>
                  <a:pt x="2204162" y="5572378"/>
                </a:lnTo>
                <a:lnTo>
                  <a:pt x="2198633" y="5473955"/>
                </a:lnTo>
                <a:lnTo>
                  <a:pt x="2194132" y="5376156"/>
                </a:lnTo>
                <a:lnTo>
                  <a:pt x="2190620" y="5278972"/>
                </a:lnTo>
                <a:lnTo>
                  <a:pt x="2188061" y="5182396"/>
                </a:lnTo>
                <a:lnTo>
                  <a:pt x="2186415" y="5086419"/>
                </a:lnTo>
                <a:lnTo>
                  <a:pt x="2185647" y="4991033"/>
                </a:lnTo>
                <a:lnTo>
                  <a:pt x="2185717" y="4896229"/>
                </a:lnTo>
                <a:lnTo>
                  <a:pt x="2186589" y="4802000"/>
                </a:lnTo>
                <a:lnTo>
                  <a:pt x="2188224" y="4708337"/>
                </a:lnTo>
                <a:lnTo>
                  <a:pt x="2190586" y="4615231"/>
                </a:lnTo>
                <a:lnTo>
                  <a:pt x="2193636" y="4522676"/>
                </a:lnTo>
                <a:lnTo>
                  <a:pt x="2197336" y="4430662"/>
                </a:lnTo>
                <a:lnTo>
                  <a:pt x="2201650" y="4339181"/>
                </a:lnTo>
                <a:lnTo>
                  <a:pt x="2206539" y="4248225"/>
                </a:lnTo>
                <a:lnTo>
                  <a:pt x="2211966" y="4157785"/>
                </a:lnTo>
                <a:lnTo>
                  <a:pt x="2221032" y="4023077"/>
                </a:lnTo>
                <a:lnTo>
                  <a:pt x="2231096" y="3889485"/>
                </a:lnTo>
                <a:lnTo>
                  <a:pt x="2242031" y="3756981"/>
                </a:lnTo>
                <a:lnTo>
                  <a:pt x="2257746" y="3581954"/>
                </a:lnTo>
                <a:lnTo>
                  <a:pt x="2278790" y="3365722"/>
                </a:lnTo>
                <a:lnTo>
                  <a:pt x="2367152" y="2526647"/>
                </a:lnTo>
                <a:lnTo>
                  <a:pt x="2387346" y="2322699"/>
                </a:lnTo>
                <a:lnTo>
                  <a:pt x="2402135" y="2161037"/>
                </a:lnTo>
                <a:lnTo>
                  <a:pt x="2412234" y="2040621"/>
                </a:lnTo>
                <a:lnTo>
                  <a:pt x="2421338" y="1920885"/>
                </a:lnTo>
                <a:lnTo>
                  <a:pt x="2426794" y="1841425"/>
                </a:lnTo>
                <a:lnTo>
                  <a:pt x="2431713" y="1762248"/>
                </a:lnTo>
                <a:lnTo>
                  <a:pt x="2436059" y="1683344"/>
                </a:lnTo>
                <a:lnTo>
                  <a:pt x="2439795" y="1604705"/>
                </a:lnTo>
                <a:lnTo>
                  <a:pt x="2442881" y="1526323"/>
                </a:lnTo>
                <a:lnTo>
                  <a:pt x="2445282" y="1448191"/>
                </a:lnTo>
                <a:lnTo>
                  <a:pt x="2446958" y="1370298"/>
                </a:lnTo>
                <a:lnTo>
                  <a:pt x="2447873" y="1292639"/>
                </a:lnTo>
                <a:lnTo>
                  <a:pt x="2447988" y="1215203"/>
                </a:lnTo>
                <a:lnTo>
                  <a:pt x="2447266" y="1137984"/>
                </a:lnTo>
                <a:lnTo>
                  <a:pt x="2445670" y="1060972"/>
                </a:lnTo>
                <a:lnTo>
                  <a:pt x="2443162" y="984160"/>
                </a:lnTo>
                <a:lnTo>
                  <a:pt x="2439703" y="907538"/>
                </a:lnTo>
                <a:lnTo>
                  <a:pt x="2435257" y="831100"/>
                </a:lnTo>
                <a:lnTo>
                  <a:pt x="2432652" y="792947"/>
                </a:lnTo>
                <a:lnTo>
                  <a:pt x="2429786" y="754837"/>
                </a:lnTo>
                <a:lnTo>
                  <a:pt x="2426654" y="716768"/>
                </a:lnTo>
                <a:lnTo>
                  <a:pt x="2423252" y="678740"/>
                </a:lnTo>
                <a:lnTo>
                  <a:pt x="2419574" y="640751"/>
                </a:lnTo>
                <a:lnTo>
                  <a:pt x="2415617" y="602801"/>
                </a:lnTo>
                <a:lnTo>
                  <a:pt x="2411375" y="564888"/>
                </a:lnTo>
                <a:lnTo>
                  <a:pt x="2406843" y="527012"/>
                </a:lnTo>
                <a:lnTo>
                  <a:pt x="2402018" y="489172"/>
                </a:lnTo>
                <a:lnTo>
                  <a:pt x="2396894" y="451365"/>
                </a:lnTo>
                <a:lnTo>
                  <a:pt x="2391467" y="413592"/>
                </a:lnTo>
                <a:lnTo>
                  <a:pt x="2385732" y="375852"/>
                </a:lnTo>
                <a:lnTo>
                  <a:pt x="2379683" y="338143"/>
                </a:lnTo>
                <a:lnTo>
                  <a:pt x="2373318" y="300464"/>
                </a:lnTo>
                <a:lnTo>
                  <a:pt x="2366630" y="262814"/>
                </a:lnTo>
                <a:lnTo>
                  <a:pt x="2359615" y="225193"/>
                </a:lnTo>
                <a:lnTo>
                  <a:pt x="2352268" y="187599"/>
                </a:lnTo>
                <a:lnTo>
                  <a:pt x="2344585" y="150031"/>
                </a:lnTo>
                <a:lnTo>
                  <a:pt x="2336562" y="112488"/>
                </a:lnTo>
                <a:lnTo>
                  <a:pt x="2328192" y="74969"/>
                </a:lnTo>
                <a:lnTo>
                  <a:pt x="2319472" y="37473"/>
                </a:lnTo>
                <a:lnTo>
                  <a:pt x="2310396" y="0"/>
                </a:lnTo>
                <a:close/>
              </a:path>
            </a:pathLst>
          </a:custGeom>
          <a:solidFill>
            <a:srgbClr val="CCDDE7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lIns="0" tIns="0" rIns="0" bIns="0" rtlCol="0"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endParaRPr/>
          </a:p>
        </p:txBody>
      </p:sp>
      <p:pic>
        <p:nvPicPr>
          <p:cNvPr id="47" name="object 4">
            <a:extLst>
              <a:ext uri="{FF2B5EF4-FFF2-40B4-BE49-F238E27FC236}">
                <a16:creationId xmlns:a16="http://schemas.microsoft.com/office/drawing/2014/main" id="{727F49BB-7DF1-9447-A753-D8716D7627C5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41012" y="0"/>
            <a:ext cx="732195" cy="9144000"/>
          </a:xfrm>
          <a:prstGeom prst="rect">
            <a:avLst/>
          </a:prstGeom>
        </p:spPr>
      </p:pic>
      <p:grpSp>
        <p:nvGrpSpPr>
          <p:cNvPr id="48" name="Group 47">
            <a:extLst>
              <a:ext uri="{FF2B5EF4-FFF2-40B4-BE49-F238E27FC236}">
                <a16:creationId xmlns:a16="http://schemas.microsoft.com/office/drawing/2014/main" id="{A19E95C1-44B7-5941-A77E-45C75DB8EAFB}"/>
              </a:ext>
            </a:extLst>
          </p:cNvPr>
          <p:cNvGrpSpPr/>
          <p:nvPr/>
        </p:nvGrpSpPr>
        <p:grpSpPr>
          <a:xfrm>
            <a:off x="656706" y="7554298"/>
            <a:ext cx="914452" cy="1075534"/>
            <a:chOff x="634994" y="7556702"/>
            <a:chExt cx="914452" cy="1075534"/>
          </a:xfrm>
        </p:grpSpPr>
        <p:pic>
          <p:nvPicPr>
            <p:cNvPr id="49" name="object 5">
              <a:extLst>
                <a:ext uri="{FF2B5EF4-FFF2-40B4-BE49-F238E27FC236}">
                  <a16:creationId xmlns:a16="http://schemas.microsoft.com/office/drawing/2014/main" id="{0ECA3D47-D73F-E14C-8F56-3257F3C5B0B2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50" name="object 6">
              <a:extLst>
                <a:ext uri="{FF2B5EF4-FFF2-40B4-BE49-F238E27FC236}">
                  <a16:creationId xmlns:a16="http://schemas.microsoft.com/office/drawing/2014/main" id="{54DFBAC4-6384-4043-B7AB-6E477911FD37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51" name="object 7">
              <a:extLst>
                <a:ext uri="{FF2B5EF4-FFF2-40B4-BE49-F238E27FC236}">
                  <a16:creationId xmlns:a16="http://schemas.microsoft.com/office/drawing/2014/main" id="{B360366A-6229-D34C-8ABD-0984FCC8EDD8}"/>
                </a:ext>
              </a:extLst>
            </p:cNvPr>
            <p:cNvSpPr/>
            <p:nvPr/>
          </p:nvSpPr>
          <p:spPr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2" name="object 8">
              <a:extLst>
                <a:ext uri="{FF2B5EF4-FFF2-40B4-BE49-F238E27FC236}">
                  <a16:creationId xmlns:a16="http://schemas.microsoft.com/office/drawing/2014/main" id="{2A0B9DA9-576E-5F45-98B3-DDCEC0390609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53" name="object 9">
              <a:extLst>
                <a:ext uri="{FF2B5EF4-FFF2-40B4-BE49-F238E27FC236}">
                  <a16:creationId xmlns:a16="http://schemas.microsoft.com/office/drawing/2014/main" id="{920488C4-F170-904D-8568-912251DB6E3B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54" name="object 10">
              <a:extLst>
                <a:ext uri="{FF2B5EF4-FFF2-40B4-BE49-F238E27FC236}">
                  <a16:creationId xmlns:a16="http://schemas.microsoft.com/office/drawing/2014/main" id="{2EC8B7FF-7F96-304A-AF0B-09A5706CB567}"/>
                </a:ext>
              </a:extLst>
            </p:cNvPr>
            <p:cNvSpPr/>
            <p:nvPr/>
          </p:nvSpPr>
          <p:spPr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11">
              <a:extLst>
                <a:ext uri="{FF2B5EF4-FFF2-40B4-BE49-F238E27FC236}">
                  <a16:creationId xmlns:a16="http://schemas.microsoft.com/office/drawing/2014/main" id="{86F243BE-F416-A648-BCFC-B667C51B2616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56" name="object 12">
              <a:extLst>
                <a:ext uri="{FF2B5EF4-FFF2-40B4-BE49-F238E27FC236}">
                  <a16:creationId xmlns:a16="http://schemas.microsoft.com/office/drawing/2014/main" id="{596D7822-8887-3A47-97D1-FB22B43410C1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57" name="object 13">
              <a:extLst>
                <a:ext uri="{FF2B5EF4-FFF2-40B4-BE49-F238E27FC236}">
                  <a16:creationId xmlns:a16="http://schemas.microsoft.com/office/drawing/2014/main" id="{D8B163FE-8973-404D-8E08-58D9EF9B9606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58" name="object 14">
              <a:extLst>
                <a:ext uri="{FF2B5EF4-FFF2-40B4-BE49-F238E27FC236}">
                  <a16:creationId xmlns:a16="http://schemas.microsoft.com/office/drawing/2014/main" id="{7E5F990C-0C85-284A-BA6B-BD014A99F8EE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59" name="object 15">
              <a:extLst>
                <a:ext uri="{FF2B5EF4-FFF2-40B4-BE49-F238E27FC236}">
                  <a16:creationId xmlns:a16="http://schemas.microsoft.com/office/drawing/2014/main" id="{DA5A55AC-4B6C-514F-83B9-4B935DBE48ED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60" name="object 16">
              <a:extLst>
                <a:ext uri="{FF2B5EF4-FFF2-40B4-BE49-F238E27FC236}">
                  <a16:creationId xmlns:a16="http://schemas.microsoft.com/office/drawing/2014/main" id="{F3D7E595-2F2D-CE4B-8312-46BC95AF60EB}"/>
                </a:ext>
              </a:extLst>
            </p:cNvPr>
            <p:cNvSpPr/>
            <p:nvPr/>
          </p:nvSpPr>
          <p:spPr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1" name="object 17">
              <a:extLst>
                <a:ext uri="{FF2B5EF4-FFF2-40B4-BE49-F238E27FC236}">
                  <a16:creationId xmlns:a16="http://schemas.microsoft.com/office/drawing/2014/main" id="{34418427-8B52-414E-A3C5-A4EDAE0BD4DC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  <p:sp>
        <p:nvSpPr>
          <p:cNvPr id="62" name="Прямоугольник 61"/>
          <p:cNvSpPr>
            <a:spLocks noChangeArrowheads="1"/>
          </p:cNvSpPr>
          <p:nvPr/>
        </p:nvSpPr>
        <p:spPr bwMode="auto">
          <a:xfrm>
            <a:off x="4838852" y="334164"/>
            <a:ext cx="961374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4400" b="1" u="sng" dirty="0">
                <a:solidFill>
                  <a:srgbClr val="C00000"/>
                </a:solidFill>
                <a:latin typeface="+mn-lt"/>
                <a:cs typeface="Times New Roman" panose="02020603050405020304" pitchFamily="18" charset="0"/>
              </a:rPr>
              <a:t>Освоено средств на ФОПМ (млн руб.)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073180" y="1644512"/>
            <a:ext cx="3491084" cy="110799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6600" dirty="0">
                <a:solidFill>
                  <a:srgbClr val="002060"/>
                </a:solidFill>
              </a:rPr>
              <a:t>2023 год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005613" y="1644512"/>
            <a:ext cx="352661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6600" dirty="0">
                <a:solidFill>
                  <a:srgbClr val="002060"/>
                </a:solidFill>
              </a:rPr>
              <a:t>2024</a:t>
            </a:r>
            <a:r>
              <a:rPr lang="ru-RU" sz="6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6600" dirty="0">
                <a:solidFill>
                  <a:srgbClr val="002060"/>
                </a:solidFill>
              </a:rPr>
              <a:t>год</a:t>
            </a:r>
            <a:endParaRPr lang="ru-RU" sz="6600" dirty="0">
              <a:ln w="9525">
                <a:noFill/>
                <a:prstDash val="solid"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671245" y="3572506"/>
            <a:ext cx="429495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8000" dirty="0">
                <a:solidFill>
                  <a:srgbClr val="C00000"/>
                </a:solidFill>
              </a:rPr>
              <a:t>417,7</a:t>
            </a:r>
          </a:p>
          <a:p>
            <a:pPr algn="ctr">
              <a:defRPr/>
            </a:pPr>
            <a:endParaRPr lang="ru-RU" altLang="ru-RU" sz="4000" u="sng" dirty="0"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altLang="ru-RU" sz="4000" u="sng" dirty="0">
                <a:solidFill>
                  <a:srgbClr val="002060"/>
                </a:solidFill>
                <a:cs typeface="Times New Roman" panose="02020603050405020304" pitchFamily="18" charset="0"/>
              </a:rPr>
              <a:t>99,6%</a:t>
            </a:r>
          </a:p>
          <a:p>
            <a:pPr algn="ctr">
              <a:defRPr/>
            </a:pPr>
            <a:r>
              <a:rPr lang="ru-RU" altLang="ru-RU" sz="4000" dirty="0">
                <a:solidFill>
                  <a:srgbClr val="002060"/>
                </a:solidFill>
                <a:cs typeface="Times New Roman" panose="02020603050405020304" pitchFamily="18" charset="0"/>
              </a:rPr>
              <a:t>от планового показателя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840185" y="3590726"/>
            <a:ext cx="453621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8000" dirty="0">
                <a:solidFill>
                  <a:srgbClr val="C00000"/>
                </a:solidFill>
              </a:rPr>
              <a:t>540,6</a:t>
            </a:r>
          </a:p>
          <a:p>
            <a:pPr algn="ctr">
              <a:defRPr/>
            </a:pPr>
            <a:r>
              <a:rPr lang="ru-RU" sz="4000" dirty="0">
                <a:solidFill>
                  <a:srgbClr val="00B050"/>
                </a:solidFill>
              </a:rPr>
              <a:t>+122,9 млн руб.</a:t>
            </a:r>
          </a:p>
          <a:p>
            <a:pPr algn="ctr">
              <a:defRPr/>
            </a:pPr>
            <a:r>
              <a:rPr lang="ru-RU" altLang="ru-RU" sz="4000" u="sng" dirty="0">
                <a:solidFill>
                  <a:srgbClr val="002060"/>
                </a:solidFill>
                <a:cs typeface="Times New Roman" panose="02020603050405020304" pitchFamily="18" charset="0"/>
              </a:rPr>
              <a:t>99,4%</a:t>
            </a:r>
          </a:p>
          <a:p>
            <a:pPr algn="ctr">
              <a:defRPr/>
            </a:pPr>
            <a:r>
              <a:rPr lang="ru-RU" altLang="ru-RU" sz="4000" dirty="0">
                <a:solidFill>
                  <a:srgbClr val="002060"/>
                </a:solidFill>
                <a:cs typeface="Times New Roman" panose="02020603050405020304" pitchFamily="18" charset="0"/>
              </a:rPr>
              <a:t>от планового </a:t>
            </a:r>
          </a:p>
          <a:p>
            <a:pPr algn="ctr">
              <a:defRPr/>
            </a:pPr>
            <a:r>
              <a:rPr lang="ru-RU" altLang="ru-RU" sz="4000" dirty="0">
                <a:solidFill>
                  <a:srgbClr val="002060"/>
                </a:solidFill>
                <a:cs typeface="Times New Roman" panose="02020603050405020304" pitchFamily="18" charset="0"/>
              </a:rPr>
              <a:t>показателя</a:t>
            </a:r>
            <a:endParaRPr lang="ru-RU" sz="4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01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bject 3">
            <a:extLst>
              <a:ext uri="{FF2B5EF4-FFF2-40B4-BE49-F238E27FC236}">
                <a16:creationId xmlns:a16="http://schemas.microsoft.com/office/drawing/2014/main" id="{819F3872-8C93-764C-B639-237405654395}"/>
              </a:ext>
            </a:extLst>
          </p:cNvPr>
          <p:cNvSpPr/>
          <p:nvPr/>
        </p:nvSpPr>
        <p:spPr>
          <a:xfrm>
            <a:off x="0" y="0"/>
            <a:ext cx="3200375" cy="9143999"/>
          </a:xfrm>
          <a:custGeom>
            <a:avLst/>
            <a:gdLst/>
            <a:ahLst/>
            <a:cxnLst/>
            <a:rect l="l" t="t" r="r" b="b"/>
            <a:pathLst>
              <a:path w="3034665" h="8856345">
                <a:moveTo>
                  <a:pt x="2310396" y="0"/>
                </a:moveTo>
                <a:lnTo>
                  <a:pt x="0" y="0"/>
                </a:lnTo>
                <a:lnTo>
                  <a:pt x="0" y="8856002"/>
                </a:lnTo>
                <a:lnTo>
                  <a:pt x="3034550" y="8856002"/>
                </a:lnTo>
                <a:lnTo>
                  <a:pt x="3007347" y="8795408"/>
                </a:lnTo>
                <a:lnTo>
                  <a:pt x="2980688" y="8735033"/>
                </a:lnTo>
                <a:lnTo>
                  <a:pt x="2954568" y="8674876"/>
                </a:lnTo>
                <a:lnTo>
                  <a:pt x="2928983" y="8614936"/>
                </a:lnTo>
                <a:lnTo>
                  <a:pt x="2903927" y="8555211"/>
                </a:lnTo>
                <a:lnTo>
                  <a:pt x="2879397" y="8495701"/>
                </a:lnTo>
                <a:lnTo>
                  <a:pt x="2855387" y="8436404"/>
                </a:lnTo>
                <a:lnTo>
                  <a:pt x="2831893" y="8377321"/>
                </a:lnTo>
                <a:lnTo>
                  <a:pt x="2808910" y="8318448"/>
                </a:lnTo>
                <a:lnTo>
                  <a:pt x="2786434" y="8259787"/>
                </a:lnTo>
                <a:lnTo>
                  <a:pt x="2764459" y="8201335"/>
                </a:lnTo>
                <a:lnTo>
                  <a:pt x="2742981" y="8143091"/>
                </a:lnTo>
                <a:lnTo>
                  <a:pt x="2721995" y="8085055"/>
                </a:lnTo>
                <a:lnTo>
                  <a:pt x="2701497" y="8027225"/>
                </a:lnTo>
                <a:lnTo>
                  <a:pt x="2681481" y="7969600"/>
                </a:lnTo>
                <a:lnTo>
                  <a:pt x="2661944" y="7912180"/>
                </a:lnTo>
                <a:lnTo>
                  <a:pt x="2642880" y="7854963"/>
                </a:lnTo>
                <a:lnTo>
                  <a:pt x="2624285" y="7797949"/>
                </a:lnTo>
                <a:lnTo>
                  <a:pt x="2606154" y="7741136"/>
                </a:lnTo>
                <a:lnTo>
                  <a:pt x="2588482" y="7684523"/>
                </a:lnTo>
                <a:lnTo>
                  <a:pt x="2571264" y="7628109"/>
                </a:lnTo>
                <a:lnTo>
                  <a:pt x="2554497" y="7571894"/>
                </a:lnTo>
                <a:lnTo>
                  <a:pt x="2538174" y="7515875"/>
                </a:lnTo>
                <a:lnTo>
                  <a:pt x="2522292" y="7460053"/>
                </a:lnTo>
                <a:lnTo>
                  <a:pt x="2506846" y="7404426"/>
                </a:lnTo>
                <a:lnTo>
                  <a:pt x="2491831" y="7348993"/>
                </a:lnTo>
                <a:lnTo>
                  <a:pt x="2477242" y="7293752"/>
                </a:lnTo>
                <a:lnTo>
                  <a:pt x="2463075" y="7238704"/>
                </a:lnTo>
                <a:lnTo>
                  <a:pt x="2449325" y="7183847"/>
                </a:lnTo>
                <a:lnTo>
                  <a:pt x="2435986" y="7129180"/>
                </a:lnTo>
                <a:lnTo>
                  <a:pt x="2423056" y="7074702"/>
                </a:lnTo>
                <a:lnTo>
                  <a:pt x="2410528" y="7020411"/>
                </a:lnTo>
                <a:lnTo>
                  <a:pt x="2398398" y="6966308"/>
                </a:lnTo>
                <a:lnTo>
                  <a:pt x="2386662" y="6912390"/>
                </a:lnTo>
                <a:lnTo>
                  <a:pt x="2375314" y="6858657"/>
                </a:lnTo>
                <a:lnTo>
                  <a:pt x="2364350" y="6805108"/>
                </a:lnTo>
                <a:lnTo>
                  <a:pt x="2353765" y="6751741"/>
                </a:lnTo>
                <a:lnTo>
                  <a:pt x="2343555" y="6698557"/>
                </a:lnTo>
                <a:lnTo>
                  <a:pt x="2333715" y="6645553"/>
                </a:lnTo>
                <a:lnTo>
                  <a:pt x="2324240" y="6592728"/>
                </a:lnTo>
                <a:lnTo>
                  <a:pt x="2315125" y="6540082"/>
                </a:lnTo>
                <a:lnTo>
                  <a:pt x="2306366" y="6487614"/>
                </a:lnTo>
                <a:lnTo>
                  <a:pt x="2297958" y="6435322"/>
                </a:lnTo>
                <a:lnTo>
                  <a:pt x="2289897" y="6383206"/>
                </a:lnTo>
                <a:lnTo>
                  <a:pt x="2282176" y="6331265"/>
                </a:lnTo>
                <a:lnTo>
                  <a:pt x="2274793" y="6279496"/>
                </a:lnTo>
                <a:lnTo>
                  <a:pt x="2267742" y="6227900"/>
                </a:lnTo>
                <a:lnTo>
                  <a:pt x="2261018" y="6176476"/>
                </a:lnTo>
                <a:lnTo>
                  <a:pt x="2254617" y="6125222"/>
                </a:lnTo>
                <a:lnTo>
                  <a:pt x="2248535" y="6074137"/>
                </a:lnTo>
                <a:lnTo>
                  <a:pt x="2242765" y="6023221"/>
                </a:lnTo>
                <a:lnTo>
                  <a:pt x="2237304" y="5972472"/>
                </a:lnTo>
                <a:lnTo>
                  <a:pt x="2232147" y="5921889"/>
                </a:lnTo>
                <a:lnTo>
                  <a:pt x="2227289" y="5871471"/>
                </a:lnTo>
                <a:lnTo>
                  <a:pt x="2222726" y="5821218"/>
                </a:lnTo>
                <a:lnTo>
                  <a:pt x="2218453" y="5771128"/>
                </a:lnTo>
                <a:lnTo>
                  <a:pt x="2214464" y="5721200"/>
                </a:lnTo>
                <a:lnTo>
                  <a:pt x="2210756" y="5671433"/>
                </a:lnTo>
                <a:lnTo>
                  <a:pt x="2207324" y="5621826"/>
                </a:lnTo>
                <a:lnTo>
                  <a:pt x="2204162" y="5572378"/>
                </a:lnTo>
                <a:lnTo>
                  <a:pt x="2198633" y="5473955"/>
                </a:lnTo>
                <a:lnTo>
                  <a:pt x="2194132" y="5376156"/>
                </a:lnTo>
                <a:lnTo>
                  <a:pt x="2190620" y="5278972"/>
                </a:lnTo>
                <a:lnTo>
                  <a:pt x="2188061" y="5182396"/>
                </a:lnTo>
                <a:lnTo>
                  <a:pt x="2186415" y="5086419"/>
                </a:lnTo>
                <a:lnTo>
                  <a:pt x="2185647" y="4991033"/>
                </a:lnTo>
                <a:lnTo>
                  <a:pt x="2185717" y="4896229"/>
                </a:lnTo>
                <a:lnTo>
                  <a:pt x="2186589" y="4802000"/>
                </a:lnTo>
                <a:lnTo>
                  <a:pt x="2188224" y="4708337"/>
                </a:lnTo>
                <a:lnTo>
                  <a:pt x="2190586" y="4615231"/>
                </a:lnTo>
                <a:lnTo>
                  <a:pt x="2193636" y="4522676"/>
                </a:lnTo>
                <a:lnTo>
                  <a:pt x="2197336" y="4430662"/>
                </a:lnTo>
                <a:lnTo>
                  <a:pt x="2201650" y="4339181"/>
                </a:lnTo>
                <a:lnTo>
                  <a:pt x="2206539" y="4248225"/>
                </a:lnTo>
                <a:lnTo>
                  <a:pt x="2211966" y="4157785"/>
                </a:lnTo>
                <a:lnTo>
                  <a:pt x="2221032" y="4023077"/>
                </a:lnTo>
                <a:lnTo>
                  <a:pt x="2231096" y="3889485"/>
                </a:lnTo>
                <a:lnTo>
                  <a:pt x="2242031" y="3756981"/>
                </a:lnTo>
                <a:lnTo>
                  <a:pt x="2257746" y="3581954"/>
                </a:lnTo>
                <a:lnTo>
                  <a:pt x="2278790" y="3365722"/>
                </a:lnTo>
                <a:lnTo>
                  <a:pt x="2367152" y="2526647"/>
                </a:lnTo>
                <a:lnTo>
                  <a:pt x="2387346" y="2322699"/>
                </a:lnTo>
                <a:lnTo>
                  <a:pt x="2402135" y="2161037"/>
                </a:lnTo>
                <a:lnTo>
                  <a:pt x="2412234" y="2040621"/>
                </a:lnTo>
                <a:lnTo>
                  <a:pt x="2421338" y="1920885"/>
                </a:lnTo>
                <a:lnTo>
                  <a:pt x="2426794" y="1841425"/>
                </a:lnTo>
                <a:lnTo>
                  <a:pt x="2431713" y="1762248"/>
                </a:lnTo>
                <a:lnTo>
                  <a:pt x="2436059" y="1683344"/>
                </a:lnTo>
                <a:lnTo>
                  <a:pt x="2439795" y="1604705"/>
                </a:lnTo>
                <a:lnTo>
                  <a:pt x="2442881" y="1526323"/>
                </a:lnTo>
                <a:lnTo>
                  <a:pt x="2445282" y="1448191"/>
                </a:lnTo>
                <a:lnTo>
                  <a:pt x="2446958" y="1370298"/>
                </a:lnTo>
                <a:lnTo>
                  <a:pt x="2447873" y="1292639"/>
                </a:lnTo>
                <a:lnTo>
                  <a:pt x="2447988" y="1215203"/>
                </a:lnTo>
                <a:lnTo>
                  <a:pt x="2447266" y="1137984"/>
                </a:lnTo>
                <a:lnTo>
                  <a:pt x="2445670" y="1060972"/>
                </a:lnTo>
                <a:lnTo>
                  <a:pt x="2443162" y="984160"/>
                </a:lnTo>
                <a:lnTo>
                  <a:pt x="2439703" y="907538"/>
                </a:lnTo>
                <a:lnTo>
                  <a:pt x="2435257" y="831100"/>
                </a:lnTo>
                <a:lnTo>
                  <a:pt x="2432652" y="792947"/>
                </a:lnTo>
                <a:lnTo>
                  <a:pt x="2429786" y="754837"/>
                </a:lnTo>
                <a:lnTo>
                  <a:pt x="2426654" y="716768"/>
                </a:lnTo>
                <a:lnTo>
                  <a:pt x="2423252" y="678740"/>
                </a:lnTo>
                <a:lnTo>
                  <a:pt x="2419574" y="640751"/>
                </a:lnTo>
                <a:lnTo>
                  <a:pt x="2415617" y="602801"/>
                </a:lnTo>
                <a:lnTo>
                  <a:pt x="2411375" y="564888"/>
                </a:lnTo>
                <a:lnTo>
                  <a:pt x="2406843" y="527012"/>
                </a:lnTo>
                <a:lnTo>
                  <a:pt x="2402018" y="489172"/>
                </a:lnTo>
                <a:lnTo>
                  <a:pt x="2396894" y="451365"/>
                </a:lnTo>
                <a:lnTo>
                  <a:pt x="2391467" y="413592"/>
                </a:lnTo>
                <a:lnTo>
                  <a:pt x="2385732" y="375852"/>
                </a:lnTo>
                <a:lnTo>
                  <a:pt x="2379683" y="338143"/>
                </a:lnTo>
                <a:lnTo>
                  <a:pt x="2373318" y="300464"/>
                </a:lnTo>
                <a:lnTo>
                  <a:pt x="2366630" y="262814"/>
                </a:lnTo>
                <a:lnTo>
                  <a:pt x="2359615" y="225193"/>
                </a:lnTo>
                <a:lnTo>
                  <a:pt x="2352268" y="187599"/>
                </a:lnTo>
                <a:lnTo>
                  <a:pt x="2344585" y="150031"/>
                </a:lnTo>
                <a:lnTo>
                  <a:pt x="2336562" y="112488"/>
                </a:lnTo>
                <a:lnTo>
                  <a:pt x="2328192" y="74969"/>
                </a:lnTo>
                <a:lnTo>
                  <a:pt x="2319472" y="37473"/>
                </a:lnTo>
                <a:lnTo>
                  <a:pt x="2310396" y="0"/>
                </a:lnTo>
                <a:close/>
              </a:path>
            </a:pathLst>
          </a:custGeom>
          <a:solidFill>
            <a:srgbClr val="CCDDE7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lIns="0" tIns="0" rIns="0" bIns="0" rtlCol="0"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endParaRPr/>
          </a:p>
        </p:txBody>
      </p:sp>
      <p:pic>
        <p:nvPicPr>
          <p:cNvPr id="47" name="object 4">
            <a:extLst>
              <a:ext uri="{FF2B5EF4-FFF2-40B4-BE49-F238E27FC236}">
                <a16:creationId xmlns:a16="http://schemas.microsoft.com/office/drawing/2014/main" id="{727F49BB-7DF1-9447-A753-D8716D7627C5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41012" y="0"/>
            <a:ext cx="732195" cy="9144000"/>
          </a:xfrm>
          <a:prstGeom prst="rect">
            <a:avLst/>
          </a:prstGeom>
        </p:spPr>
      </p:pic>
      <p:grpSp>
        <p:nvGrpSpPr>
          <p:cNvPr id="48" name="Group 47">
            <a:extLst>
              <a:ext uri="{FF2B5EF4-FFF2-40B4-BE49-F238E27FC236}">
                <a16:creationId xmlns:a16="http://schemas.microsoft.com/office/drawing/2014/main" id="{A19E95C1-44B7-5941-A77E-45C75DB8EAFB}"/>
              </a:ext>
            </a:extLst>
          </p:cNvPr>
          <p:cNvGrpSpPr/>
          <p:nvPr/>
        </p:nvGrpSpPr>
        <p:grpSpPr>
          <a:xfrm>
            <a:off x="656706" y="7554298"/>
            <a:ext cx="914452" cy="1075534"/>
            <a:chOff x="634994" y="7556702"/>
            <a:chExt cx="914452" cy="1075534"/>
          </a:xfrm>
        </p:grpSpPr>
        <p:pic>
          <p:nvPicPr>
            <p:cNvPr id="49" name="object 5">
              <a:extLst>
                <a:ext uri="{FF2B5EF4-FFF2-40B4-BE49-F238E27FC236}">
                  <a16:creationId xmlns:a16="http://schemas.microsoft.com/office/drawing/2014/main" id="{0ECA3D47-D73F-E14C-8F56-3257F3C5B0B2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50" name="object 6">
              <a:extLst>
                <a:ext uri="{FF2B5EF4-FFF2-40B4-BE49-F238E27FC236}">
                  <a16:creationId xmlns:a16="http://schemas.microsoft.com/office/drawing/2014/main" id="{54DFBAC4-6384-4043-B7AB-6E477911FD37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51" name="object 7">
              <a:extLst>
                <a:ext uri="{FF2B5EF4-FFF2-40B4-BE49-F238E27FC236}">
                  <a16:creationId xmlns:a16="http://schemas.microsoft.com/office/drawing/2014/main" id="{B360366A-6229-D34C-8ABD-0984FCC8EDD8}"/>
                </a:ext>
              </a:extLst>
            </p:cNvPr>
            <p:cNvSpPr/>
            <p:nvPr/>
          </p:nvSpPr>
          <p:spPr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2" name="object 8">
              <a:extLst>
                <a:ext uri="{FF2B5EF4-FFF2-40B4-BE49-F238E27FC236}">
                  <a16:creationId xmlns:a16="http://schemas.microsoft.com/office/drawing/2014/main" id="{2A0B9DA9-576E-5F45-98B3-DDCEC0390609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53" name="object 9">
              <a:extLst>
                <a:ext uri="{FF2B5EF4-FFF2-40B4-BE49-F238E27FC236}">
                  <a16:creationId xmlns:a16="http://schemas.microsoft.com/office/drawing/2014/main" id="{920488C4-F170-904D-8568-912251DB6E3B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54" name="object 10">
              <a:extLst>
                <a:ext uri="{FF2B5EF4-FFF2-40B4-BE49-F238E27FC236}">
                  <a16:creationId xmlns:a16="http://schemas.microsoft.com/office/drawing/2014/main" id="{2EC8B7FF-7F96-304A-AF0B-09A5706CB567}"/>
                </a:ext>
              </a:extLst>
            </p:cNvPr>
            <p:cNvSpPr/>
            <p:nvPr/>
          </p:nvSpPr>
          <p:spPr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11">
              <a:extLst>
                <a:ext uri="{FF2B5EF4-FFF2-40B4-BE49-F238E27FC236}">
                  <a16:creationId xmlns:a16="http://schemas.microsoft.com/office/drawing/2014/main" id="{86F243BE-F416-A648-BCFC-B667C51B2616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56" name="object 12">
              <a:extLst>
                <a:ext uri="{FF2B5EF4-FFF2-40B4-BE49-F238E27FC236}">
                  <a16:creationId xmlns:a16="http://schemas.microsoft.com/office/drawing/2014/main" id="{596D7822-8887-3A47-97D1-FB22B43410C1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57" name="object 13">
              <a:extLst>
                <a:ext uri="{FF2B5EF4-FFF2-40B4-BE49-F238E27FC236}">
                  <a16:creationId xmlns:a16="http://schemas.microsoft.com/office/drawing/2014/main" id="{D8B163FE-8973-404D-8E08-58D9EF9B9606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58" name="object 14">
              <a:extLst>
                <a:ext uri="{FF2B5EF4-FFF2-40B4-BE49-F238E27FC236}">
                  <a16:creationId xmlns:a16="http://schemas.microsoft.com/office/drawing/2014/main" id="{7E5F990C-0C85-284A-BA6B-BD014A99F8EE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59" name="object 15">
              <a:extLst>
                <a:ext uri="{FF2B5EF4-FFF2-40B4-BE49-F238E27FC236}">
                  <a16:creationId xmlns:a16="http://schemas.microsoft.com/office/drawing/2014/main" id="{DA5A55AC-4B6C-514F-83B9-4B935DBE48ED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60" name="object 16">
              <a:extLst>
                <a:ext uri="{FF2B5EF4-FFF2-40B4-BE49-F238E27FC236}">
                  <a16:creationId xmlns:a16="http://schemas.microsoft.com/office/drawing/2014/main" id="{F3D7E595-2F2D-CE4B-8312-46BC95AF60EB}"/>
                </a:ext>
              </a:extLst>
            </p:cNvPr>
            <p:cNvSpPr/>
            <p:nvPr/>
          </p:nvSpPr>
          <p:spPr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1" name="object 17">
              <a:extLst>
                <a:ext uri="{FF2B5EF4-FFF2-40B4-BE49-F238E27FC236}">
                  <a16:creationId xmlns:a16="http://schemas.microsoft.com/office/drawing/2014/main" id="{34418427-8B52-414E-A3C5-A4EDAE0BD4DC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  <p:sp>
        <p:nvSpPr>
          <p:cNvPr id="62" name="Прямоугольник 61"/>
          <p:cNvSpPr>
            <a:spLocks noChangeArrowheads="1"/>
          </p:cNvSpPr>
          <p:nvPr/>
        </p:nvSpPr>
        <p:spPr bwMode="auto">
          <a:xfrm>
            <a:off x="4619191" y="1752600"/>
            <a:ext cx="92202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4400" dirty="0">
                <a:solidFill>
                  <a:srgbClr val="C00000"/>
                </a:solidFill>
                <a:latin typeface="+mn-lt"/>
                <a:cs typeface="Times New Roman" panose="02020603050405020304" pitchFamily="18" charset="0"/>
              </a:rPr>
              <a:t>Количество страхователей, </a:t>
            </a:r>
          </a:p>
          <a:p>
            <a:pPr algn="ctr" eaLnBrk="1" hangingPunct="1">
              <a:defRPr/>
            </a:pPr>
            <a:r>
              <a:rPr lang="ru-RU" altLang="ru-RU" sz="4400" dirty="0">
                <a:solidFill>
                  <a:srgbClr val="C00000"/>
                </a:solidFill>
                <a:latin typeface="+mn-lt"/>
                <a:cs typeface="Times New Roman" panose="02020603050405020304" pitchFamily="18" charset="0"/>
              </a:rPr>
              <a:t>получивших разрешение на ФОПМ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073180" y="533400"/>
            <a:ext cx="3491084" cy="110799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6600" u="sng" dirty="0">
                <a:solidFill>
                  <a:srgbClr val="002060"/>
                </a:solidFill>
              </a:rPr>
              <a:t>2023 год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005613" y="533400"/>
            <a:ext cx="352661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6600" u="sng" dirty="0">
                <a:solidFill>
                  <a:srgbClr val="002060"/>
                </a:solidFill>
              </a:rPr>
              <a:t>2024</a:t>
            </a:r>
            <a:r>
              <a:rPr lang="ru-RU" sz="6600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6600" u="sng" dirty="0">
                <a:solidFill>
                  <a:srgbClr val="002060"/>
                </a:solidFill>
              </a:rPr>
              <a:t>год</a:t>
            </a:r>
            <a:endParaRPr lang="ru-RU" sz="6600" u="sng" dirty="0">
              <a:ln w="9525">
                <a:noFill/>
                <a:prstDash val="solid"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763923" y="3172361"/>
            <a:ext cx="174457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8000" dirty="0">
                <a:solidFill>
                  <a:srgbClr val="002060"/>
                </a:solidFill>
              </a:rPr>
              <a:t>566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0821303" y="3172361"/>
            <a:ext cx="30180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8000" dirty="0">
                <a:solidFill>
                  <a:srgbClr val="002060"/>
                </a:solidFill>
              </a:rPr>
              <a:t>597  </a:t>
            </a:r>
            <a:r>
              <a:rPr lang="ru-RU" sz="4000" dirty="0">
                <a:solidFill>
                  <a:srgbClr val="00B050"/>
                </a:solidFill>
              </a:rPr>
              <a:t>+31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FB14FAEB-31ED-40E5-B5D7-E08F603998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5461" y="4571999"/>
            <a:ext cx="111252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4400" dirty="0">
                <a:solidFill>
                  <a:srgbClr val="C00000"/>
                </a:solidFill>
                <a:latin typeface="+mn-lt"/>
                <a:cs typeface="Times New Roman" panose="02020603050405020304" pitchFamily="18" charset="0"/>
              </a:rPr>
              <a:t>Количество страхователей, представивших отчеты об использовании средств на ФОПМ и получивших возмещение средств от СФР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68A6E1A-4893-426C-AEA9-4039F054CECE}"/>
              </a:ext>
            </a:extLst>
          </p:cNvPr>
          <p:cNvSpPr txBox="1"/>
          <p:nvPr/>
        </p:nvSpPr>
        <p:spPr>
          <a:xfrm>
            <a:off x="5763923" y="6906161"/>
            <a:ext cx="174457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8000" dirty="0">
                <a:solidFill>
                  <a:srgbClr val="002060"/>
                </a:solidFill>
              </a:rPr>
              <a:t>562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3FDACF0-9F94-4B4C-93A7-572C71D4F5EE}"/>
              </a:ext>
            </a:extLst>
          </p:cNvPr>
          <p:cNvSpPr txBox="1"/>
          <p:nvPr/>
        </p:nvSpPr>
        <p:spPr>
          <a:xfrm>
            <a:off x="10821303" y="6906161"/>
            <a:ext cx="31936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8000" dirty="0">
                <a:solidFill>
                  <a:srgbClr val="002060"/>
                </a:solidFill>
              </a:rPr>
              <a:t>580  </a:t>
            </a:r>
            <a:r>
              <a:rPr lang="ru-RU" sz="4000" dirty="0">
                <a:solidFill>
                  <a:srgbClr val="00B050"/>
                </a:solidFill>
              </a:rPr>
              <a:t>+18</a:t>
            </a:r>
          </a:p>
        </p:txBody>
      </p:sp>
    </p:spTree>
    <p:extLst>
      <p:ext uri="{BB962C8B-B14F-4D97-AF65-F5344CB8AC3E}">
        <p14:creationId xmlns:p14="http://schemas.microsoft.com/office/powerpoint/2010/main" val="326331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7546931"/>
              </p:ext>
            </p:extLst>
          </p:nvPr>
        </p:nvGraphicFramePr>
        <p:xfrm>
          <a:off x="127000" y="913268"/>
          <a:ext cx="16028892" cy="7746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8687">
                  <a:extLst>
                    <a:ext uri="{9D8B030D-6E8A-4147-A177-3AD203B41FA5}">
                      <a16:colId xmlns:a16="http://schemas.microsoft.com/office/drawing/2014/main" val="461799686"/>
                    </a:ext>
                  </a:extLst>
                </a:gridCol>
                <a:gridCol w="11850167">
                  <a:extLst>
                    <a:ext uri="{9D8B030D-6E8A-4147-A177-3AD203B41FA5}">
                      <a16:colId xmlns:a16="http://schemas.microsoft.com/office/drawing/2014/main" val="3035837960"/>
                    </a:ext>
                  </a:extLst>
                </a:gridCol>
                <a:gridCol w="1821448">
                  <a:extLst>
                    <a:ext uri="{9D8B030D-6E8A-4147-A177-3AD203B41FA5}">
                      <a16:colId xmlns:a16="http://schemas.microsoft.com/office/drawing/2014/main" val="2157625147"/>
                    </a:ext>
                  </a:extLst>
                </a:gridCol>
                <a:gridCol w="1718590">
                  <a:extLst>
                    <a:ext uri="{9D8B030D-6E8A-4147-A177-3AD203B41FA5}">
                      <a16:colId xmlns:a16="http://schemas.microsoft.com/office/drawing/2014/main" val="4138013371"/>
                    </a:ext>
                  </a:extLst>
                </a:gridCol>
              </a:tblGrid>
              <a:tr h="765784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№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Наименование мероприятия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Количество</a:t>
                      </a:r>
                    </a:p>
                    <a:p>
                      <a:pPr algn="ctr"/>
                      <a:r>
                        <a:rPr lang="ru-RU" sz="1600" dirty="0"/>
                        <a:t>страхователей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Сумма,</a:t>
                      </a:r>
                    </a:p>
                    <a:p>
                      <a:pPr algn="ctr"/>
                      <a:r>
                        <a:rPr lang="ru-RU" sz="1600" dirty="0"/>
                        <a:t>тыс. руб.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6933220"/>
                  </a:ext>
                </a:extLst>
              </a:tr>
              <a:tr h="467486">
                <a:tc>
                  <a:txBody>
                    <a:bodyPr/>
                    <a:lstStyle/>
                    <a:p>
                      <a:r>
                        <a:rPr lang="ru-RU" sz="22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altLang="ru-RU" sz="2200" dirty="0">
                          <a:latin typeface="+mn-lt"/>
                          <a:cs typeface="Times New Roman" panose="02020603050405020304" pitchFamily="18" charset="0"/>
                        </a:rPr>
                        <a:t>Проведение специальной оценки условий труда</a:t>
                      </a:r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200" dirty="0"/>
                        <a:t>151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200" dirty="0"/>
                        <a:t>15 978,1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5578483"/>
                  </a:ext>
                </a:extLst>
              </a:tr>
              <a:tr h="1035883">
                <a:tc>
                  <a:txBody>
                    <a:bodyPr/>
                    <a:lstStyle/>
                    <a:p>
                      <a:r>
                        <a:rPr lang="ru-RU" sz="22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dirty="0">
                          <a:latin typeface="+mn-lt"/>
                        </a:rPr>
                        <a:t>Реализация мероприятий по приведению уровней воздействия вредных и (или) опасных производственных факторов на рабочих местах в соответствие с государственными нормативными требованиями охраны труда</a:t>
                      </a:r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2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200" dirty="0"/>
                        <a:t>0,0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831060"/>
                  </a:ext>
                </a:extLst>
              </a:tr>
              <a:tr h="841475">
                <a:tc>
                  <a:txBody>
                    <a:bodyPr/>
                    <a:lstStyle/>
                    <a:p>
                      <a:r>
                        <a:rPr lang="ru-RU" sz="22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dirty="0">
                          <a:latin typeface="+mn-lt"/>
                        </a:rPr>
                        <a:t>Обучение по охране труда и (или) обучение по вопросам безопасного ведения работ, в том числе горных работ, а также действиям в случае аварии или инцидента на опасном производственном объекте отдельных категорий работников</a:t>
                      </a:r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200" dirty="0"/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200" dirty="0"/>
                        <a:t>1 386,5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1134395"/>
                  </a:ext>
                </a:extLst>
              </a:tr>
              <a:tr h="792043">
                <a:tc>
                  <a:txBody>
                    <a:bodyPr/>
                    <a:lstStyle/>
                    <a:p>
                      <a:r>
                        <a:rPr lang="ru-RU" sz="22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dirty="0">
                          <a:latin typeface="+mn-lt"/>
                        </a:rPr>
                        <a:t>Приобретение работникам, занятым на работах с вредными и (или) опасными условиями труда, а также на работах, выполняемых в особых температурных условиях или связанных с загрязнением, средств индивидуальной защиты</a:t>
                      </a:r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200" dirty="0"/>
                        <a:t>220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200" dirty="0"/>
                        <a:t>115 161,3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4002009"/>
                  </a:ext>
                </a:extLst>
              </a:tr>
              <a:tr h="685363">
                <a:tc>
                  <a:txBody>
                    <a:bodyPr/>
                    <a:lstStyle/>
                    <a:p>
                      <a:r>
                        <a:rPr lang="ru-RU" sz="22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dirty="0">
                          <a:latin typeface="+mn-lt"/>
                        </a:rPr>
                        <a:t>Санаторно-курортное лечение работников, занятых на работах с вредными и (или) опасными производственными факторами</a:t>
                      </a:r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200" dirty="0"/>
                        <a:t>58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200" dirty="0"/>
                        <a:t>137 851,7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0871020"/>
                  </a:ext>
                </a:extLst>
              </a:tr>
              <a:tr h="467486">
                <a:tc>
                  <a:txBody>
                    <a:bodyPr/>
                    <a:lstStyle/>
                    <a:p>
                      <a:r>
                        <a:rPr lang="ru-RU" sz="22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dirty="0">
                          <a:latin typeface="+mn-lt"/>
                        </a:rPr>
                        <a:t>Проведение обязательных периодических медицинских осмотров (обследований) работников, занятых на работах с вредными и (или) опасными производственными факторами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200" dirty="0"/>
                        <a:t>265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200" dirty="0"/>
                        <a:t>116 204,9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6043656"/>
                  </a:ext>
                </a:extLst>
              </a:tr>
              <a:tr h="467486">
                <a:tc>
                  <a:txBody>
                    <a:bodyPr/>
                    <a:lstStyle/>
                    <a:p>
                      <a:r>
                        <a:rPr lang="ru-RU" sz="22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dirty="0">
                          <a:latin typeface="+mn-lt"/>
                        </a:rPr>
                        <a:t>Обеспечение работников лечебно-профилактическим питанием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2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200" dirty="0"/>
                        <a:t>0,0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443569"/>
                  </a:ext>
                </a:extLst>
              </a:tr>
              <a:tr h="467486">
                <a:tc>
                  <a:txBody>
                    <a:bodyPr/>
                    <a:lstStyle/>
                    <a:p>
                      <a:r>
                        <a:rPr lang="ru-RU" sz="22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altLang="ru-RU" sz="2200" dirty="0">
                          <a:latin typeface="+mn-lt"/>
                          <a:cs typeface="Times New Roman" panose="02020603050405020304" pitchFamily="18" charset="0"/>
                        </a:rPr>
                        <a:t>Приобретение приборов для определения наличия и уровня содержания алкоголя (</a:t>
                      </a:r>
                      <a:r>
                        <a:rPr lang="ru-RU" altLang="ru-RU" sz="2200" dirty="0" err="1">
                          <a:latin typeface="+mn-lt"/>
                          <a:cs typeface="Times New Roman" panose="02020603050405020304" pitchFamily="18" charset="0"/>
                        </a:rPr>
                        <a:t>алкотестеры</a:t>
                      </a:r>
                      <a:r>
                        <a:rPr lang="ru-RU" altLang="ru-RU" sz="2200" dirty="0">
                          <a:latin typeface="+mn-lt"/>
                          <a:cs typeface="Times New Roman" panose="02020603050405020304" pitchFamily="18" charset="0"/>
                        </a:rPr>
                        <a:t> или </a:t>
                      </a:r>
                      <a:r>
                        <a:rPr lang="ru-RU" altLang="ru-RU" sz="2200" dirty="0" err="1">
                          <a:latin typeface="+mn-lt"/>
                          <a:cs typeface="Times New Roman" panose="02020603050405020304" pitchFamily="18" charset="0"/>
                        </a:rPr>
                        <a:t>алкометры</a:t>
                      </a:r>
                      <a:r>
                        <a:rPr lang="ru-RU" altLang="ru-RU" sz="2200" dirty="0">
                          <a:latin typeface="+mn-lt"/>
                          <a:cs typeface="Times New Roman" panose="02020603050405020304" pitchFamily="18" charset="0"/>
                        </a:rPr>
                        <a:t>)</a:t>
                      </a:r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2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200" dirty="0"/>
                        <a:t>164,0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8054284"/>
                  </a:ext>
                </a:extLst>
              </a:tr>
              <a:tr h="467486">
                <a:tc>
                  <a:txBody>
                    <a:bodyPr/>
                    <a:lstStyle/>
                    <a:p>
                      <a:r>
                        <a:rPr lang="ru-RU" sz="22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dirty="0">
                          <a:latin typeface="+mn-lt"/>
                        </a:rPr>
                        <a:t>Приобретение приборов контроля за режимом труда и отдыха водителей (</a:t>
                      </a:r>
                      <a:r>
                        <a:rPr lang="ru-RU" sz="2200" dirty="0" err="1">
                          <a:latin typeface="+mn-lt"/>
                        </a:rPr>
                        <a:t>тахографов</a:t>
                      </a:r>
                      <a:r>
                        <a:rPr lang="ru-RU" sz="2200" dirty="0">
                          <a:latin typeface="+mn-lt"/>
                        </a:rPr>
                        <a:t>)</a:t>
                      </a:r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2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200" dirty="0"/>
                        <a:t>370,9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6499262"/>
                  </a:ext>
                </a:extLst>
              </a:tr>
            </a:tbl>
          </a:graphicData>
        </a:graphic>
      </p:graphicFrame>
      <p:sp>
        <p:nvSpPr>
          <p:cNvPr id="23" name="Прямоугольник 3"/>
          <p:cNvSpPr>
            <a:spLocks noChangeArrowheads="1"/>
          </p:cNvSpPr>
          <p:nvPr/>
        </p:nvSpPr>
        <p:spPr bwMode="auto">
          <a:xfrm>
            <a:off x="3403600" y="130707"/>
            <a:ext cx="9906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None/>
              <a:defRPr/>
            </a:pPr>
            <a:r>
              <a:rPr lang="ru-RU" altLang="ru-RU" sz="4000" dirty="0">
                <a:solidFill>
                  <a:srgbClr val="C00000"/>
                </a:solidFill>
                <a:latin typeface="+mn-lt"/>
                <a:cs typeface="Times New Roman" panose="02020603050405020304" pitchFamily="18" charset="0"/>
              </a:rPr>
              <a:t>ФОПМ в разрезе мероприятий в 2024 году</a:t>
            </a:r>
          </a:p>
        </p:txBody>
      </p:sp>
    </p:spTree>
    <p:extLst>
      <p:ext uri="{BB962C8B-B14F-4D97-AF65-F5344CB8AC3E}">
        <p14:creationId xmlns:p14="http://schemas.microsoft.com/office/powerpoint/2010/main" val="379700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TM16401371[[fn=Атлас]]</Template>
  <TotalTime>3076</TotalTime>
  <Words>1862</Words>
  <Application>Microsoft Office PowerPoint</Application>
  <PresentationFormat>Произвольный</PresentationFormat>
  <Paragraphs>318</Paragraphs>
  <Slides>21</Slides>
  <Notes>20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21</vt:i4>
      </vt:variant>
    </vt:vector>
  </HeadingPairs>
  <TitlesOfParts>
    <vt:vector size="33" baseType="lpstr">
      <vt:lpstr>Arial</vt:lpstr>
      <vt:lpstr>Calibri</vt:lpstr>
      <vt:lpstr>Calibri Light</vt:lpstr>
      <vt:lpstr>Calibri-Light</vt:lpstr>
      <vt:lpstr>Montserrat</vt:lpstr>
      <vt:lpstr>Montserrat-SemiBold</vt:lpstr>
      <vt:lpstr>MyriadPro-Cond</vt:lpstr>
      <vt:lpstr>Times New Roman</vt:lpstr>
      <vt:lpstr>Wingdings</vt:lpstr>
      <vt:lpstr>Office Theme</vt:lpstr>
      <vt:lpstr>Тема Office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СОВЕРШЕНСТВОВАНИЕ ФИНАНСОВОГО ОБЕСПЕЧЕНИЯ ПРЕДУПРЕДИТЕЛЬНЫХ МЕР  (1)</vt:lpstr>
      <vt:lpstr>СОВЕРШЕНСТВОВАНИЕ ФИНАНСОВОГО ОБЕСПЕЧЕНИЯ ПРЕДУПРЕДИТЕЛЬНЫХ МЕР  (2)</vt:lpstr>
      <vt:lpstr>СОВЕРШЕНСТВОВАНИЕ ФИНАНСОВОГО ОБЕСПЕЧЕНИЯ ПРЕДУПРЕДИТЕЛЬНЫХ МЕР  (3)</vt:lpstr>
      <vt:lpstr>СОВЕРШЕНСТВОВАНИЕ ФИНАНСОВОГО ОБЕСПЕЧЕНИЯ ПРЕДУПРЕДИТЕЛЬНЫХ МЕР  (4)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Епанов Сергей Леонидович</dc:creator>
  <cp:lastModifiedBy>Шардина Любовь Геннадьевна</cp:lastModifiedBy>
  <cp:revision>200</cp:revision>
  <dcterms:created xsi:type="dcterms:W3CDTF">2023-05-03T09:25:15Z</dcterms:created>
  <dcterms:modified xsi:type="dcterms:W3CDTF">2025-03-25T09:53:11Z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2023-05-03T00:00:00Z</vt:filetime>
  </property>
  <property fmtid="{D5CDD505-2E9C-101B-9397-08002B2CF9AE}" pid="3" name="Creator">
    <vt:lpwstr>Adobe InDesign 16.1 (Macintosh)</vt:lpwstr>
  </property>
  <property fmtid="{D5CDD505-2E9C-101B-9397-08002B2CF9AE}" pid="4" name="LastSaved">
    <vt:filetime>2023-05-03T00:00:00Z</vt:filetime>
  </property>
</Properties>
</file>