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19" r:id="rId3"/>
    <p:sldId id="408" r:id="rId4"/>
    <p:sldId id="409" r:id="rId5"/>
    <p:sldId id="391" r:id="rId6"/>
    <p:sldId id="423" r:id="rId7"/>
    <p:sldId id="392" r:id="rId8"/>
    <p:sldId id="422" r:id="rId9"/>
    <p:sldId id="420" r:id="rId10"/>
    <p:sldId id="424" r:id="rId11"/>
    <p:sldId id="425" r:id="rId12"/>
    <p:sldId id="415" r:id="rId13"/>
    <p:sldId id="307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C0A"/>
    <a:srgbClr val="990000"/>
    <a:srgbClr val="002776"/>
    <a:srgbClr val="0044CC"/>
    <a:srgbClr val="D90909"/>
    <a:srgbClr val="FF1515"/>
    <a:srgbClr val="B00000"/>
    <a:srgbClr val="D60000"/>
    <a:srgbClr val="CC0000"/>
    <a:srgbClr val="B8AA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072" autoAdjust="0"/>
  </p:normalViewPr>
  <p:slideViewPr>
    <p:cSldViewPr>
      <p:cViewPr varScale="1">
        <p:scale>
          <a:sx n="108" d="100"/>
          <a:sy n="108" d="100"/>
        </p:scale>
        <p:origin x="-43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6;&#1095;&#1090;&#1072;\!!!%20&#1085;&#1072;%20&#1089;&#1072;&#1081;&#1090;!!!\&#1040;&#1088;&#1093;&#1080;&#1074;\2023\&#1071;&#1085;&#1074;&#1072;&#1088;&#1100;\31.01.2023\&#1048;&#1085;&#1092;&#1077;&#1082;&#1094;&#1080;&#1103;_&#1074;&#1079;&#1088;&#1086;&#1089;&#1083;&#1099;&#1077;%202018-2022%20&#1075;&#107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3;&#1086;&#1089;&#1076;&#1086;&#1082;&#1083;&#1072;&#1076;_2023\&#1056;&#1080;&#1089;&#1091;&#1085;&#1082;&#1080;%20&#1082;%20&#1043;&#1044;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3;&#1086;&#1089;&#1076;&#1086;&#1082;&#1083;&#1072;&#1076;_2023\&#1056;&#1080;&#1089;&#1091;&#1085;&#1082;&#1080;%20&#1082;%20&#1043;&#1044;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29.11.202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.&#1042;\&#1056;&#1072;&#1073;&#1086;&#1090;&#1072;_&#1077;&#1078;&#1077;&#1076;&#1085;&#1077;&#1074;&#1085;&#1086;\&#1052;&#1080;&#1085;&#1080;&#1089;&#1090;&#1077;&#1088;&#1089;&#1090;&#1074;&#1072;_&#1055;&#1088;&#1086;&#1092;&#1094;&#1077;&#1085;&#1090;&#1088;_&#1060;&#1041;&#1059;&#1047;\&#1052;&#1080;&#1085;&#1090;&#1088;&#1091;&#1076;%20&#1080;%20&#1089;&#1086;&#1094;.%20&#1088;&#1072;&#1079;&#1074;&#1080;&#1090;&#1080;&#1103;_2024\&#1052;&#1080;&#1085;&#1090;&#1088;&#1091;&#1076;_18.03.25_&#1057;&#1086;&#1074;&#1077;&#1097;-&#1077;%20&#1087;&#1086;%20&#1059;&#1058;%20&#1080;%20&#1055;&#1047;\&#1055;&#1047;%20&#1076;&#1083;&#1103;%20&#1087;&#1088;&#1077;&#1079;&#1077;&#1085;&#1090;&#1072;&#1094;&#1080;&#1080;_18.03.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49E-40DB-BE34-B233CEA5D100}"/>
              </c:ext>
            </c:extLst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9E-40DB-BE34-B233CEA5D10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9E-40DB-BE34-B233CEA5D100}"/>
              </c:ext>
            </c:extLst>
          </c:dPt>
          <c:dLbls>
            <c:dLbl>
              <c:idx val="0"/>
              <c:layout>
                <c:manualLayout>
                  <c:x val="1.2193788276465502E-2"/>
                  <c:y val="-1.590296004666094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20,0 %</a:t>
                    </a:r>
                  </a:p>
                </c:rich>
              </c:tx>
              <c:numFmt formatCode="0.0%" sourceLinked="0"/>
              <c:spPr/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9E-40DB-BE34-B233CEA5D100}"/>
                </c:ext>
              </c:extLst>
            </c:dLbl>
            <c:dLbl>
              <c:idx val="1"/>
              <c:layout>
                <c:manualLayout>
                  <c:x val="3.6480752405949621E-3"/>
                  <c:y val="4.629629629629667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56,6 %</a:t>
                    </a:r>
                  </a:p>
                </c:rich>
              </c:tx>
              <c:numFmt formatCode="0.0%" sourceLinked="0"/>
              <c:spPr/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9E-40DB-BE34-B233CEA5D100}"/>
                </c:ext>
              </c:extLst>
            </c:dLbl>
            <c:dLbl>
              <c:idx val="2"/>
              <c:layout>
                <c:manualLayout>
                  <c:x val="-1.1281058617672946E-2"/>
                  <c:y val="1.1574074074074102E-3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23,4 %</a:t>
                    </a:r>
                  </a:p>
                </c:rich>
              </c:tx>
              <c:numFmt formatCode="0.0%" sourceLinked="0"/>
              <c:spPr/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9E-40DB-BE34-B233CEA5D100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Лист2!$A$4:$A$6</c:f>
              <c:strCache>
                <c:ptCount val="3"/>
                <c:pt idx="0">
                  <c:v>дети и подростки 
до 16 лет</c:v>
                </c:pt>
                <c:pt idx="1">
                  <c:v>взрослые трудоспособного возраста: 
муж 16-61;
жен  16-56</c:v>
                </c:pt>
                <c:pt idx="2">
                  <c:v>взрослые нетрудоспособного возраста: 
муж старше 62; 
жен старше 57</c:v>
                </c:pt>
              </c:strCache>
            </c:strRef>
          </c:cat>
          <c:val>
            <c:numRef>
              <c:f>Лист2!$B$4:$B$6</c:f>
              <c:numCache>
                <c:formatCode>General</c:formatCode>
                <c:ptCount val="3"/>
                <c:pt idx="0">
                  <c:v>577147</c:v>
                </c:pt>
                <c:pt idx="1">
                  <c:v>1397443</c:v>
                </c:pt>
                <c:pt idx="2">
                  <c:v>582262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9E-40DB-BE34-B233CEA5D100}"/>
            </c:ext>
          </c:extLst>
        </c:ser>
        <c:gapWidth val="100"/>
        <c:axId val="83389440"/>
        <c:axId val="83415808"/>
      </c:barChart>
      <c:catAx>
        <c:axId val="8338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415808"/>
        <c:crosses val="autoZero"/>
        <c:auto val="1"/>
        <c:lblAlgn val="ctr"/>
        <c:lblOffset val="100"/>
      </c:catAx>
      <c:valAx>
        <c:axId val="83415808"/>
        <c:scaling>
          <c:orientation val="minMax"/>
        </c:scaling>
        <c:delete val="1"/>
        <c:axPos val="l"/>
        <c:numFmt formatCode="General" sourceLinked="1"/>
        <c:tickLblPos val="none"/>
        <c:crossAx val="8338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otX val="30"/>
      <c:perspective val="0"/>
    </c:view3D>
    <c:plotArea>
      <c:layout/>
      <c:pie3DChart>
        <c:varyColors val="1"/>
        <c:ser>
          <c:idx val="0"/>
          <c:order val="0"/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explosion val="25"/>
          <c:dLbls>
            <c:dLbl>
              <c:idx val="0"/>
              <c:layout>
                <c:manualLayout>
                  <c:x val="-1.7384020179295769E-2"/>
                  <c:y val="0.1032977621218401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Нейросенсорная тугоухость; 60%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1.1434312410231639E-2"/>
                  <c:y val="0.16525411596277739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Вибрационная болезнь; 22,50%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6.373351058390429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showCatName val="1"/>
            </c:dLbl>
            <c:dLbl>
              <c:idx val="3"/>
              <c:layout>
                <c:manualLayout>
                  <c:x val="0.23501227119337384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showCatName val="1"/>
            </c:dLbl>
            <c:dLbl>
              <c:idx val="4"/>
              <c:layout>
                <c:manualLayout>
                  <c:x val="0.27389879891729391"/>
                  <c:y val="1.1601823456278531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Лист5!$A$16:$A$19</c:f>
              <c:strCache>
                <c:ptCount val="4"/>
                <c:pt idx="0">
                  <c:v>Нейросенсорная тугоухость</c:v>
                </c:pt>
                <c:pt idx="1">
                  <c:v>Вибрационная болезнь</c:v>
                </c:pt>
                <c:pt idx="2">
                  <c:v>Заболевания опорно-двигательного  аппарата</c:v>
                </c:pt>
                <c:pt idx="3">
                  <c:v>Заболевания органов дыхания</c:v>
                </c:pt>
              </c:strCache>
            </c:strRef>
          </c:cat>
          <c:val>
            <c:numRef>
              <c:f>Лист5!$B$16:$B$19</c:f>
              <c:numCache>
                <c:formatCode>0.00%</c:formatCode>
                <c:ptCount val="4"/>
                <c:pt idx="0" formatCode="0%">
                  <c:v>0.60000000000000064</c:v>
                </c:pt>
                <c:pt idx="1">
                  <c:v>0.22500000000000001</c:v>
                </c:pt>
                <c:pt idx="2">
                  <c:v>0.125</c:v>
                </c:pt>
                <c:pt idx="3">
                  <c:v>0.05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32"/>
      <c:perspective val="0"/>
    </c:view3D>
    <c:plotArea>
      <c:layout/>
      <c:pie3DChart>
        <c:varyColors val="1"/>
        <c:ser>
          <c:idx val="0"/>
          <c:order val="0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explosion val="25"/>
          <c:dLbls>
            <c:dLbl>
              <c:idx val="0"/>
              <c:layout>
                <c:manualLayout>
                  <c:x val="-2.8446610049174835E-2"/>
                  <c:y val="-6.893957220864638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2.3809523809523812E-2"/>
                  <c:y val="0.15864705591046444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3.6847155469202787E-2"/>
                  <c:y val="6.036557930258717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31170532060027289"/>
                  <c:y val="2.911012560211583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2.87589562900817E-3"/>
                  <c:y val="-7.1216097987751728E-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Лист5!$A$23:$A$26</c:f>
              <c:strCache>
                <c:ptCount val="4"/>
                <c:pt idx="0">
                  <c:v>Нейросенсорная тугоухость</c:v>
                </c:pt>
                <c:pt idx="1">
                  <c:v>Вибрационная болезнь</c:v>
                </c:pt>
                <c:pt idx="2">
                  <c:v>Заболевания опорно-двигательного  аппарата</c:v>
                </c:pt>
                <c:pt idx="3">
                  <c:v>Заболевания органов дыхания</c:v>
                </c:pt>
              </c:strCache>
            </c:strRef>
          </c:cat>
          <c:val>
            <c:numRef>
              <c:f>Лист5!$B$23:$B$26</c:f>
              <c:numCache>
                <c:formatCode>0.00%</c:formatCode>
                <c:ptCount val="4"/>
                <c:pt idx="0">
                  <c:v>8.3300000000000041E-2</c:v>
                </c:pt>
                <c:pt idx="1">
                  <c:v>0.29170000000000001</c:v>
                </c:pt>
                <c:pt idx="2">
                  <c:v>0.41670000000000001</c:v>
                </c:pt>
                <c:pt idx="3">
                  <c:v>0.20830000000000001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7396636431932508E-2"/>
          <c:y val="0.16402440850397626"/>
          <c:w val="0.88742307428082623"/>
          <c:h val="0.70130121116267063"/>
        </c:manualLayout>
      </c:layout>
      <c:barChart>
        <c:barDir val="col"/>
        <c:grouping val="clustered"/>
        <c:ser>
          <c:idx val="0"/>
          <c:order val="0"/>
          <c:tx>
            <c:strRef>
              <c:f>Лист2!$C$34</c:f>
              <c:strCache>
                <c:ptCount val="1"/>
                <c:pt idx="0">
                  <c:v>Микроклимат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Лист2!$B$35:$B$39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Лист2!$C$35:$C$39</c:f>
              <c:numCache>
                <c:formatCode>General</c:formatCode>
                <c:ptCount val="5"/>
                <c:pt idx="0">
                  <c:v>3.5</c:v>
                </c:pt>
                <c:pt idx="1">
                  <c:v>5.5</c:v>
                </c:pt>
                <c:pt idx="2">
                  <c:v>2.1</c:v>
                </c:pt>
                <c:pt idx="3">
                  <c:v>1.1000000000000001</c:v>
                </c:pt>
                <c:pt idx="4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D-4E01-B79A-72C4004B514D}"/>
            </c:ext>
          </c:extLst>
        </c:ser>
        <c:gapWidth val="40"/>
        <c:overlap val="100"/>
        <c:axId val="83900288"/>
        <c:axId val="83901824"/>
      </c:barChart>
      <c:catAx>
        <c:axId val="8390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3901824"/>
        <c:crosses val="autoZero"/>
        <c:auto val="1"/>
        <c:lblAlgn val="ctr"/>
        <c:lblOffset val="100"/>
      </c:catAx>
      <c:valAx>
        <c:axId val="839018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900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Лист2!$F$34</c:f>
              <c:strCache>
                <c:ptCount val="1"/>
                <c:pt idx="0">
                  <c:v>Освещенность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Лист2!$B$35:$B$39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Лист2!$F$35:$F$39</c:f>
              <c:numCache>
                <c:formatCode>General</c:formatCode>
                <c:ptCount val="5"/>
                <c:pt idx="0">
                  <c:v>7.5</c:v>
                </c:pt>
                <c:pt idx="1">
                  <c:v>8.5</c:v>
                </c:pt>
                <c:pt idx="2">
                  <c:v>12.8</c:v>
                </c:pt>
                <c:pt idx="3">
                  <c:v>10.8</c:v>
                </c:pt>
                <c:pt idx="4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D-4E01-B79A-72C4004B514D}"/>
            </c:ext>
          </c:extLst>
        </c:ser>
        <c:gapWidth val="40"/>
        <c:overlap val="100"/>
        <c:axId val="83935232"/>
        <c:axId val="83936768"/>
      </c:barChart>
      <c:catAx>
        <c:axId val="83935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3936768"/>
        <c:crosses val="autoZero"/>
        <c:auto val="1"/>
        <c:lblAlgn val="ctr"/>
        <c:lblOffset val="100"/>
      </c:catAx>
      <c:valAx>
        <c:axId val="83936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93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Лист2!$E$34</c:f>
              <c:strCache>
                <c:ptCount val="1"/>
                <c:pt idx="0">
                  <c:v>Вибрация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Лист2!$B$35:$B$39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Лист2!$E$35:$E$39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10.7</c:v>
                </c:pt>
                <c:pt idx="2">
                  <c:v>9.2000000000000011</c:v>
                </c:pt>
                <c:pt idx="3">
                  <c:v>5.6</c:v>
                </c:pt>
                <c:pt idx="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D-4E01-B79A-72C4004B514D}"/>
            </c:ext>
          </c:extLst>
        </c:ser>
        <c:gapWidth val="40"/>
        <c:overlap val="100"/>
        <c:axId val="83834752"/>
        <c:axId val="83836288"/>
      </c:barChart>
      <c:catAx>
        <c:axId val="8383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3836288"/>
        <c:crosses val="autoZero"/>
        <c:auto val="1"/>
        <c:lblAlgn val="ctr"/>
        <c:lblOffset val="100"/>
      </c:catAx>
      <c:valAx>
        <c:axId val="83836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83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Лист2!$D$34</c:f>
              <c:strCache>
                <c:ptCount val="1"/>
                <c:pt idx="0">
                  <c:v>Шум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Лист2!$B$35:$B$39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Лист2!$D$35:$D$39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20</c:v>
                </c:pt>
                <c:pt idx="2">
                  <c:v>20</c:v>
                </c:pt>
                <c:pt idx="3">
                  <c:v>23</c:v>
                </c:pt>
                <c:pt idx="4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D-4E01-B79A-72C4004B514D}"/>
            </c:ext>
          </c:extLst>
        </c:ser>
        <c:gapWidth val="40"/>
        <c:overlap val="100"/>
        <c:axId val="82317312"/>
        <c:axId val="82318848"/>
      </c:barChart>
      <c:catAx>
        <c:axId val="82317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2318848"/>
        <c:crosses val="autoZero"/>
        <c:auto val="1"/>
        <c:lblAlgn val="ctr"/>
        <c:lblOffset val="100"/>
      </c:catAx>
      <c:valAx>
        <c:axId val="82318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31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2.736318407960199E-2"/>
          <c:y val="0"/>
          <c:w val="0.64523622047244089"/>
          <c:h val="0.86219123651210428"/>
        </c:manualLayout>
      </c:layout>
      <c:barChart>
        <c:barDir val="col"/>
        <c:grouping val="clustered"/>
        <c:ser>
          <c:idx val="0"/>
          <c:order val="0"/>
          <c:tx>
            <c:strRef>
              <c:f>Лист1!$S$153</c:f>
              <c:strCache>
                <c:ptCount val="1"/>
                <c:pt idx="0">
                  <c:v>Пыль и аэрозоли</c:v>
                </c:pt>
              </c:strCache>
            </c:strRef>
          </c:tx>
          <c:dLbls>
            <c:showVal val="1"/>
          </c:dLbls>
          <c:cat>
            <c:numRef>
              <c:f>Лист1!$T$152:$X$152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Лист1!$T$153:$X$153</c:f>
              <c:numCache>
                <c:formatCode>General</c:formatCode>
                <c:ptCount val="5"/>
                <c:pt idx="0">
                  <c:v>5.6</c:v>
                </c:pt>
                <c:pt idx="1">
                  <c:v>4.8</c:v>
                </c:pt>
                <c:pt idx="2">
                  <c:v>7.7</c:v>
                </c:pt>
                <c:pt idx="3">
                  <c:v>7.4</c:v>
                </c:pt>
                <c:pt idx="4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Лист1!$S$154</c:f>
              <c:strCache>
                <c:ptCount val="1"/>
                <c:pt idx="0">
                  <c:v> в т.ч. содерж. в-ва 1 и 2 кл. опас.</c:v>
                </c:pt>
              </c:strCache>
            </c:strRef>
          </c:tx>
          <c:dLbls>
            <c:showVal val="1"/>
          </c:dLbls>
          <c:cat>
            <c:numRef>
              <c:f>Лист1!$T$152:$X$152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Лист1!$T$154:$X$154</c:f>
              <c:numCache>
                <c:formatCode>General</c:formatCode>
                <c:ptCount val="5"/>
                <c:pt idx="0">
                  <c:v>3.8</c:v>
                </c:pt>
                <c:pt idx="1">
                  <c:v>3.2</c:v>
                </c:pt>
                <c:pt idx="2">
                  <c:v>5.3</c:v>
                </c:pt>
                <c:pt idx="3">
                  <c:v>3.9</c:v>
                </c:pt>
                <c:pt idx="4">
                  <c:v>4.9000000000000004</c:v>
                </c:pt>
              </c:numCache>
            </c:numRef>
          </c:val>
        </c:ser>
        <c:axId val="94108288"/>
        <c:axId val="94118272"/>
      </c:barChart>
      <c:catAx>
        <c:axId val="94108288"/>
        <c:scaling>
          <c:orientation val="minMax"/>
        </c:scaling>
        <c:axPos val="b"/>
        <c:numFmt formatCode="General" sourceLinked="1"/>
        <c:tickLblPos val="nextTo"/>
        <c:crossAx val="94118272"/>
        <c:crosses val="autoZero"/>
        <c:auto val="1"/>
        <c:lblAlgn val="ctr"/>
        <c:lblOffset val="100"/>
      </c:catAx>
      <c:valAx>
        <c:axId val="94118272"/>
        <c:scaling>
          <c:orientation val="minMax"/>
        </c:scaling>
        <c:delete val="1"/>
        <c:axPos val="l"/>
        <c:numFmt formatCode="General" sourceLinked="1"/>
        <c:tickLblPos val="none"/>
        <c:crossAx val="94108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9996258863164385"/>
          <c:y val="2.7744969378827651E-2"/>
          <c:w val="0.28511203823402681"/>
          <c:h val="0.30348442021670413"/>
        </c:manualLayout>
      </c:layout>
    </c:legend>
    <c:plotVisOnly val="1"/>
  </c:chart>
  <c:txPr>
    <a:bodyPr/>
    <a:lstStyle/>
    <a:p>
      <a:pPr>
        <a:defRPr sz="1200" b="1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plotArea>
      <c:layout>
        <c:manualLayout>
          <c:layoutTarget val="inner"/>
          <c:xMode val="edge"/>
          <c:yMode val="edge"/>
          <c:x val="1.6666666666666691E-2"/>
          <c:y val="5.0925925925925923E-2"/>
          <c:w val="0.65058070866141771"/>
          <c:h val="0.83904308836395469"/>
        </c:manualLayout>
      </c:layout>
      <c:barChart>
        <c:barDir val="col"/>
        <c:grouping val="clustered"/>
        <c:ser>
          <c:idx val="0"/>
          <c:order val="0"/>
          <c:tx>
            <c:strRef>
              <c:f>Лист1!$S$145</c:f>
              <c:strCache>
                <c:ptCount val="1"/>
                <c:pt idx="0">
                  <c:v>Пары и газы       
</c:v>
                </c:pt>
              </c:strCache>
            </c:strRef>
          </c:tx>
          <c:dLbls>
            <c:dLbl>
              <c:idx val="0"/>
              <c:layout>
                <c:manualLayout>
                  <c:x val="-2.5000000000000001E-2"/>
                  <c:y val="-4.1666666666666671E-2"/>
                </c:manualLayout>
              </c:layout>
              <c:showVal val="1"/>
            </c:dLbl>
            <c:dLbl>
              <c:idx val="1"/>
              <c:layout>
                <c:manualLayout>
                  <c:x val="-2.7777777777777853E-2"/>
                  <c:y val="-9.2592592592592865E-3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-9.2592592592592865E-3"/>
                </c:manualLayout>
              </c:layout>
              <c:showVal val="1"/>
            </c:dLbl>
            <c:dLbl>
              <c:idx val="3"/>
              <c:layout>
                <c:manualLayout>
                  <c:x val="-2.2222222222222251E-2"/>
                  <c:y val="-1.8518518518518542E-2"/>
                </c:manualLayout>
              </c:layout>
              <c:showVal val="1"/>
            </c:dLbl>
            <c:dLbl>
              <c:idx val="4"/>
              <c:layout>
                <c:manualLayout>
                  <c:x val="-2.2222222222222251E-2"/>
                  <c:y val="-1.85185185185185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Лист1!$T$144:$X$144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Лист1!$T$145:$X$145</c:f>
              <c:numCache>
                <c:formatCode>General</c:formatCode>
                <c:ptCount val="5"/>
                <c:pt idx="0">
                  <c:v>7.7</c:v>
                </c:pt>
                <c:pt idx="1">
                  <c:v>6.9</c:v>
                </c:pt>
                <c:pt idx="2">
                  <c:v>5.4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Лист1!$S$146</c:f>
              <c:strCache>
                <c:ptCount val="1"/>
                <c:pt idx="0">
                  <c:v> в т.ч. содерж. в-ва 1 и 2 кл. опас.</c:v>
                </c:pt>
              </c:strCache>
            </c:strRef>
          </c:tx>
          <c:dLbls>
            <c:dLbl>
              <c:idx val="0"/>
              <c:layout>
                <c:manualLayout>
                  <c:x val="2.7777777777777874E-3"/>
                  <c:y val="-3.2407407407407482E-2"/>
                </c:manualLayout>
              </c:layout>
              <c:showVal val="1"/>
            </c:dLbl>
            <c:dLbl>
              <c:idx val="4"/>
              <c:layout>
                <c:manualLayout>
                  <c:x val="2.5000000000000001E-2"/>
                  <c:y val="-9.259259259259286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Лист1!$T$144:$X$144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Лист1!$T$146:$X$146</c:f>
              <c:numCache>
                <c:formatCode>General</c:formatCode>
                <c:ptCount val="5"/>
                <c:pt idx="0">
                  <c:v>7.5</c:v>
                </c:pt>
                <c:pt idx="1">
                  <c:v>6.9</c:v>
                </c:pt>
                <c:pt idx="2">
                  <c:v>5.0999999999999996</c:v>
                </c:pt>
                <c:pt idx="3">
                  <c:v>6.4</c:v>
                </c:pt>
                <c:pt idx="4">
                  <c:v>5.0999999999999996</c:v>
                </c:pt>
              </c:numCache>
            </c:numRef>
          </c:val>
        </c:ser>
        <c:axId val="94156288"/>
        <c:axId val="94157824"/>
      </c:barChart>
      <c:catAx>
        <c:axId val="94156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4157824"/>
        <c:crosses val="autoZero"/>
        <c:auto val="1"/>
        <c:lblAlgn val="ctr"/>
        <c:lblOffset val="100"/>
      </c:catAx>
      <c:valAx>
        <c:axId val="94157824"/>
        <c:scaling>
          <c:orientation val="minMax"/>
        </c:scaling>
        <c:delete val="1"/>
        <c:axPos val="l"/>
        <c:numFmt formatCode="General" sourceLinked="1"/>
        <c:tickLblPos val="none"/>
        <c:crossAx val="94156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66414020122484796"/>
          <c:y val="2.7010061242344709E-2"/>
          <c:w val="0.31919313210848643"/>
          <c:h val="0.3070909886264218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4.8387096774193554E-2"/>
          <c:y val="5.146198830409357E-2"/>
          <c:w val="0.9193548387096776"/>
          <c:h val="0.81395699221807916"/>
        </c:manualLayout>
      </c:layout>
      <c:barChart>
        <c:barDir val="col"/>
        <c:grouping val="clustered"/>
        <c:ser>
          <c:idx val="0"/>
          <c:order val="0"/>
          <c:tx>
            <c:strRef>
              <c:f>Лист5!$C$41:$G$41</c:f>
              <c:strCache>
                <c:ptCount val="1"/>
                <c:pt idx="0">
                  <c:v>46 48 48 53 64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Лист5!$C$40:$G$40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Лист5!$C$41:$G$41</c:f>
              <c:numCache>
                <c:formatCode>General</c:formatCode>
                <c:ptCount val="5"/>
                <c:pt idx="0">
                  <c:v>46</c:v>
                </c:pt>
                <c:pt idx="1">
                  <c:v>48</c:v>
                </c:pt>
                <c:pt idx="2">
                  <c:v>48</c:v>
                </c:pt>
                <c:pt idx="3">
                  <c:v>53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A0-40CB-A1AD-5D01ED537C78}"/>
            </c:ext>
          </c:extLst>
        </c:ser>
        <c:axId val="95468160"/>
        <c:axId val="95490432"/>
      </c:barChart>
      <c:catAx>
        <c:axId val="9546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5490432"/>
        <c:crosses val="autoZero"/>
        <c:auto val="1"/>
        <c:lblAlgn val="ctr"/>
        <c:lblOffset val="100"/>
      </c:catAx>
      <c:valAx>
        <c:axId val="95490432"/>
        <c:scaling>
          <c:orientation val="minMax"/>
        </c:scaling>
        <c:delete val="1"/>
        <c:axPos val="l"/>
        <c:numFmt formatCode="General" sourceLinked="1"/>
        <c:tickLblPos val="none"/>
        <c:crossAx val="95468160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588742583647691E-2"/>
          <c:y val="4.9204728361515425E-2"/>
          <c:w val="0.71164710293566269"/>
          <c:h val="0.77343207870457631"/>
        </c:manualLayout>
      </c:layout>
      <c:barChart>
        <c:barDir val="col"/>
        <c:grouping val="clustered"/>
        <c:ser>
          <c:idx val="0"/>
          <c:order val="0"/>
          <c:tx>
            <c:strRef>
              <c:f>Лист6!$B$44</c:f>
              <c:strCache>
                <c:ptCount val="1"/>
                <c:pt idx="0">
                  <c:v>Пермский край</c:v>
                </c:pt>
              </c:strCache>
            </c:strRef>
          </c:tx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1"/>
                      <a:t>0,59</a:t>
                    </a:r>
                    <a:endParaRPr lang="en-US" sz="1200" b="1"/>
                  </a:p>
                </c:rich>
              </c:tx>
              <c:showVal val="1"/>
            </c:dLbl>
            <c:dLbl>
              <c:idx val="1"/>
              <c:layout>
                <c:manualLayout>
                  <c:x val="-6.0744115413819289E-3"/>
                  <c:y val="2.513719276134753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Лист6!$H$43:$L$43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Лист6!$H$44:$L$44</c:f>
              <c:numCache>
                <c:formatCode>General</c:formatCode>
                <c:ptCount val="5"/>
                <c:pt idx="0">
                  <c:v>0.59</c:v>
                </c:pt>
                <c:pt idx="1">
                  <c:v>0.62000000000000033</c:v>
                </c:pt>
                <c:pt idx="2">
                  <c:v>0.65000000000000036</c:v>
                </c:pt>
                <c:pt idx="3">
                  <c:v>0.7100000000000003</c:v>
                </c:pt>
                <c:pt idx="4">
                  <c:v>0.89</c:v>
                </c:pt>
              </c:numCache>
            </c:numRef>
          </c:val>
        </c:ser>
        <c:axId val="95516160"/>
        <c:axId val="95517696"/>
      </c:barChart>
      <c:lineChart>
        <c:grouping val="standard"/>
        <c:ser>
          <c:idx val="1"/>
          <c:order val="1"/>
          <c:tx>
            <c:strRef>
              <c:f>Лист6!$B$45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Лист6!$C$43:$J$43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Лист6!$H$45:$L$45</c:f>
              <c:numCache>
                <c:formatCode>General</c:formatCode>
                <c:ptCount val="5"/>
                <c:pt idx="0">
                  <c:v>0.78</c:v>
                </c:pt>
                <c:pt idx="1">
                  <c:v>1.0900000000000001</c:v>
                </c:pt>
                <c:pt idx="2">
                  <c:v>1</c:v>
                </c:pt>
                <c:pt idx="3">
                  <c:v>0.9600000000000003</c:v>
                </c:pt>
                <c:pt idx="4">
                  <c:v>0.89</c:v>
                </c:pt>
              </c:numCache>
            </c:numRef>
          </c:val>
        </c:ser>
        <c:marker val="1"/>
        <c:axId val="95516160"/>
        <c:axId val="95517696"/>
      </c:lineChart>
      <c:catAx>
        <c:axId val="95516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5517696"/>
        <c:crosses val="autoZero"/>
        <c:auto val="1"/>
        <c:lblAlgn val="ctr"/>
        <c:lblOffset val="100"/>
      </c:catAx>
      <c:valAx>
        <c:axId val="95517696"/>
        <c:scaling>
          <c:orientation val="minMax"/>
        </c:scaling>
        <c:delete val="1"/>
        <c:axPos val="l"/>
        <c:numFmt formatCode="General" sourceLinked="1"/>
        <c:tickLblPos val="none"/>
        <c:crossAx val="95516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80641372998403837"/>
          <c:y val="5.0488469963152399E-2"/>
          <c:w val="0.17078823360336476"/>
          <c:h val="0.54118854233462577"/>
        </c:manualLayout>
      </c:layout>
      <c:spPr>
        <a:solidFill>
          <a:schemeClr val="bg1"/>
        </a:solidFill>
      </c:spPr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9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B2CF1B57-D0E5-44C2-9D3F-FDF03951AE6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523"/>
            <a:ext cx="2945659" cy="498709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9" y="9429523"/>
            <a:ext cx="2945659" cy="498709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BAEBEF9D-7453-48BE-99C3-D2D676CD6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3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EF9D-7453-48BE-99C3-D2D676CD6E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EF9D-7453-48BE-99C3-D2D676CD6E89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EF9D-7453-48BE-99C3-D2D676CD6E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18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EF9D-7453-48BE-99C3-D2D676CD6E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292" y="4715709"/>
            <a:ext cx="5439092" cy="4468097"/>
          </a:xfrm>
          <a:prstGeom prst="rect">
            <a:avLst/>
          </a:prstGeom>
          <a:noFill/>
          <a:ln>
            <a:noFill/>
          </a:ln>
        </p:spPr>
        <p:txBody>
          <a:bodyPr wrap="square" lIns="91392" tIns="91392" rIns="91392" bIns="91392" anchor="t" anchorCtr="0">
            <a:noAutofit/>
          </a:bodyPr>
          <a:lstStyle/>
          <a:p>
            <a:pPr indent="0">
              <a:buSzPct val="25000"/>
              <a:buNone/>
            </a:pP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41591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EF9D-7453-48BE-99C3-D2D676CD6E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84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EF9D-7453-48BE-99C3-D2D676CD6E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84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dirty="0"/>
              <a:t>	</a:t>
            </a:r>
          </a:p>
          <a:p>
            <a:pPr>
              <a:spcBef>
                <a:spcPct val="0"/>
              </a:spcBef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ahom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EF9D-7453-48BE-99C3-D2D676CD6E89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EF9D-7453-48BE-99C3-D2D676CD6E89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EF9D-7453-48BE-99C3-D2D676CD6E89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EF9D-7453-48BE-99C3-D2D676CD6E89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/>
              <a:t>	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EF9D-7453-48BE-99C3-D2D676CD6E89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1115">
              <a:lnSpc>
                <a:spcPct val="100000"/>
              </a:lnSpc>
            </a:pPr>
            <a:fld id="{81D60167-4931-47E6-BA6A-407CBD079E47}" type="slidenum">
              <a:rPr dirty="0"/>
              <a:pPr marL="3111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1115">
              <a:lnSpc>
                <a:spcPct val="100000"/>
              </a:lnSpc>
            </a:pPr>
            <a:fld id="{81D60167-4931-47E6-BA6A-407CBD079E47}" type="slidenum">
              <a:rPr dirty="0"/>
              <a:pPr marL="3111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6892" y="1435861"/>
            <a:ext cx="5399405" cy="455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15836" y="1435861"/>
            <a:ext cx="5391150" cy="3881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12A35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1115">
              <a:lnSpc>
                <a:spcPct val="100000"/>
              </a:lnSpc>
            </a:pPr>
            <a:fld id="{81D60167-4931-47E6-BA6A-407CBD079E47}" type="slidenum">
              <a:rPr dirty="0"/>
              <a:pPr marL="3111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6740650"/>
            <a:ext cx="11568430" cy="28575"/>
          </a:xfrm>
          <a:custGeom>
            <a:avLst/>
            <a:gdLst/>
            <a:ahLst/>
            <a:cxnLst/>
            <a:rect l="l" t="t" r="r" b="b"/>
            <a:pathLst>
              <a:path w="11568430" h="28575">
                <a:moveTo>
                  <a:pt x="0" y="0"/>
                </a:moveTo>
                <a:lnTo>
                  <a:pt x="11568176" y="28510"/>
                </a:lnTo>
              </a:path>
            </a:pathLst>
          </a:custGeom>
          <a:ln w="27432">
            <a:solidFill>
              <a:srgbClr val="9207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831" y="33528"/>
            <a:ext cx="862584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0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1115">
              <a:lnSpc>
                <a:spcPct val="100000"/>
              </a:lnSpc>
            </a:pPr>
            <a:fld id="{81D60167-4931-47E6-BA6A-407CBD079E47}" type="slidenum">
              <a:rPr dirty="0"/>
              <a:pPr marL="3111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81710"/>
          </a:xfrm>
          <a:custGeom>
            <a:avLst/>
            <a:gdLst/>
            <a:ahLst/>
            <a:cxnLst/>
            <a:rect l="l" t="t" r="r" b="b"/>
            <a:pathLst>
              <a:path w="12192000" h="981710">
                <a:moveTo>
                  <a:pt x="0" y="981455"/>
                </a:moveTo>
                <a:lnTo>
                  <a:pt x="12192000" y="981455"/>
                </a:lnTo>
                <a:lnTo>
                  <a:pt x="12192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930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740650"/>
            <a:ext cx="11568430" cy="28575"/>
          </a:xfrm>
          <a:custGeom>
            <a:avLst/>
            <a:gdLst/>
            <a:ahLst/>
            <a:cxnLst/>
            <a:rect l="l" t="t" r="r" b="b"/>
            <a:pathLst>
              <a:path w="11568430" h="28575">
                <a:moveTo>
                  <a:pt x="0" y="0"/>
                </a:moveTo>
                <a:lnTo>
                  <a:pt x="11568176" y="28510"/>
                </a:lnTo>
              </a:path>
            </a:pathLst>
          </a:custGeom>
          <a:ln w="27432">
            <a:solidFill>
              <a:srgbClr val="9207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685037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7160" y="94488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04"/>
                </a:lnTo>
              </a:path>
            </a:pathLst>
          </a:custGeom>
          <a:ln w="18287">
            <a:solidFill>
              <a:srgbClr val="FD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3923" y="91439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5">
                <a:moveTo>
                  <a:pt x="0" y="0"/>
                </a:moveTo>
                <a:lnTo>
                  <a:pt x="0" y="252983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3923" y="347472"/>
            <a:ext cx="0" cy="25019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0"/>
                </a:moveTo>
                <a:lnTo>
                  <a:pt x="0" y="249936"/>
                </a:lnTo>
              </a:path>
            </a:pathLst>
          </a:custGeom>
          <a:ln w="15239">
            <a:solidFill>
              <a:srgbClr val="0039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3923" y="597408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5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15239">
            <a:solidFill>
              <a:srgbClr val="D4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79831" y="33528"/>
            <a:ext cx="862584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247" y="3758184"/>
            <a:ext cx="4840605" cy="2822575"/>
          </a:xfrm>
          <a:custGeom>
            <a:avLst/>
            <a:gdLst/>
            <a:ahLst/>
            <a:cxnLst/>
            <a:rect l="l" t="t" r="r" b="b"/>
            <a:pathLst>
              <a:path w="4840605" h="2822575">
                <a:moveTo>
                  <a:pt x="0" y="2822448"/>
                </a:moveTo>
                <a:lnTo>
                  <a:pt x="4840224" y="2822448"/>
                </a:lnTo>
                <a:lnTo>
                  <a:pt x="4840224" y="0"/>
                </a:lnTo>
                <a:lnTo>
                  <a:pt x="0" y="0"/>
                </a:lnTo>
                <a:lnTo>
                  <a:pt x="0" y="2822448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1115">
              <a:lnSpc>
                <a:spcPct val="100000"/>
              </a:lnSpc>
            </a:pPr>
            <a:fld id="{81D60167-4931-47E6-BA6A-407CBD079E47}" type="slidenum">
              <a:rPr dirty="0"/>
              <a:pPr marL="3111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375431"/>
            <a:ext cx="10363200" cy="980018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764574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0" marR="0" lvl="0" indent="0" algn="ctr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ctr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ctr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0" y="6325905"/>
            <a:ext cx="2844801" cy="42602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1" y="6325905"/>
            <a:ext cx="3860800" cy="42602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356130"/>
            <a:ext cx="10972800" cy="980018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b" anchorCtr="0"/>
          <a:lstStyle>
            <a:lvl1pPr marL="0" marR="0" lvl="0" indent="0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1" y="2174876"/>
            <a:ext cx="5386917" cy="62607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-43453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36211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b" anchorCtr="0"/>
          <a:lstStyle>
            <a:lvl1pPr marL="0" marR="0" lvl="0" indent="0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9" y="2174876"/>
            <a:ext cx="5389033" cy="62607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-43453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36211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" y="6325905"/>
            <a:ext cx="2844801" cy="42602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1" y="6325905"/>
            <a:ext cx="3860800" cy="42602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81710"/>
          </a:xfrm>
          <a:custGeom>
            <a:avLst/>
            <a:gdLst/>
            <a:ahLst/>
            <a:cxnLst/>
            <a:rect l="l" t="t" r="r" b="b"/>
            <a:pathLst>
              <a:path w="12192000" h="981710">
                <a:moveTo>
                  <a:pt x="0" y="981455"/>
                </a:moveTo>
                <a:lnTo>
                  <a:pt x="12192000" y="981455"/>
                </a:lnTo>
                <a:lnTo>
                  <a:pt x="12192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930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740650"/>
            <a:ext cx="11568430" cy="28575"/>
          </a:xfrm>
          <a:custGeom>
            <a:avLst/>
            <a:gdLst/>
            <a:ahLst/>
            <a:cxnLst/>
            <a:rect l="l" t="t" r="r" b="b"/>
            <a:pathLst>
              <a:path w="11568430" h="28575">
                <a:moveTo>
                  <a:pt x="0" y="0"/>
                </a:moveTo>
                <a:lnTo>
                  <a:pt x="11568176" y="28510"/>
                </a:lnTo>
              </a:path>
            </a:pathLst>
          </a:custGeom>
          <a:ln w="27432">
            <a:solidFill>
              <a:srgbClr val="9207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685037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912" y="-15621"/>
            <a:ext cx="11568175" cy="94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075" y="1793243"/>
            <a:ext cx="5698490" cy="381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93168" y="6604430"/>
            <a:ext cx="233679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1115">
              <a:lnSpc>
                <a:spcPct val="100000"/>
              </a:lnSpc>
            </a:pPr>
            <a:fld id="{81D60167-4931-47E6-BA6A-407CBD079E47}" type="slidenum">
              <a:rPr dirty="0"/>
              <a:pPr marL="31115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7160" y="94488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5904"/>
                </a:lnTo>
              </a:path>
            </a:pathLst>
          </a:custGeom>
          <a:ln w="18287">
            <a:solidFill>
              <a:srgbClr val="FDCC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3923" y="91439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5">
                <a:moveTo>
                  <a:pt x="0" y="0"/>
                </a:moveTo>
                <a:lnTo>
                  <a:pt x="0" y="252983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3923" y="347472"/>
            <a:ext cx="0" cy="25019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0"/>
                </a:moveTo>
                <a:lnTo>
                  <a:pt x="0" y="249936"/>
                </a:lnTo>
              </a:path>
            </a:pathLst>
          </a:custGeom>
          <a:ln w="15239">
            <a:solidFill>
              <a:srgbClr val="0039A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3923" y="597408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5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15239">
            <a:solidFill>
              <a:srgbClr val="D42B1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79831" y="33528"/>
            <a:ext cx="86258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7201" y="2438400"/>
            <a:ext cx="109728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СОСТОЯНИИ УСЛОВИЙ ТРУДА И ПРОФЕССИОНАЛЬНОЙ ЗАБОЛЕВАЕМОСТИ В ПЕРМСКОМ КРАЕ ПО ИТОГАМ 2024 ГОДА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0665" y="6478727"/>
            <a:ext cx="16135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ПЕРМЬ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661" y="6478727"/>
            <a:ext cx="4400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202</a:t>
            </a:r>
            <a:r>
              <a:rPr lang="ru-RU" sz="14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5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5144" y="650748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486400" y="609600"/>
            <a:ext cx="126492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996439"/>
            <a:ext cx="4075429" cy="0"/>
          </a:xfrm>
          <a:custGeom>
            <a:avLst/>
            <a:gdLst/>
            <a:ahLst/>
            <a:cxnLst/>
            <a:rect l="l" t="t" r="r" b="b"/>
            <a:pathLst>
              <a:path w="4075429">
                <a:moveTo>
                  <a:pt x="0" y="0"/>
                </a:moveTo>
                <a:lnTo>
                  <a:pt x="4075176" y="0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5176" y="1996439"/>
            <a:ext cx="4078604" cy="0"/>
          </a:xfrm>
          <a:custGeom>
            <a:avLst/>
            <a:gdLst/>
            <a:ahLst/>
            <a:cxnLst/>
            <a:rect l="l" t="t" r="r" b="b"/>
            <a:pathLst>
              <a:path w="4078604">
                <a:moveTo>
                  <a:pt x="0" y="0"/>
                </a:moveTo>
                <a:lnTo>
                  <a:pt x="4078224" y="0"/>
                </a:lnTo>
              </a:path>
            </a:pathLst>
          </a:custGeom>
          <a:ln w="18287">
            <a:solidFill>
              <a:srgbClr val="0039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400" y="1999488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>
                <a:moveTo>
                  <a:pt x="0" y="0"/>
                </a:moveTo>
                <a:lnTo>
                  <a:pt x="4029455" y="0"/>
                </a:lnTo>
              </a:path>
            </a:pathLst>
          </a:custGeom>
          <a:ln w="24384">
            <a:solidFill>
              <a:srgbClr val="D4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 txBox="1"/>
          <p:nvPr/>
        </p:nvSpPr>
        <p:spPr>
          <a:xfrm>
            <a:off x="1295400" y="0"/>
            <a:ext cx="97224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spc="-5" dirty="0" smtClean="0">
                <a:solidFill>
                  <a:srgbClr val="D9D9D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Федеральной службы по надзору в сфере защиты прав потребителей и благополучия  человека по Пермскому краю</a:t>
            </a:r>
            <a:endParaRPr lang="ru-RU" b="1" spc="-5" dirty="0">
              <a:solidFill>
                <a:srgbClr val="D9D9D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5398" y="6586238"/>
            <a:ext cx="25603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10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301860"/>
            <a:ext cx="10519755" cy="411257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ОБЪЕКТЫ РИСКА ПО РАЗВИТИЮ ПРОФЕССИОНАЛЬНОЙ ПАТОЛОГИИ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09601" y="1219200"/>
          <a:ext cx="10972799" cy="4548067"/>
        </p:xfrm>
        <a:graphic>
          <a:graphicData uri="http://schemas.openxmlformats.org/drawingml/2006/table">
            <a:tbl>
              <a:tblPr/>
              <a:tblGrid>
                <a:gridCol w="3077959"/>
                <a:gridCol w="1302477"/>
                <a:gridCol w="1302477"/>
                <a:gridCol w="1342466"/>
                <a:gridCol w="1342466"/>
                <a:gridCol w="1302477"/>
                <a:gridCol w="1302477"/>
              </a:tblGrid>
              <a:tr h="388974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 ЮЛ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Число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сл.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Уд. вес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Число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сл.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Уд. 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вес,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Число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сл.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Уд. 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вес,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8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АО «ОДК-ПМ»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8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ПАО «Уралкалий»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9,4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85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АО «Чусовской металлургический завод»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4,2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 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7,8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3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АО «Александровский машиностроительный завод»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 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6,2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8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АО «</a:t>
                      </a:r>
                      <a:r>
                        <a:rPr lang="ru-RU" sz="16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Серовский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завод ферросплавов»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8,3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11,3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4,7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6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АО 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«Соликамскбумпром»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8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ООО 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«СВЕЗА Уральский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9,4 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47800" y="6059269"/>
            <a:ext cx="10744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Удельный вес профзаболеваний в разрезе отдельных предприятий, %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64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5398" y="6586238"/>
            <a:ext cx="25603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11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301860"/>
            <a:ext cx="10519755" cy="411257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ПЕРИОДИЧЕСКИЕ</a:t>
            </a:r>
            <a:r>
              <a:rPr kumimoji="0" lang="ru-RU" altLang="ru-RU" sz="2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МЕДИЦИНСКИЕ ОСМОТРЫ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1000" y="1143000"/>
          <a:ext cx="11353801" cy="1066800"/>
        </p:xfrm>
        <a:graphic>
          <a:graphicData uri="http://schemas.openxmlformats.org/drawingml/2006/table">
            <a:tbl>
              <a:tblPr/>
              <a:tblGrid>
                <a:gridCol w="7066606"/>
                <a:gridCol w="1373809"/>
                <a:gridCol w="1566824"/>
                <a:gridCol w="1346562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 г.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 г.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г.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Охват медицинскими осмотрами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Выявляемость профбольных на ПМО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Выявляемость подозрений на профзаболевания (</a:t>
                      </a:r>
                      <a:r>
                        <a:rPr lang="ru-RU" sz="1800" b="1" baseline="30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ru-RU" sz="1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800" b="1" baseline="-25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</a:t>
                      </a:r>
                      <a:r>
                        <a:rPr lang="ru-RU" sz="1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8200" y="2514600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периодических медицинских осмотров в Пермском крае в 2024 г.: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62000" y="2984480"/>
            <a:ext cx="10744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463" algn="l"/>
                <a:tab pos="180975" algn="l"/>
                <a:tab pos="2286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134 человека с подозрением на профессиональное заболевание;</a:t>
            </a: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  <a:tab pos="180975" algn="l"/>
                <a:tab pos="228600" algn="l"/>
              </a:tabLst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463" algn="l"/>
                <a:tab pos="180975" algn="l"/>
                <a:tab pos="2286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1312 работников, нуждающихся в постоянном переводе и 1144 человека, которым необходим временный перевод на другую работу по состоянию здоровья;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  <a:tab pos="180975" algn="l"/>
                <a:tab pos="228600" algn="l"/>
              </a:tabLst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463" algn="l"/>
                <a:tab pos="180975" algn="l"/>
                <a:tab pos="2286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2383 работника нуждаются в ограничении воздействия вредных производственных факторов;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  <a:tab pos="180975" algn="l"/>
                <a:tab pos="228600" algn="l"/>
              </a:tabLst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463" algn="l"/>
                <a:tab pos="180975" algn="l"/>
                <a:tab pos="2286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13621 человек с общесоматическими заболеваниями;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  <a:tab pos="180975" algn="l"/>
                <a:tab pos="228600" algn="l"/>
              </a:tabLst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463" algn="l"/>
                <a:tab pos="180975" algn="l"/>
                <a:tab pos="2286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4631 человека, нуждающихся в дообследовании с целью решения вопроса о профпригодности;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  <a:tab pos="180975" algn="l"/>
                <a:tab pos="228600" algn="l"/>
              </a:tabLst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182563" algn="l"/>
                <a:tab pos="2286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22353 человека, подлежащих направлению на санаторно-курортное лечение.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51964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1811000" y="6566535"/>
            <a:ext cx="2286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12</a:t>
            </a:r>
            <a:endParaRPr sz="1200" b="1" dirty="0">
              <a:latin typeface="Franklin Gothic Book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286471"/>
            <a:ext cx="10519755" cy="442035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ctr"/>
            <a:r>
              <a:rPr lang="ru-RU" altLang="ru-RU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В ПРОЕКТ РЕШЕНИЯ</a:t>
            </a:r>
            <a:endParaRPr lang="ru-RU" altLang="ru-RU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219200"/>
            <a:ext cx="1158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целях обеспечения безопасности и (или) безвредности для человека при выполнении работ рекомендовать работодателям:</a:t>
            </a:r>
          </a:p>
          <a:p>
            <a:pPr algn="just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Обеспечить организацию и проведение производственного лабораторного контроля факторов производственной среды на рабочих местах;</a:t>
            </a:r>
          </a:p>
          <a:p>
            <a:pPr indent="447675" algn="just">
              <a:buFont typeface="Wingdings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результатам проведения производственного контроля разработать и выполнять в установленные сроки перечень мероприятий по улучшению условий труда, направленных на снижение рисков для здоровья человека в части профессиональных заболеваний, заболеваний (отравлений) и инфекционных заболеваний, связанных с условиями труда;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Усилить контроль за применением работниками средств индивидуальной защиты в целях предупреждения вредного воздействия факторов производственной среды и трудового процесса на здоровье работника.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96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057" y="2964433"/>
            <a:ext cx="74568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</a:t>
            </a:r>
            <a:r>
              <a:rPr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sz="3600" b="1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96439"/>
            <a:ext cx="4075429" cy="0"/>
          </a:xfrm>
          <a:custGeom>
            <a:avLst/>
            <a:gdLst/>
            <a:ahLst/>
            <a:cxnLst/>
            <a:rect l="l" t="t" r="r" b="b"/>
            <a:pathLst>
              <a:path w="4075429">
                <a:moveTo>
                  <a:pt x="0" y="0"/>
                </a:moveTo>
                <a:lnTo>
                  <a:pt x="4075176" y="0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5176" y="1996439"/>
            <a:ext cx="4078604" cy="0"/>
          </a:xfrm>
          <a:custGeom>
            <a:avLst/>
            <a:gdLst/>
            <a:ahLst/>
            <a:cxnLst/>
            <a:rect l="l" t="t" r="r" b="b"/>
            <a:pathLst>
              <a:path w="4078604">
                <a:moveTo>
                  <a:pt x="0" y="0"/>
                </a:moveTo>
                <a:lnTo>
                  <a:pt x="4078224" y="0"/>
                </a:lnTo>
              </a:path>
            </a:pathLst>
          </a:custGeom>
          <a:ln w="18287">
            <a:solidFill>
              <a:srgbClr val="0039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3400" y="1999488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>
                <a:moveTo>
                  <a:pt x="0" y="0"/>
                </a:moveTo>
                <a:lnTo>
                  <a:pt x="4029455" y="0"/>
                </a:lnTo>
              </a:path>
            </a:pathLst>
          </a:custGeom>
          <a:ln w="24384">
            <a:solidFill>
              <a:srgbClr val="D4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SPB_P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2541" y="0"/>
            <a:ext cx="485026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973" y="426164"/>
            <a:ext cx="11719957" cy="165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548" y="6241875"/>
            <a:ext cx="11038440" cy="276051"/>
          </a:xfrm>
          <a:prstGeom prst="rect">
            <a:avLst/>
          </a:prstGeom>
        </p:spPr>
      </p:pic>
      <p:sp>
        <p:nvSpPr>
          <p:cNvPr id="5" name="Shape 164"/>
          <p:cNvSpPr txBox="1">
            <a:spLocks noGrp="1"/>
          </p:cNvSpPr>
          <p:nvPr/>
        </p:nvSpPr>
        <p:spPr>
          <a:xfrm>
            <a:off x="536549" y="-22793"/>
            <a:ext cx="11267520" cy="515358"/>
          </a:xfrm>
          <a:prstGeom prst="rect">
            <a:avLst/>
          </a:prstGeom>
          <a:noFill/>
          <a:ln>
            <a:noFill/>
          </a:ln>
        </p:spPr>
        <p:txBody>
          <a:bodyPr wrap="square" lIns="82904" tIns="41441" rIns="82904" bIns="4144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lvl="0">
              <a:buClr>
                <a:schemeClr val="lt1"/>
              </a:buClr>
              <a:buSzPct val="25000"/>
            </a:pPr>
            <a:r>
              <a:rPr lang="ru-RU" sz="2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Структура населения Пермского края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A3E461CA-2073-4115-B533-8DAD2A0CDB75}"/>
              </a:ext>
            </a:extLst>
          </p:cNvPr>
          <p:cNvSpPr/>
          <p:nvPr/>
        </p:nvSpPr>
        <p:spPr>
          <a:xfrm>
            <a:off x="11618753" y="6465623"/>
            <a:ext cx="370842" cy="293092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2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9984" y="2341129"/>
            <a:ext cx="1443446" cy="283783"/>
          </a:xfrm>
          <a:prstGeom prst="rect">
            <a:avLst/>
          </a:prstGeom>
          <a:noFill/>
        </p:spPr>
        <p:txBody>
          <a:bodyPr wrap="none" lIns="82918" tIns="41459" rIns="82918" bIns="41459" rtlCol="0">
            <a:spAutoFit/>
          </a:bodyPr>
          <a:lstStyle/>
          <a:p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абс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(тыс.чел.)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3787790"/>
              </p:ext>
            </p:extLst>
          </p:nvPr>
        </p:nvGraphicFramePr>
        <p:xfrm>
          <a:off x="536548" y="4114029"/>
          <a:ext cx="11038443" cy="185805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40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864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3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2019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2021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2024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Население, всего (тыс. чел.)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2637,032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2634,409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2632,097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2623,122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2610,800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2599,260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2579,261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2556,852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2508,352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2495,266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трудоспособное</a:t>
                      </a:r>
                      <a:r>
                        <a:rPr lang="ru-RU" sz="11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население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(тыс. чел.)</a:t>
                      </a:r>
                      <a:endParaRPr lang="ru-RU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1512,495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1484,607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1461,976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1439,870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1439,002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1438,092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1420,873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1436,659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1393,809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1412,830</a:t>
                      </a:r>
                    </a:p>
                  </a:txBody>
                  <a:tcPr marL="8638" marR="8638" marT="8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работающее население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(тыс. чел.)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994,9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897,2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864,7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850,5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837,1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781,7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773,7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718,8</a:t>
                      </a:r>
                    </a:p>
                  </a:txBody>
                  <a:tcPr marL="52857" marR="5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3773121"/>
              </p:ext>
            </p:extLst>
          </p:nvPr>
        </p:nvGraphicFramePr>
        <p:xfrm>
          <a:off x="5485766" y="914400"/>
          <a:ext cx="545666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79777" y="2346068"/>
            <a:ext cx="612896" cy="268394"/>
          </a:xfrm>
          <a:prstGeom prst="rect">
            <a:avLst/>
          </a:prstGeom>
          <a:solidFill>
            <a:schemeClr val="bg1"/>
          </a:solidFill>
        </p:spPr>
        <p:txBody>
          <a:bodyPr wrap="square" lIns="82918" tIns="41459" rIns="82918" bIns="41459" rtlCol="0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499,6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0778" y="2317466"/>
            <a:ext cx="655854" cy="251183"/>
          </a:xfrm>
          <a:prstGeom prst="rect">
            <a:avLst/>
          </a:prstGeom>
          <a:solidFill>
            <a:schemeClr val="bg1"/>
          </a:solidFill>
        </p:spPr>
        <p:txBody>
          <a:bodyPr wrap="square" lIns="82918" tIns="41459" rIns="82918" bIns="41459" rtlCol="0">
            <a:spAutoFit/>
          </a:bodyPr>
          <a:lstStyle/>
          <a:p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1412,8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1824" y="2347439"/>
            <a:ext cx="655854" cy="268394"/>
          </a:xfrm>
          <a:prstGeom prst="rect">
            <a:avLst/>
          </a:prstGeom>
          <a:solidFill>
            <a:schemeClr val="bg1"/>
          </a:solidFill>
        </p:spPr>
        <p:txBody>
          <a:bodyPr wrap="square" lIns="48967" tIns="41459" rIns="48967" bIns="41459" rtlCol="0">
            <a:spAutoFit/>
          </a:bodyPr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582,9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9181BA-1DD9-A43F-1FD2-3E04EC015331}"/>
              </a:ext>
            </a:extLst>
          </p:cNvPr>
          <p:cNvSpPr/>
          <p:nvPr/>
        </p:nvSpPr>
        <p:spPr>
          <a:xfrm>
            <a:off x="815509" y="1029135"/>
            <a:ext cx="3272287" cy="2198982"/>
          </a:xfrm>
          <a:prstGeom prst="rect">
            <a:avLst/>
          </a:prstGeom>
          <a:solidFill>
            <a:srgbClr val="FEE006">
              <a:alpha val="11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2918" tIns="41459" rIns="82918" bIns="41459" anchor="ctr" anchorCtr="0">
            <a:no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численность населения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Пермского края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01.01.2024)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2 495 266</a:t>
            </a:r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endParaRPr lang="ru-RU" sz="2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1811000" y="6553200"/>
            <a:ext cx="3810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35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endParaRPr sz="1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27939"/>
            <a:ext cx="10519755" cy="959100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 algn="ctr">
              <a:lnSpc>
                <a:spcPct val="120000"/>
              </a:lnSpc>
              <a:buClr>
                <a:prstClr val="white"/>
              </a:buClr>
              <a:buSzPct val="25000"/>
            </a:pPr>
            <a:r>
              <a:rPr lang="ru-RU" altLang="ru-RU" b="1" dirty="0" smtClean="0">
                <a:latin typeface="Tahoma" panose="020B0604030504040204" pitchFamily="34" charset="0"/>
                <a:cs typeface="Arial"/>
                <a:sym typeface="Arial"/>
              </a:rPr>
              <a:t>САНИТАРНО-ЭПИДЕМИОЛОГИЧЕСКИЙ КОНТРОЛЬ </a:t>
            </a:r>
            <a:r>
              <a:rPr lang="ru-RU" altLang="ru-RU" b="1" dirty="0">
                <a:latin typeface="Tahoma" panose="020B0604030504040204" pitchFamily="34" charset="0"/>
                <a:cs typeface="Arial"/>
                <a:sym typeface="Arial"/>
              </a:rPr>
              <a:t>(</a:t>
            </a:r>
            <a:r>
              <a:rPr lang="ru-RU" altLang="ru-RU" b="1" dirty="0" smtClean="0">
                <a:latin typeface="Tahoma" panose="020B0604030504040204" pitchFamily="34" charset="0"/>
                <a:cs typeface="Arial"/>
                <a:sym typeface="Arial"/>
              </a:rPr>
              <a:t>НАДЗОР)</a:t>
            </a:r>
          </a:p>
          <a:p>
            <a:pPr lvl="0" algn="ctr">
              <a:lnSpc>
                <a:spcPct val="120000"/>
              </a:lnSpc>
              <a:buClr>
                <a:prstClr val="white"/>
              </a:buClr>
              <a:buSzPct val="25000"/>
            </a:pPr>
            <a:r>
              <a:rPr lang="ru-RU" altLang="ru-RU" b="1" dirty="0" smtClean="0">
                <a:latin typeface="Tahoma" panose="020B0604030504040204" pitchFamily="34" charset="0"/>
                <a:cs typeface="Arial"/>
                <a:sym typeface="Arial"/>
              </a:rPr>
              <a:t> НА ПРОМЫШЛЕННЫХ ПРЕДПРИЯТИЯХ</a:t>
            </a:r>
            <a:endParaRPr lang="ru-RU" b="1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15"/>
          <p:cNvSpPr>
            <a:spLocks noChangeArrowheads="1"/>
          </p:cNvSpPr>
          <p:nvPr/>
        </p:nvSpPr>
        <p:spPr bwMode="auto">
          <a:xfrm>
            <a:off x="381000" y="4953000"/>
            <a:ext cx="1143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sz="2400" b="1" dirty="0" smtClean="0"/>
              <a:t>ЧВР – 66 объектов </a:t>
            </a:r>
            <a:r>
              <a:rPr lang="ru-RU" sz="2400" dirty="0" smtClean="0"/>
              <a:t>(АО «ОДК - Пермские моторы», АО «ОДК-СТАР», ООО «Газпром трансгаз Чайковский», ПАО «Уралкалий», ООО «ЛУКОЙЛ-Пермь», ПАО «Россети Урал», МУП «Пермгорэлектротранс» и др.)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81001" y="1933068"/>
          <a:ext cx="11429998" cy="2257932"/>
        </p:xfrm>
        <a:graphic>
          <a:graphicData uri="http://schemas.openxmlformats.org/drawingml/2006/table">
            <a:tbl>
              <a:tblPr/>
              <a:tblGrid>
                <a:gridCol w="2429976"/>
                <a:gridCol w="1223032"/>
                <a:gridCol w="1223032"/>
                <a:gridCol w="1223032"/>
                <a:gridCol w="1367868"/>
                <a:gridCol w="1370013"/>
                <a:gridCol w="1370013"/>
                <a:gridCol w="1223032"/>
              </a:tblGrid>
              <a:tr h="2877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Промышл. </a:t>
                      </a: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объекты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риска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7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год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6413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541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929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4411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283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Удельный вес объектов, %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2,9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8,4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14,5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68,8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4,4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734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1811000" y="6553200"/>
            <a:ext cx="3810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35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4</a:t>
            </a:r>
            <a:endParaRPr sz="1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27939"/>
            <a:ext cx="10519755" cy="959100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 algn="ctr">
              <a:lnSpc>
                <a:spcPct val="120000"/>
              </a:lnSpc>
              <a:buClr>
                <a:prstClr val="white"/>
              </a:buClr>
              <a:buSzPct val="25000"/>
            </a:pPr>
            <a:r>
              <a:rPr lang="ru-RU" altLang="ru-RU" b="1" dirty="0" smtClean="0">
                <a:latin typeface="Tahoma" panose="020B0604030504040204" pitchFamily="34" charset="0"/>
                <a:cs typeface="Arial"/>
                <a:sym typeface="Arial"/>
              </a:rPr>
              <a:t>САНИТАРНО-ЭПИДЕМИОЛОГИЧЕСКИЙ КОНТРОЛЬ </a:t>
            </a:r>
            <a:r>
              <a:rPr lang="ru-RU" altLang="ru-RU" b="1" dirty="0">
                <a:latin typeface="Tahoma" panose="020B0604030504040204" pitchFamily="34" charset="0"/>
                <a:cs typeface="Arial"/>
                <a:sym typeface="Arial"/>
              </a:rPr>
              <a:t>(</a:t>
            </a:r>
            <a:r>
              <a:rPr lang="ru-RU" altLang="ru-RU" b="1" dirty="0" smtClean="0">
                <a:latin typeface="Tahoma" panose="020B0604030504040204" pitchFamily="34" charset="0"/>
                <a:cs typeface="Arial"/>
                <a:sym typeface="Arial"/>
              </a:rPr>
              <a:t>НАДЗОР)</a:t>
            </a:r>
          </a:p>
          <a:p>
            <a:pPr lvl="0" algn="ctr">
              <a:lnSpc>
                <a:spcPct val="120000"/>
              </a:lnSpc>
              <a:buClr>
                <a:prstClr val="white"/>
              </a:buClr>
              <a:buSzPct val="25000"/>
            </a:pPr>
            <a:r>
              <a:rPr lang="ru-RU" altLang="ru-RU" b="1" dirty="0" smtClean="0">
                <a:latin typeface="Tahoma" panose="020B0604030504040204" pitchFamily="34" charset="0"/>
                <a:cs typeface="Arial"/>
                <a:sym typeface="Arial"/>
              </a:rPr>
              <a:t> НА ПРОМЫШЛЕННЫХ ПРЕДПРИЯТИЯХ</a:t>
            </a:r>
            <a:endParaRPr lang="ru-RU" b="1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8975B1-0450-4625-A7FF-6EDD60417118}"/>
              </a:ext>
            </a:extLst>
          </p:cNvPr>
          <p:cNvSpPr txBox="1"/>
          <p:nvPr/>
        </p:nvSpPr>
        <p:spPr>
          <a:xfrm>
            <a:off x="2361461" y="1610380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2023 </a:t>
            </a:r>
            <a:r>
              <a:rPr lang="ru-RU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E8B4DC-ED9A-4731-A949-601500C6D4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541858"/>
            <a:ext cx="571112" cy="571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A39469-80C1-42B1-B2EA-C9626D37D12A}"/>
              </a:ext>
            </a:extLst>
          </p:cNvPr>
          <p:cNvSpPr txBox="1"/>
          <p:nvPr/>
        </p:nvSpPr>
        <p:spPr>
          <a:xfrm>
            <a:off x="76201" y="2057400"/>
            <a:ext cx="137159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55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плановых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проверок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123094-3BB7-47E1-9C2B-BCD413307A1C}"/>
              </a:ext>
            </a:extLst>
          </p:cNvPr>
          <p:cNvSpPr txBox="1"/>
          <p:nvPr/>
        </p:nvSpPr>
        <p:spPr>
          <a:xfrm>
            <a:off x="1295400" y="2362200"/>
            <a:ext cx="17526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внеплановых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проверок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E2DD1AE-E462-4031-B691-324A57721A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1524000"/>
            <a:ext cx="573074" cy="5730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7F03A13-2270-453F-9B32-7FCA13D17223}"/>
              </a:ext>
            </a:extLst>
          </p:cNvPr>
          <p:cNvSpPr txBox="1"/>
          <p:nvPr/>
        </p:nvSpPr>
        <p:spPr>
          <a:xfrm>
            <a:off x="8991600" y="1600200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2024 </a:t>
            </a:r>
            <a:r>
              <a:rPr lang="ru-RU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г.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FA863E-6EFD-4B3E-97E3-6320BCFA1565}"/>
              </a:ext>
            </a:extLst>
          </p:cNvPr>
          <p:cNvSpPr txBox="1"/>
          <p:nvPr/>
        </p:nvSpPr>
        <p:spPr>
          <a:xfrm>
            <a:off x="7162801" y="2133600"/>
            <a:ext cx="14478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16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плановых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проверок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C56B8B-2E30-4062-B8ED-7EB61B3BAEB4}"/>
              </a:ext>
            </a:extLst>
          </p:cNvPr>
          <p:cNvSpPr txBox="1"/>
          <p:nvPr/>
        </p:nvSpPr>
        <p:spPr>
          <a:xfrm>
            <a:off x="8458200" y="2362200"/>
            <a:ext cx="16764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внеплановых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проверок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44543A-CB42-4AEA-A164-01E0E30147DD}"/>
              </a:ext>
            </a:extLst>
          </p:cNvPr>
          <p:cNvSpPr txBox="1"/>
          <p:nvPr/>
        </p:nvSpPr>
        <p:spPr>
          <a:xfrm>
            <a:off x="952459" y="939225"/>
            <a:ext cx="95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Постановление Правительства РФ от 10.03.2022 № 336 «Об особенностях осуществления государственного контроля (надзора), муниципального контроля»</a:t>
            </a:r>
          </a:p>
        </p:txBody>
      </p:sp>
      <p:sp>
        <p:nvSpPr>
          <p:cNvPr id="41" name="Скругленный прямоугольник 18">
            <a:extLst>
              <a:ext uri="{FF2B5EF4-FFF2-40B4-BE49-F238E27FC236}">
                <a16:creationId xmlns:a16="http://schemas.microsoft.com/office/drawing/2014/main" xmlns="" id="{DB6BB198-D3CE-4391-82B0-4EC06BDC979C}"/>
              </a:ext>
            </a:extLst>
          </p:cNvPr>
          <p:cNvSpPr/>
          <p:nvPr/>
        </p:nvSpPr>
        <p:spPr bwMode="auto">
          <a:xfrm>
            <a:off x="457200" y="4472577"/>
            <a:ext cx="9868380" cy="1013823"/>
          </a:xfrm>
          <a:prstGeom prst="roundRect">
            <a:avLst>
              <a:gd name="adj" fmla="val 16058"/>
            </a:avLst>
          </a:prstGeom>
          <a:solidFill>
            <a:srgbClr val="EEECE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680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Информирование, консультирование ЮЛ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1BD30DC-AC00-45E7-83F9-FC5AD984CD07}"/>
              </a:ext>
            </a:extLst>
          </p:cNvPr>
          <p:cNvSpPr txBox="1"/>
          <p:nvPr/>
        </p:nvSpPr>
        <p:spPr>
          <a:xfrm>
            <a:off x="781036" y="4724400"/>
            <a:ext cx="1428764" cy="446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3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3372</a:t>
            </a:r>
            <a:endParaRPr lang="ru-RU" sz="23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A4568D-7144-4E7A-B332-D1A88BADC939}"/>
              </a:ext>
            </a:extLst>
          </p:cNvPr>
          <p:cNvSpPr txBox="1"/>
          <p:nvPr/>
        </p:nvSpPr>
        <p:spPr>
          <a:xfrm>
            <a:off x="8382001" y="4735324"/>
            <a:ext cx="1447800" cy="446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4827</a:t>
            </a: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CAB0076-CF51-4D9A-B49E-2123E6EE1DBE}"/>
              </a:ext>
            </a:extLst>
          </p:cNvPr>
          <p:cNvSpPr txBox="1"/>
          <p:nvPr/>
        </p:nvSpPr>
        <p:spPr>
          <a:xfrm>
            <a:off x="10972800" y="47976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+ 1,4 раза</a:t>
            </a:r>
            <a:endParaRPr lang="ru-RU" sz="1400" b="1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6AAA904-BE26-4655-BD3E-5736FCFD058D}"/>
              </a:ext>
            </a:extLst>
          </p:cNvPr>
          <p:cNvSpPr txBox="1"/>
          <p:nvPr/>
        </p:nvSpPr>
        <p:spPr>
          <a:xfrm>
            <a:off x="10972800" y="5864423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+ 1,2 раза</a:t>
            </a:r>
            <a:endParaRPr lang="ru-RU" sz="1400" b="1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кругленный прямоугольник 18">
            <a:extLst>
              <a:ext uri="{FF2B5EF4-FFF2-40B4-BE49-F238E27FC236}">
                <a16:creationId xmlns:a16="http://schemas.microsoft.com/office/drawing/2014/main" xmlns="" id="{98012503-F42F-4A4F-8001-7D25444C8A78}"/>
              </a:ext>
            </a:extLst>
          </p:cNvPr>
          <p:cNvSpPr/>
          <p:nvPr/>
        </p:nvSpPr>
        <p:spPr bwMode="auto">
          <a:xfrm>
            <a:off x="457200" y="5539377"/>
            <a:ext cx="9868380" cy="1013823"/>
          </a:xfrm>
          <a:prstGeom prst="roundRect">
            <a:avLst>
              <a:gd name="adj" fmla="val 16058"/>
            </a:avLst>
          </a:prstGeom>
          <a:solidFill>
            <a:srgbClr val="EEECE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680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Предостережения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 недопустимости нарушения </a:t>
            </a:r>
          </a:p>
          <a:p>
            <a:pPr algn="ctr"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обязательных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требований, </a:t>
            </a:r>
            <a:r>
              <a:rPr lang="ru-RU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Профилактические визиты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CD5E01C-49C2-4223-85CF-40CBB8BC8F04}"/>
              </a:ext>
            </a:extLst>
          </p:cNvPr>
          <p:cNvSpPr txBox="1"/>
          <p:nvPr/>
        </p:nvSpPr>
        <p:spPr>
          <a:xfrm>
            <a:off x="609600" y="5786735"/>
            <a:ext cx="1371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3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497</a:t>
            </a:r>
            <a:endParaRPr lang="ru-RU" sz="23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DF99450-AA78-4F66-841A-A3FF6F7A92A1}"/>
              </a:ext>
            </a:extLst>
          </p:cNvPr>
          <p:cNvSpPr txBox="1"/>
          <p:nvPr/>
        </p:nvSpPr>
        <p:spPr>
          <a:xfrm>
            <a:off x="8763001" y="5786735"/>
            <a:ext cx="1371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605</a:t>
            </a: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3" name="Стрелка вверх 16">
            <a:extLst>
              <a:ext uri="{FF2B5EF4-FFF2-40B4-BE49-F238E27FC236}">
                <a16:creationId xmlns:a16="http://schemas.microsoft.com/office/drawing/2014/main" xmlns="" id="{A67C6202-C006-4A65-9775-B64B5E3814E5}"/>
              </a:ext>
            </a:extLst>
          </p:cNvPr>
          <p:cNvSpPr/>
          <p:nvPr/>
        </p:nvSpPr>
        <p:spPr bwMode="auto">
          <a:xfrm>
            <a:off x="10439400" y="4419600"/>
            <a:ext cx="609600" cy="19812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13716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95400" y="4038600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Профилактические мероприятия за </a:t>
            </a:r>
            <a:r>
              <a:rPr lang="ru-RU" sz="2400" b="1" u="sng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2023-2024 </a:t>
            </a:r>
            <a:r>
              <a:rPr lang="ru-RU" sz="2400" b="1" u="sng" dirty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г.г.</a:t>
            </a:r>
            <a:endParaRPr lang="ru-RU" sz="2400" u="sng" dirty="0">
              <a:solidFill>
                <a:srgbClr val="99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A123094-3BB7-47E1-9C2B-BCD413307A1C}"/>
              </a:ext>
            </a:extLst>
          </p:cNvPr>
          <p:cNvSpPr txBox="1"/>
          <p:nvPr/>
        </p:nvSpPr>
        <p:spPr>
          <a:xfrm>
            <a:off x="2895600" y="2895600"/>
            <a:ext cx="22860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148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штрафов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на 763,0 тыс.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руб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A123094-3BB7-47E1-9C2B-BCD413307A1C}"/>
              </a:ext>
            </a:extLst>
          </p:cNvPr>
          <p:cNvSpPr txBox="1"/>
          <p:nvPr/>
        </p:nvSpPr>
        <p:spPr>
          <a:xfrm>
            <a:off x="9982200" y="2895600"/>
            <a:ext cx="19812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штрафов на  342,0 тыс.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руб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0" name="Стрелка вниз 17">
            <a:extLst>
              <a:ext uri="{FF2B5EF4-FFF2-40B4-BE49-F238E27FC236}">
                <a16:creationId xmlns:a16="http://schemas.microsoft.com/office/drawing/2014/main" xmlns="" id="{3851BFAB-1AE0-49D8-BDF7-D0F6992D4214}"/>
              </a:ext>
            </a:extLst>
          </p:cNvPr>
          <p:cNvSpPr/>
          <p:nvPr/>
        </p:nvSpPr>
        <p:spPr>
          <a:xfrm>
            <a:off x="4343400" y="1905000"/>
            <a:ext cx="1676400" cy="1132999"/>
          </a:xfrm>
          <a:prstGeom prst="downArrow">
            <a:avLst>
              <a:gd name="adj1" fmla="val 50000"/>
              <a:gd name="adj2" fmla="val 59444"/>
            </a:avLst>
          </a:prstGeom>
          <a:solidFill>
            <a:srgbClr val="E46C0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13716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uLnTx/>
                <a:uFillTx/>
                <a:latin typeface="Tahoma" panose="020B0604030504040204" pitchFamily="34" charset="0"/>
                <a:cs typeface="Arial"/>
                <a:sym typeface="Arial"/>
              </a:rPr>
              <a:t>3,4 раза</a:t>
            </a:r>
            <a:endParaRPr kumimoji="1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  <p:sp>
        <p:nvSpPr>
          <p:cNvPr id="35" name="Стрелка вниз 17">
            <a:extLst>
              <a:ext uri="{FF2B5EF4-FFF2-40B4-BE49-F238E27FC236}">
                <a16:creationId xmlns:a16="http://schemas.microsoft.com/office/drawing/2014/main" xmlns="" id="{3851BFAB-1AE0-49D8-BDF7-D0F6992D4214}"/>
              </a:ext>
            </a:extLst>
          </p:cNvPr>
          <p:cNvSpPr/>
          <p:nvPr/>
        </p:nvSpPr>
        <p:spPr>
          <a:xfrm>
            <a:off x="5105400" y="2362200"/>
            <a:ext cx="1752600" cy="1132999"/>
          </a:xfrm>
          <a:prstGeom prst="downArrow">
            <a:avLst>
              <a:gd name="adj1" fmla="val 50000"/>
              <a:gd name="adj2" fmla="val 5944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13716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uLnTx/>
                <a:uFillTx/>
                <a:latin typeface="Tahoma" panose="020B0604030504040204" pitchFamily="34" charset="0"/>
                <a:cs typeface="Arial"/>
                <a:sym typeface="Arial"/>
              </a:rPr>
              <a:t>1,3 раза</a:t>
            </a:r>
            <a:endParaRPr kumimoji="1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  <p:sp>
        <p:nvSpPr>
          <p:cNvPr id="55" name="Стрелка вниз 17">
            <a:extLst>
              <a:ext uri="{FF2B5EF4-FFF2-40B4-BE49-F238E27FC236}">
                <a16:creationId xmlns:a16="http://schemas.microsoft.com/office/drawing/2014/main" xmlns="" id="{3851BFAB-1AE0-49D8-BDF7-D0F6992D4214}"/>
              </a:ext>
            </a:extLst>
          </p:cNvPr>
          <p:cNvSpPr/>
          <p:nvPr/>
        </p:nvSpPr>
        <p:spPr>
          <a:xfrm>
            <a:off x="5867400" y="2819400"/>
            <a:ext cx="1752600" cy="1176099"/>
          </a:xfrm>
          <a:prstGeom prst="downArrow">
            <a:avLst>
              <a:gd name="adj1" fmla="val 50000"/>
              <a:gd name="adj2" fmla="val 5944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13716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uLnTx/>
                <a:uFillTx/>
                <a:latin typeface="Tahoma" panose="020B0604030504040204" pitchFamily="34" charset="0"/>
                <a:cs typeface="Arial"/>
                <a:sym typeface="Arial"/>
              </a:rPr>
              <a:t>3,0 раза</a:t>
            </a:r>
            <a:endParaRPr kumimoji="1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34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3568" y="6566535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87200" y="6566535"/>
            <a:ext cx="30480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5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132583"/>
            <a:ext cx="10519755" cy="749812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</a:rPr>
              <a:t>ГИГИЕНИЧЕСКАЯ ХАРАКТЕРИСТИКА РАБОЧИХ МЕСТ ПО ФИЗИЧЕСКИМ ФАКТОРАМ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52240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1"/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РФ,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2023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–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16,22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6019800"/>
            <a:ext cx="115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Доля рабочих мест, не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отвечающих гигиеническим </a:t>
            </a:r>
            <a:r>
              <a:rPr lang="ru-RU" altLang="ru-RU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нормативам (%)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3526163" y="5223996"/>
            <a:ext cx="226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91"/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РФ,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2023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–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6,75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%</a:t>
            </a:r>
          </a:p>
        </p:txBody>
      </p:sp>
      <p:sp>
        <p:nvSpPr>
          <p:cNvPr id="40" name="TextBox 16"/>
          <p:cNvSpPr txBox="1"/>
          <p:nvPr/>
        </p:nvSpPr>
        <p:spPr>
          <a:xfrm>
            <a:off x="9677400" y="522399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91"/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РФ,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2023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–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2,72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%</a:t>
            </a:r>
          </a:p>
        </p:txBody>
      </p:sp>
      <p:sp>
        <p:nvSpPr>
          <p:cNvPr id="41" name="TextBox 16"/>
          <p:cNvSpPr txBox="1"/>
          <p:nvPr/>
        </p:nvSpPr>
        <p:spPr>
          <a:xfrm>
            <a:off x="6650363" y="5223996"/>
            <a:ext cx="218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91"/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РФ,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2023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– </a:t>
            </a:r>
            <a:r>
              <a:rPr lang="ru-RU" sz="16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8,96 </a:t>
            </a:r>
            <a:r>
              <a:rPr lang="ru-RU" sz="16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%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62D54FCA-7E0C-4F52-99B9-A3C0E67CCBE7}"/>
              </a:ext>
            </a:extLst>
          </p:cNvPr>
          <p:cNvGraphicFramePr/>
          <p:nvPr/>
        </p:nvGraphicFramePr>
        <p:xfrm>
          <a:off x="9525000" y="1371600"/>
          <a:ext cx="2286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9DB30661-A309-48CD-9E20-F77F9D1338F2}"/>
              </a:ext>
            </a:extLst>
          </p:cNvPr>
          <p:cNvGraphicFramePr/>
          <p:nvPr/>
        </p:nvGraphicFramePr>
        <p:xfrm>
          <a:off x="6477000" y="1371600"/>
          <a:ext cx="228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5216BC96-9800-4233-ADD3-BB72C21B64F5}"/>
              </a:ext>
            </a:extLst>
          </p:cNvPr>
          <p:cNvGraphicFramePr/>
          <p:nvPr/>
        </p:nvGraphicFramePr>
        <p:xfrm>
          <a:off x="3429000" y="1295400"/>
          <a:ext cx="2362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5F338958-11DC-4CBD-A825-10882B289C81}"/>
              </a:ext>
            </a:extLst>
          </p:cNvPr>
          <p:cNvGraphicFramePr/>
          <p:nvPr/>
        </p:nvGraphicFramePr>
        <p:xfrm>
          <a:off x="381000" y="1295400"/>
          <a:ext cx="226218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6413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6145"/>
            <a:ext cx="12284349" cy="1381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1600" y="83403"/>
            <a:ext cx="9908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24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Гигиеническая характеристика рабочих мест по химическому фактору</a:t>
            </a:r>
            <a:endParaRPr lang="ru-RU" sz="24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0" y="4724400"/>
          <a:ext cx="11810999" cy="1595003"/>
        </p:xfrm>
        <a:graphic>
          <a:graphicData uri="http://schemas.openxmlformats.org/drawingml/2006/table">
            <a:tbl>
              <a:tblPr/>
              <a:tblGrid>
                <a:gridCol w="5943600"/>
                <a:gridCol w="990600"/>
                <a:gridCol w="990600"/>
                <a:gridCol w="914400"/>
                <a:gridCol w="914400"/>
                <a:gridCol w="914400"/>
                <a:gridCol w="1142999"/>
              </a:tblGrid>
              <a:tr h="436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Факторы</a:t>
                      </a:r>
                    </a:p>
                  </a:txBody>
                  <a:tcPr marL="77046" marR="770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Доля рабочих мест, не отвечающих гигиеническим нормативам, %</a:t>
                      </a:r>
                    </a:p>
                  </a:txBody>
                  <a:tcPr marL="77046" marR="770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2020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2021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2022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78226" marR="78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2024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РФ, 2023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1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Пары и газы/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в т.ч. содержащие вещества 1 и 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опасности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7,7/7,5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6,9/6,9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5,4/5,1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5,3/6,4</a:t>
                      </a:r>
                    </a:p>
                  </a:txBody>
                  <a:tcPr marL="78226" marR="78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5,3/5,1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1,26/0,91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1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Пыль и аэрозоли/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в т.ч. содержащие вещества 1 и 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опасности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5,6/3,8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4,8/3,2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7,7/5,3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7,4/3,9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9,8/4,9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2,71/1,11</a:t>
                      </a:r>
                    </a:p>
                  </a:txBody>
                  <a:tcPr marL="77046" marR="770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71600" y="4233446"/>
            <a:ext cx="345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РФ, 2023, % - 1,26 / 0,91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A3E461CA-2073-4115-B533-8DAD2A0CDB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63816" y="6356352"/>
            <a:ext cx="472066" cy="36512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 6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2428" y="4233446"/>
            <a:ext cx="345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РФ, 2023, %- 2,71 / 1,11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6629400" y="990600"/>
          <a:ext cx="510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457200" y="9906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5398" y="6586238"/>
            <a:ext cx="25603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132583"/>
            <a:ext cx="10519755" cy="749812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</a:rPr>
              <a:t>УРОВЕНЬ ПРОФЕССИОНАЛЬНОЙ ЗАБОЛЕВАЕМОСТИ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</a:rPr>
              <a:t>В ПЕРМСКОМ КРАЕ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j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990600"/>
            <a:ext cx="4800600" cy="609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Профессиональная заболеваемость в Пермском крае и РФ (на 10 тыс.работающих )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72200" y="1066800"/>
            <a:ext cx="6019800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впервые зарегистрированных случаев профессиональной заболеваемости в Пермском крае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абс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343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профессиональной заболеваемости, %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28602" y="4693148"/>
          <a:ext cx="11582399" cy="1928418"/>
        </p:xfrm>
        <a:graphic>
          <a:graphicData uri="http://schemas.openxmlformats.org/drawingml/2006/table">
            <a:tbl>
              <a:tblPr/>
              <a:tblGrid>
                <a:gridCol w="6629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5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Заболевание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207">
                <a:tc>
                  <a:txBody>
                    <a:bodyPr/>
                    <a:lstStyle/>
                    <a:p>
                      <a:pPr marL="7200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Вибрационная болезнь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Нейросенсорная тугоухость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3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Заболевания опорно-двигательного  аппарата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39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Заболевания органов дыхания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546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Заболевания, связанные с воздействием биологического фактора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4000000}"/>
              </a:ext>
            </a:extLst>
          </p:cNvPr>
          <p:cNvGraphicFramePr/>
          <p:nvPr/>
        </p:nvGraphicFramePr>
        <p:xfrm>
          <a:off x="6858000" y="1676400"/>
          <a:ext cx="47244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GraphicFramePr/>
          <p:nvPr/>
        </p:nvGraphicFramePr>
        <p:xfrm>
          <a:off x="304800" y="1524000"/>
          <a:ext cx="5667375" cy="30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1964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5398" y="6586238"/>
            <a:ext cx="25603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8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63361"/>
            <a:ext cx="11089025" cy="688256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ПРОФЕССИОНАЛЬНОЙ ЗАБОЛЕВАЕМОСТИ В РАЗРЕЗЕ ОТДЕЛЬНЫХ ВИДОВ ЭКОНОМИЧЕСКОЙ ДЕЯТЕЛЬНОСТИ (НА 10 ТЫС. РАБОТАЮЩИХ)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990600"/>
            <a:ext cx="10134600" cy="609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8601" y="1524002"/>
          <a:ext cx="11734799" cy="4495799"/>
        </p:xfrm>
        <a:graphic>
          <a:graphicData uri="http://schemas.openxmlformats.org/drawingml/2006/table">
            <a:tbl>
              <a:tblPr/>
              <a:tblGrid>
                <a:gridCol w="5257799"/>
                <a:gridCol w="1371600"/>
                <a:gridCol w="1295400"/>
                <a:gridCol w="1295400"/>
                <a:gridCol w="1219200"/>
                <a:gridCol w="1295400"/>
              </a:tblGrid>
              <a:tr h="49953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экономической деятельности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</a:t>
                      </a: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2021 </a:t>
                      </a: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г.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 г.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 г.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г. 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 "Добыча полезных  ископаемых"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4,37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2,33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4,59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8,02</a:t>
                      </a:r>
                      <a:endParaRPr lang="ru-RU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67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 "Сельское хозяйство и лесное хозяйство"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4,69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3,78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5,65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 "Обрабатывающие производства"</a:t>
                      </a:r>
                      <a:endParaRPr lang="ru-RU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0,95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1,24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2,22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1,81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 "Строительство"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0,23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0,42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0,79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 "Транспортировка и хранение"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0,26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0,26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0,85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067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 " Деятельность в области здравоохранения "</a:t>
                      </a:r>
                      <a:endParaRPr lang="ru-RU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1,19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2,32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1,63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0,37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964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6621780"/>
            <a:ext cx="10660380" cy="0"/>
          </a:xfrm>
          <a:custGeom>
            <a:avLst/>
            <a:gdLst/>
            <a:ahLst/>
            <a:cxnLst/>
            <a:rect l="l" t="t" r="r" b="b"/>
            <a:pathLst>
              <a:path w="10660380">
                <a:moveTo>
                  <a:pt x="0" y="0"/>
                </a:moveTo>
                <a:lnTo>
                  <a:pt x="1065999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6621780"/>
            <a:ext cx="298450" cy="229235"/>
          </a:xfrm>
          <a:custGeom>
            <a:avLst/>
            <a:gdLst/>
            <a:ahLst/>
            <a:cxnLst/>
            <a:rect l="l" t="t" r="r" b="b"/>
            <a:pathLst>
              <a:path w="298450" h="229234">
                <a:moveTo>
                  <a:pt x="0" y="228942"/>
                </a:moveTo>
                <a:lnTo>
                  <a:pt x="298450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83568" y="6534911"/>
            <a:ext cx="408940" cy="323215"/>
          </a:xfrm>
          <a:custGeom>
            <a:avLst/>
            <a:gdLst/>
            <a:ahLst/>
            <a:cxnLst/>
            <a:rect l="l" t="t" r="r" b="b"/>
            <a:pathLst>
              <a:path w="408940" h="323215">
                <a:moveTo>
                  <a:pt x="0" y="323087"/>
                </a:moveTo>
                <a:lnTo>
                  <a:pt x="408431" y="323087"/>
                </a:lnTo>
                <a:lnTo>
                  <a:pt x="408431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5398" y="6586238"/>
            <a:ext cx="25603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3F03023-794E-4756-979B-75E91195CC28}"/>
              </a:ext>
            </a:extLst>
          </p:cNvPr>
          <p:cNvSpPr txBox="1">
            <a:spLocks noChangeArrowheads="1"/>
          </p:cNvSpPr>
          <p:nvPr/>
        </p:nvSpPr>
        <p:spPr>
          <a:xfrm>
            <a:off x="1102670" y="132583"/>
            <a:ext cx="10519755" cy="749812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ПРОФЕССИОНАЛЬНАЯ ЗАБОЛЕВАЕМОСТЬ 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 ГЕНДЕРНОМУ ПРИЗНАКУ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990600"/>
            <a:ext cx="4800600" cy="381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профессиональной заболеваемости у мужчин в 2024 г. ,  %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9400" y="990600"/>
            <a:ext cx="5257800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профессиональной заболеваемости у женщин в 2024 г. , % </a:t>
            </a:r>
            <a:endParaRPr lang="ru-RU" sz="1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152400" y="1752600"/>
          <a:ext cx="6019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6172200" y="1828800"/>
          <a:ext cx="6019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4800" y="5410200"/>
          <a:ext cx="5257800" cy="1143000"/>
        </p:xfrm>
        <a:graphic>
          <a:graphicData uri="http://schemas.openxmlformats.org/drawingml/2006/table">
            <a:tbl>
              <a:tblPr/>
              <a:tblGrid>
                <a:gridCol w="2814034"/>
                <a:gridCol w="740535"/>
                <a:gridCol w="815551"/>
                <a:gridCol w="887680"/>
              </a:tblGrid>
              <a:tr h="22860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Профессии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 г.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 г.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г.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-15875" algn="just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Полировщик лопаток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28,6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-15875" algn="just">
                        <a:spcAft>
                          <a:spcPts val="375"/>
                        </a:spcAft>
                      </a:pPr>
                      <a:r>
                        <a:rPr lang="ru-RU" sz="12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Проходчик подземный</a:t>
                      </a:r>
                      <a:endParaRPr lang="ru-RU" sz="14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5,7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-15875" algn="just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Слесарь механосборочных работ / слесарь-ремонтник/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11,4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4800" y="4887724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профзаболеваемости по  профессиональным группам у мужчин, %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96000" y="5410200"/>
          <a:ext cx="5867401" cy="1120697"/>
        </p:xfrm>
        <a:graphic>
          <a:graphicData uri="http://schemas.openxmlformats.org/drawingml/2006/table">
            <a:tbl>
              <a:tblPr/>
              <a:tblGrid>
                <a:gridCol w="3581400"/>
                <a:gridCol w="762000"/>
                <a:gridCol w="762000"/>
                <a:gridCol w="762001"/>
              </a:tblGrid>
              <a:tr h="22860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75"/>
                        </a:spcAft>
                      </a:pPr>
                      <a:r>
                        <a:rPr lang="ru-RU" sz="11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Профессии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1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  <a:tabLst/>
                      </a:pPr>
                      <a:r>
                        <a:rPr lang="ru-RU" sz="11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1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2024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Машинист крана металлургического производства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Слесарь механосборочных работ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2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Дояр / оператор машинного доения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00800" y="48768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профзаболеваемости по  профессиональным группам у женщин, %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1964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21602</TotalTime>
  <Words>1079</Words>
  <Application>Microsoft Office PowerPoint</Application>
  <PresentationFormat>Произвольный</PresentationFormat>
  <Paragraphs>455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 СОСТОЯНИИ УСЛОВИЙ ТРУДА И ПРОФЕССИОНАЛЬНОЙ ЗАБОЛЕВАЕМОСТИ В ПЕРМСКОМ КРАЕ ПО ИТОГАМ 2024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Igoshev</dc:creator>
  <cp:lastModifiedBy>Kucheva_AA</cp:lastModifiedBy>
  <cp:revision>1366</cp:revision>
  <cp:lastPrinted>2023-02-02T10:15:37Z</cp:lastPrinted>
  <dcterms:created xsi:type="dcterms:W3CDTF">2022-06-02T16:17:25Z</dcterms:created>
  <dcterms:modified xsi:type="dcterms:W3CDTF">2025-03-19T10:37:28Z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2022-06-02T00:00:00Z</vt:filetime>
  </property>
</Properties>
</file>