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8" r:id="rId2"/>
    <p:sldId id="271" r:id="rId3"/>
    <p:sldId id="270" r:id="rId4"/>
    <p:sldId id="269" r:id="rId5"/>
    <p:sldId id="264" r:id="rId6"/>
    <p:sldId id="261" r:id="rId7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10" d="100"/>
          <a:sy n="110" d="100"/>
        </p:scale>
        <p:origin x="-2292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12E1FF-EF78-4EA8-ACFD-18D97ABA6D27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5E33FC-3E5C-4335-95E5-0373E8FCDF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7936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F737A-0F53-47CE-B708-0785B1474915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0C68E-26E2-4F3F-ACA0-47869FB3A2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5840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ctrTitle"/>
          </p:nvPr>
        </p:nvSpPr>
        <p:spPr>
          <a:xfrm>
            <a:off x="179510" y="2780928"/>
            <a:ext cx="8784976" cy="2448271"/>
          </a:xfrm>
        </p:spPr>
        <p:txBody>
          <a:bodyPr>
            <a:normAutofit/>
          </a:bodyPr>
          <a:lstStyle/>
          <a:p>
            <a:pPr algn="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ФОРМАТЫ И ВОЗМОЖНОСТИ 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ОБЩЕСТВЕННОГО УЧАСТИЯ, НАПРАВЛЕННЫЕ НА РАЗВИТИЕ ТЕРРИТОРИИ 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ЗАЧЕМ РЕГИСТРИРОВАТЬ ТОС КАК ЮЛ ИЛИ СОЗДАВАТЬ СО НКО</a:t>
            </a:r>
            <a:r>
              <a:rPr lang="en-US" sz="1600" b="1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?</a:t>
            </a: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</a:br>
            <a:r>
              <a:rPr lang="en-US" sz="1300" b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23</a:t>
            </a: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.03.2021, ПЕРМСКИЙ МР</a:t>
            </a:r>
            <a:b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</a:br>
            <a:endParaRPr lang="ru-RU" sz="2200" b="1" dirty="0">
              <a:solidFill>
                <a:srgbClr val="92D050"/>
              </a:solidFill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2050" name="Picture 2" descr="C:\Users\5\Desktop\2020-10-13_14-01-1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4656392"/>
            <a:ext cx="9144001" cy="2201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5\Desktop\2020-10-13_14-29-5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253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691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ctrTitle"/>
          </p:nvPr>
        </p:nvSpPr>
        <p:spPr>
          <a:xfrm>
            <a:off x="539552" y="2780929"/>
            <a:ext cx="8205970" cy="2016224"/>
          </a:xfrm>
        </p:spPr>
        <p:txBody>
          <a:bodyPr>
            <a:normAutofit/>
          </a:bodyPr>
          <a:lstStyle/>
          <a:p>
            <a:pPr algn="r"/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</a:br>
            <a:endParaRPr lang="ru-RU" sz="2200" b="1" dirty="0">
              <a:solidFill>
                <a:srgbClr val="92D050"/>
              </a:solidFill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2051" name="Picture 3" descr="C:\Users\5\Desktop\2020-10-13_14-29-5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253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95536" y="2803943"/>
            <a:ext cx="83499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ФОРМАТЫ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ОБЩЕСТВЕННОГО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УЧАСТИЯ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6409077"/>
            <a:ext cx="3661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23.03.2021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,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ПЕРМСКИЙ МР</a:t>
            </a:r>
            <a:endParaRPr lang="ru-RU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267743" y="3645024"/>
            <a:ext cx="6299229" cy="23569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9600" b="1" dirty="0" smtClean="0">
                <a:latin typeface="Arial" pitchFamily="34" charset="0"/>
                <a:cs typeface="Arial" pitchFamily="34" charset="0"/>
              </a:rPr>
              <a:t>ФЗ-131</a:t>
            </a:r>
            <a:r>
              <a:rPr lang="ru-RU" sz="55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l"/>
            <a:r>
              <a:rPr lang="ru-RU" sz="5500" b="1" dirty="0" smtClean="0">
                <a:latin typeface="Arial" pitchFamily="34" charset="0"/>
                <a:cs typeface="Arial" pitchFamily="34" charset="0"/>
              </a:rPr>
              <a:t>(от правотворческой инициативы граждан, публичных слушаний до опросов и т.д.)</a:t>
            </a:r>
          </a:p>
          <a:p>
            <a:pPr algn="l"/>
            <a:endParaRPr lang="ru-RU" sz="5500" b="1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ru-RU" sz="4000" b="1" dirty="0">
              <a:latin typeface="Arial" pitchFamily="34" charset="0"/>
              <a:cs typeface="Arial" pitchFamily="34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9600" b="1" dirty="0" smtClean="0">
                <a:latin typeface="Arial" pitchFamily="34" charset="0"/>
                <a:cs typeface="Arial" pitchFamily="34" charset="0"/>
              </a:rPr>
              <a:t>ТОС </a:t>
            </a:r>
            <a:r>
              <a:rPr lang="ru-RU" sz="7200" b="1" dirty="0" smtClean="0">
                <a:latin typeface="Arial" pitchFamily="34" charset="0"/>
                <a:cs typeface="Arial" pitchFamily="34" charset="0"/>
              </a:rPr>
              <a:t>(Пермский край 2015 – 254; 2021 – более 600)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9600" b="1" dirty="0" smtClean="0">
                <a:latin typeface="Arial" pitchFamily="34" charset="0"/>
                <a:cs typeface="Arial" pitchFamily="34" charset="0"/>
              </a:rPr>
              <a:t>институт старост </a:t>
            </a:r>
            <a:endParaRPr lang="ru-RU" sz="9600" b="1" dirty="0">
              <a:latin typeface="Arial" pitchFamily="34" charset="0"/>
              <a:cs typeface="Arial" pitchFamily="34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9600" b="1" dirty="0" smtClean="0">
                <a:latin typeface="Arial" pitchFamily="34" charset="0"/>
                <a:cs typeface="Arial" pitchFamily="34" charset="0"/>
              </a:rPr>
              <a:t>общественные советы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9600" b="1" dirty="0" smtClean="0">
                <a:latin typeface="Arial" pitchFamily="34" charset="0"/>
                <a:cs typeface="Arial" pitchFamily="34" charset="0"/>
              </a:rPr>
              <a:t>СО НКО / НКО…</a:t>
            </a:r>
            <a:endParaRPr lang="ru-RU" sz="9600" b="1" dirty="0">
              <a:latin typeface="Arial" pitchFamily="34" charset="0"/>
              <a:cs typeface="Arial" pitchFamily="34" charset="0"/>
            </a:endParaRPr>
          </a:p>
          <a:p>
            <a:pPr algn="l"/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pPr algn="l"/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pPr algn="l"/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62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ctrTitle"/>
          </p:nvPr>
        </p:nvSpPr>
        <p:spPr>
          <a:xfrm>
            <a:off x="539552" y="2780929"/>
            <a:ext cx="8205970" cy="2016224"/>
          </a:xfrm>
        </p:spPr>
        <p:txBody>
          <a:bodyPr>
            <a:normAutofit/>
          </a:bodyPr>
          <a:lstStyle/>
          <a:p>
            <a:pPr algn="r"/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</a:br>
            <a:endParaRPr lang="ru-RU" sz="2200" b="1" dirty="0">
              <a:solidFill>
                <a:srgbClr val="92D050"/>
              </a:solidFill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2051" name="Picture 3" descr="C:\Users\5\Desktop\2020-10-13_14-29-5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253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5\Desktop\2021-02-06_11-38-3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69" y="2534887"/>
            <a:ext cx="8540659" cy="4323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998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5\Desktop\2020-10-13_14-29-5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253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715402"/>
              </p:ext>
            </p:extLst>
          </p:nvPr>
        </p:nvGraphicFramePr>
        <p:xfrm>
          <a:off x="197512" y="3334745"/>
          <a:ext cx="8748973" cy="3007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0312"/>
                <a:gridCol w="3311913"/>
                <a:gridCol w="2646748"/>
              </a:tblGrid>
              <a:tr h="33296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ФЕДЕРАЛЬНЫЕ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РЕГИОНАЛЬНЫЕ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МУНИЦИПАЛЬНЫЕ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4161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itchFamily="34" charset="0"/>
                          <a:cs typeface="Arial" pitchFamily="34" charset="0"/>
                        </a:rPr>
                        <a:t>ФОНД ПРЕЗИДЕНТСКИХ</a:t>
                      </a:r>
                      <a:r>
                        <a:rPr lang="ru-RU" sz="1200" baseline="0" dirty="0" smtClean="0">
                          <a:latin typeface="Arial" pitchFamily="34" charset="0"/>
                          <a:cs typeface="Arial" pitchFamily="34" charset="0"/>
                        </a:rPr>
                        <a:t> ГРАНТОВ</a:t>
                      </a:r>
                    </a:p>
                    <a:p>
                      <a:endParaRPr lang="ru-RU" sz="12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1200" baseline="0" dirty="0" smtClean="0">
                          <a:latin typeface="Arial" pitchFamily="34" charset="0"/>
                          <a:cs typeface="Arial" pitchFamily="34" charset="0"/>
                        </a:rPr>
                        <a:t>ФОНД ТИМЧЕНКО (БЛИЖНИЙ КРУГ, </a:t>
                      </a:r>
                      <a:r>
                        <a:rPr lang="ru-RU" sz="12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СОЛИДАРНЫЕ СООБЩЕСТВА</a:t>
                      </a:r>
                      <a:r>
                        <a:rPr lang="ru-RU" sz="1200" baseline="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  <a:p>
                      <a:endParaRPr lang="ru-RU" sz="12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1200" baseline="0" dirty="0" smtClean="0">
                          <a:latin typeface="Arial" pitchFamily="34" charset="0"/>
                          <a:cs typeface="Arial" pitchFamily="34" charset="0"/>
                        </a:rPr>
                        <a:t>ФОНД ПОТАНИНА</a:t>
                      </a:r>
                    </a:p>
                    <a:p>
                      <a:endParaRPr lang="ru-RU" sz="12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1200" baseline="0" dirty="0" smtClean="0">
                          <a:latin typeface="Arial" pitchFamily="34" charset="0"/>
                          <a:cs typeface="Arial" pitchFamily="34" charset="0"/>
                        </a:rPr>
                        <a:t>ДРУГИЕ БЛАГОТВОРИТЕЛЬНЫЕ ФОНДЫ</a:t>
                      </a:r>
                    </a:p>
                    <a:p>
                      <a:endParaRPr lang="ru-RU" sz="12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1200" baseline="0" dirty="0" smtClean="0">
                          <a:latin typeface="Arial" pitchFamily="34" charset="0"/>
                          <a:cs typeface="Arial" pitchFamily="34" charset="0"/>
                        </a:rPr>
                        <a:t>КРАУДФАНДИНГОВЫЕ ПЛАТФОРМЫ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ИНИЦИАТИВНОЕ БЮДЖЕТИРОВАНИЕ</a:t>
                      </a:r>
                    </a:p>
                    <a:p>
                      <a:pPr algn="ctr"/>
                      <a:endParaRPr lang="ru-RU" sz="8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САМООБЛОЖЕНИЕ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1" baseline="0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Arial" pitchFamily="34" charset="0"/>
                          <a:cs typeface="Arial" pitchFamily="34" charset="0"/>
                        </a:rPr>
                        <a:t>КОНКУРС СОЦИАЛЬНО ЗНАЧИМЫХ ИНИЦИАТИВ АДМИНИСТРАЦИИ ГУБЕРНАТОРА ПЕРМСКОГО</a:t>
                      </a:r>
                      <a:r>
                        <a:rPr lang="ru-RU" sz="1200" baseline="0" dirty="0" smtClean="0">
                          <a:latin typeface="Arial" pitchFamily="34" charset="0"/>
                          <a:cs typeface="Arial" pitchFamily="34" charset="0"/>
                        </a:rPr>
                        <a:t> КРАЯ  / </a:t>
                      </a:r>
                      <a:r>
                        <a:rPr lang="ru-RU" sz="1200" b="0" i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ФОНД ГРАНТОВ ГУБЕРНАТОРА ПЕРМСКОГО КРАЯ</a:t>
                      </a:r>
                      <a:r>
                        <a:rPr lang="en-US" sz="1200" b="0" i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1200" b="0" i="1" baseline="0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8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1200" baseline="0" dirty="0" smtClean="0">
                          <a:latin typeface="Arial" pitchFamily="34" charset="0"/>
                          <a:cs typeface="Arial" pitchFamily="34" charset="0"/>
                        </a:rPr>
                        <a:t>ПОДДЕРЖКА ПО НАПРАВЛЕНИЯМ ПРОЕКТОВ (например, МИНСПОРТ)</a:t>
                      </a:r>
                    </a:p>
                    <a:p>
                      <a:pPr algn="ctr"/>
                      <a:endParaRPr lang="ru-RU" sz="8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1200" baseline="0" dirty="0" smtClean="0">
                          <a:latin typeface="Arial" pitchFamily="34" charset="0"/>
                          <a:cs typeface="Arial" pitchFamily="34" charset="0"/>
                        </a:rPr>
                        <a:t>КОРПОРАТИВНЫЕ </a:t>
                      </a:r>
                      <a:r>
                        <a:rPr lang="ru-RU" sz="12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КОНКУРСЫ 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(в части возможно участие без статуса ЮЛ)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ИНИЦИАТИВНОЕ</a:t>
                      </a:r>
                      <a:r>
                        <a:rPr lang="en-US" sz="12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ПРОЕКТИРОВАНИЕ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aseline="0" dirty="0" smtClean="0">
                          <a:latin typeface="Arial" pitchFamily="34" charset="0"/>
                          <a:cs typeface="Arial" pitchFamily="34" charset="0"/>
                        </a:rPr>
                        <a:t>МУНИЦИПАЛЬНЫЕ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aseline="0" dirty="0" smtClean="0">
                          <a:latin typeface="Arial" pitchFamily="34" charset="0"/>
                          <a:cs typeface="Arial" pitchFamily="34" charset="0"/>
                        </a:rPr>
                        <a:t>ПРОЕКТНЫЕ КОНКУРСЫ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aseline="0" dirty="0" smtClean="0">
                          <a:latin typeface="Arial" pitchFamily="34" charset="0"/>
                          <a:cs typeface="Arial" pitchFamily="34" charset="0"/>
                        </a:rPr>
                        <a:t>ВСЕ ПРИНЯТЫЕ МУНИЦИПАЛЬНОЙ ПРОГРАММОЙ ВИДЫ ПОДДЕРЖКИ СО НКО</a:t>
                      </a:r>
                    </a:p>
                    <a:p>
                      <a:pPr algn="ctr"/>
                      <a:endParaRPr lang="ru-RU" sz="12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Заголовок 1"/>
          <p:cNvSpPr>
            <a:spLocks noGrp="1"/>
          </p:cNvSpPr>
          <p:nvPr>
            <p:ph type="ctrTitle"/>
          </p:nvPr>
        </p:nvSpPr>
        <p:spPr>
          <a:xfrm>
            <a:off x="323527" y="2503274"/>
            <a:ext cx="8496944" cy="1162183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ОЧЕВИДНЫЕ ВОЗМОЖНОСТИ ДЛЯ ТОС </a:t>
            </a:r>
            <a:b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10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(весь список – для ТОС-ЮЛ, красным – для ТОС без статуса ЮЛ)</a:t>
            </a:r>
            <a:br>
              <a:rPr lang="ru-RU" sz="10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1000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6321357"/>
            <a:ext cx="3661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23.03.2021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,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ПЕРМСКИЙ МР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947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C:\Users\5\Desktop\2020-10-13_14-29-5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53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0708" y="2512312"/>
            <a:ext cx="7414592" cy="1152127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ПЕРСПЕКТИВНЫЕ ВОЗМОЖНОСТИ </a:t>
            </a:r>
            <a:b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ДЛЯ ТОС / СО НКО</a:t>
            </a:r>
            <a:endParaRPr lang="ru-RU" sz="2800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683568" y="3573016"/>
            <a:ext cx="7848872" cy="2808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FontTx/>
              <a:buChar char="-"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СОЦИАЛЬНОЕ ПРЕДПРИНИМАТЕЛЬСТВО / ПРЕДПРИНИМАТЕЛЬСТВО + ТЕРРИТОРИАЛЬНЫЙ БРЕНДИНГ + РАЗВИТИЕ ТУРИЗМА (Архангельская область, Московская область, Пермь)</a:t>
            </a:r>
          </a:p>
          <a:p>
            <a:pPr marL="457200" indent="-457200" algn="l">
              <a:buFontTx/>
              <a:buChar char="-"/>
            </a:pP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l">
              <a:buFontTx/>
              <a:buChar char="-"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ПРЕДОСТАВЛЕНИЕ СОЦУСЛУГ, РАБОЧИЕ МЕСТА (Ульяновская область)</a:t>
            </a:r>
          </a:p>
          <a:p>
            <a:pPr marL="457200" indent="-457200" algn="l">
              <a:buFontTx/>
              <a:buChar char="-"/>
            </a:pPr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pPr marL="457200" indent="-457200" algn="l">
              <a:buFontTx/>
              <a:buChar char="-"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СФЕРА ЖКХ (Сургут)</a:t>
            </a:r>
          </a:p>
          <a:p>
            <a:pPr algn="l"/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pPr marL="457200" indent="-457200" algn="l">
              <a:buFontTx/>
              <a:buChar char="-"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КОМПЛЕКСНОЕ РАЗВИТИЕ ТЕРРИТОРИЙ (Чайковский, Соликамск)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6381328"/>
            <a:ext cx="3661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23.03.2021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,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ПЕРМСКИЙ МР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469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5\Desktop\2020-10-13_14-01-1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" y="5013176"/>
            <a:ext cx="7924801" cy="1844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5\Desktop\2020-05-20_09-22-09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5906" y="2302714"/>
            <a:ext cx="2160239" cy="13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5\Desktop\2020-10-13_14-29-5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53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469014" y="3694688"/>
            <a:ext cx="8205970" cy="1470025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БЛАГОДАРЮ ЗА ВНИМАНИЕ И ПОНИМАНИЕ!</a:t>
            </a:r>
            <a:b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2200" b="1" dirty="0" smtClean="0">
                <a:solidFill>
                  <a:srgbClr val="92D050"/>
                </a:solidFill>
                <a:latin typeface="Arial Black" pitchFamily="34" charset="0"/>
                <a:cs typeface="Arial" pitchFamily="34" charset="0"/>
              </a:rPr>
              <a:t>ЕЛЕНА ЖДАНОВА 89129855005</a:t>
            </a:r>
            <a:br>
              <a:rPr lang="ru-RU" sz="2200" b="1" dirty="0" smtClean="0">
                <a:solidFill>
                  <a:srgbClr val="92D050"/>
                </a:solidFill>
                <a:latin typeface="Arial Black" pitchFamily="34" charset="0"/>
                <a:cs typeface="Arial" pitchFamily="34" charset="0"/>
              </a:rPr>
            </a:br>
            <a:r>
              <a:rPr lang="en-US" sz="2200" b="1" dirty="0">
                <a:solidFill>
                  <a:schemeClr val="accent5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https://vk.com/sovet_tos_ms_pk</a:t>
            </a:r>
            <a:endParaRPr lang="ru-RU" sz="2200" b="1" dirty="0">
              <a:solidFill>
                <a:schemeClr val="accent5">
                  <a:lumMod val="50000"/>
                </a:schemeClr>
              </a:solidFill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5" name="Picture 2" descr="C:\Users\5\Desktop\ПОЛИГРАФИЯ И СУВЕНИРКА\2018-11-14_13-14-31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665241"/>
            <a:ext cx="2841578" cy="899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264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</TotalTime>
  <Words>181</Words>
  <Application>Microsoft Office PowerPoint</Application>
  <PresentationFormat>Экран (4:3)</PresentationFormat>
  <Paragraphs>58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ФОРМАТЫ И ВОЗМОЖНОСТИ  ОБЩЕСТВЕННОГО УЧАСТИЯ, НАПРАВЛЕННЫЕ НА РАЗВИТИЕ ТЕРРИТОРИИ  ЗАЧЕМ РЕГИСТРИРОВАТЬ ТОС КАК ЮЛ ИЛИ СОЗДАВАТЬ СО НКО? 23.03.2021, ПЕРМСКИЙ МР </vt:lpstr>
      <vt:lpstr> </vt:lpstr>
      <vt:lpstr> </vt:lpstr>
      <vt:lpstr>ОЧЕВИДНЫЕ ВОЗМОЖНОСТИ ДЛЯ ТОС  (весь список – для ТОС-ЮЛ, красным – для ТОС без статуса ЮЛ) </vt:lpstr>
      <vt:lpstr>ПЕРСПЕКТИВНЫЕ ВОЗМОЖНОСТИ  ДЛЯ ТОС / СО НКО</vt:lpstr>
      <vt:lpstr>БЛАГОДАРЮ ЗА ВНИМАНИЕ И ПОНИМАНИЕ! ЕЛЕНА ЖДАНОВА 89129855005 https://vk.com/sovet_tos_ms_pk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ПРОЕКТНАЯ ДЕЯТЕЛЬНОСТЬ ТОС</dc:title>
  <dc:creator>Елена</dc:creator>
  <cp:lastModifiedBy>Тарасов Михаил</cp:lastModifiedBy>
  <cp:revision>168</cp:revision>
  <cp:lastPrinted>2020-10-15T11:05:53Z</cp:lastPrinted>
  <dcterms:created xsi:type="dcterms:W3CDTF">2020-10-13T07:56:58Z</dcterms:created>
  <dcterms:modified xsi:type="dcterms:W3CDTF">2021-04-02T04:29:45Z</dcterms:modified>
</cp:coreProperties>
</file>