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0" r:id="rId3"/>
    <p:sldId id="257" r:id="rId4"/>
    <p:sldId id="259" r:id="rId5"/>
    <p:sldId id="287" r:id="rId6"/>
    <p:sldId id="258" r:id="rId7"/>
    <p:sldId id="274" r:id="rId8"/>
    <p:sldId id="275" r:id="rId9"/>
    <p:sldId id="288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3" r:id="rId20"/>
    <p:sldId id="264" r:id="rId21"/>
    <p:sldId id="265" r:id="rId22"/>
    <p:sldId id="266" r:id="rId23"/>
    <p:sldId id="271" r:id="rId24"/>
    <p:sldId id="273" r:id="rId25"/>
    <p:sldId id="269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9485" autoAdjust="0"/>
    <p:restoredTop sz="81004" autoAdjust="0"/>
  </p:normalViewPr>
  <p:slideViewPr>
    <p:cSldViewPr>
      <p:cViewPr>
        <p:scale>
          <a:sx n="100" d="100"/>
          <a:sy n="100" d="100"/>
        </p:scale>
        <p:origin x="-1860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DA0A4-2B3F-4EA4-BBF6-0B2241451BBB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36B5-4ABD-49E1-BC2A-F67E3CA0F6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30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2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D5F-E1FE-4BE0-A4DD-05E7964975B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8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04764"/>
            <a:ext cx="798985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2708920"/>
            <a:ext cx="8349897" cy="232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Проектный</a:t>
            </a:r>
            <a:r>
              <a:rPr lang="ru-RU" sz="3200" b="1" dirty="0">
                <a:solidFill>
                  <a:schemeClr val="tx2"/>
                </a:solidFill>
                <a:latin typeface="+mj-lt"/>
                <a:ea typeface="Calibri"/>
                <a:cs typeface="Calibri"/>
              </a:rPr>
              <a:t> семинар для руководителей инициативных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Calibri"/>
                <a:cs typeface="Calibri"/>
              </a:rPr>
              <a:t>групп, председателей </a:t>
            </a:r>
            <a:r>
              <a:rPr lang="ru-RU" sz="3200" b="1" dirty="0">
                <a:solidFill>
                  <a:schemeClr val="tx2"/>
                </a:solidFill>
                <a:latin typeface="+mj-lt"/>
                <a:ea typeface="Calibri"/>
                <a:cs typeface="Calibri"/>
              </a:rPr>
              <a:t>и активистов ТОС, муниципальных кураторов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2"/>
                </a:solidFill>
                <a:latin typeface="+mj-lt"/>
                <a:ea typeface="Calibri"/>
                <a:cs typeface="Calibri"/>
              </a:rPr>
              <a:t>«Инициативное бюджетирование»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-9078"/>
            <a:ext cx="2019300" cy="139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78"/>
            <a:ext cx="71247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5943" y="6093296"/>
            <a:ext cx="8145123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29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апреля 2021 </a:t>
            </a:r>
            <a:r>
              <a:rPr lang="ru-RU" sz="16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925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12" y="593612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48574" y="63061"/>
            <a:ext cx="5522649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по оформлению Проекта инициативного </a:t>
            </a:r>
            <a:r>
              <a:rPr lang="ru-RU" dirty="0" err="1" smtClean="0"/>
              <a:t>бюджетирования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" y="20323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7020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3" y="61788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99792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РЕКОМЕНДАЦИИ ПО ОФОРМЛЕНИЮ ПРОЕКТА ИНИЦИАТИВНОГО БЮДЖЕТИРОВАНИЯ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340768"/>
          <a:ext cx="9144000" cy="55609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4"/>
                <a:gridCol w="1950544"/>
                <a:gridCol w="6660232"/>
              </a:tblGrid>
              <a:tr h="8060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 </a:t>
                      </a:r>
                      <a:r>
                        <a:rPr lang="ru-RU" sz="1800" dirty="0" err="1" smtClean="0"/>
                        <a:t>п</a:t>
                      </a:r>
                      <a:r>
                        <a:rPr lang="ru-RU" sz="1800" dirty="0" smtClean="0"/>
                        <a:t>/</a:t>
                      </a:r>
                      <a:r>
                        <a:rPr lang="ru-RU" sz="1800" dirty="0" err="1" smtClean="0"/>
                        <a:t>п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Раздел</a:t>
                      </a:r>
                      <a:r>
                        <a:rPr lang="ru-RU" sz="1800" baseline="0" dirty="0" smtClean="0"/>
                        <a:t> формы проекта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Рекомендации по заполнению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125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Сведения об инициаторе проекта (п. 3)</a:t>
                      </a:r>
                      <a:endParaRPr lang="ru-RU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Необходимо поставить любой символ в пустом квадрате в зависимости от того, кто является инициатором проекта. </a:t>
                      </a:r>
                    </a:p>
                    <a:p>
                      <a:endParaRPr lang="ru-RU" sz="180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*  Если Проект подготовлен инициативными жителями, символ проставляется в пункте: 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┌─┐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└─┘ </a:t>
                      </a:r>
                      <a:r>
                        <a:rPr lang="ru-RU" sz="1800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инициативная</a:t>
                      </a:r>
                      <a:r>
                        <a:rPr lang="ru-RU" sz="1800" u="sng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группа жителей муниципального образования.</a:t>
                      </a:r>
                    </a:p>
                    <a:p>
                      <a:pPr algn="just"/>
                      <a:endParaRPr lang="ru-RU" sz="180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* В случае, если Проект инициирован 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ТОСом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, символ проставляется в пункте и ниже указывается наименование ТОС в соответствии с его Уставом: 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┌─┐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└─┘ </a:t>
                      </a:r>
                      <a:r>
                        <a:rPr lang="ru-RU" sz="1800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Территориально общественное</a:t>
                      </a:r>
                      <a:r>
                        <a:rPr lang="ru-RU" sz="1800" u="sng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самоуправление</a:t>
                      </a:r>
                    </a:p>
                    <a:p>
                      <a:pPr algn="ctr"/>
                      <a:r>
                        <a:rPr lang="ru-RU" sz="1800" b="1" u="none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ТОС «Рождественский»</a:t>
                      </a:r>
                    </a:p>
                    <a:p>
                      <a:pPr algn="ctr"/>
                      <a:r>
                        <a:rPr lang="ru-RU" sz="1800" b="0" u="none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(наименование ТОС)</a:t>
                      </a:r>
                      <a:endParaRPr lang="ru-RU" sz="1800" u="sng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6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12" y="593612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48574" y="63061"/>
            <a:ext cx="5522649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по оформлению Проекта инициативного </a:t>
            </a:r>
            <a:r>
              <a:rPr lang="ru-RU" dirty="0" err="1" smtClean="0"/>
              <a:t>бюджетирования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" y="20323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7020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3" y="61788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99792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РЕКОМЕНДАЦИИ ПО ОФОРМЛЕНИЮ ПРОЕКТА ИНИЦИАТИВНОГО БЮДЖЕТИРОВАНИЯ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268760"/>
          <a:ext cx="9144000" cy="20162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4"/>
                <a:gridCol w="1950544"/>
                <a:gridCol w="6660232"/>
              </a:tblGrid>
              <a:tr h="7325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 </a:t>
                      </a:r>
                      <a:r>
                        <a:rPr lang="ru-RU" sz="1800" dirty="0" err="1" smtClean="0"/>
                        <a:t>п</a:t>
                      </a:r>
                      <a:r>
                        <a:rPr lang="ru-RU" sz="1800" dirty="0" smtClean="0"/>
                        <a:t>/</a:t>
                      </a:r>
                      <a:r>
                        <a:rPr lang="ru-RU" sz="1800" dirty="0" err="1" smtClean="0"/>
                        <a:t>п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Раздел</a:t>
                      </a:r>
                      <a:r>
                        <a:rPr lang="ru-RU" sz="1800" baseline="0" dirty="0" smtClean="0"/>
                        <a:t> формы проекта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Рекомендации по заполнению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8369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Сведения о месте реализации проекта (п. 4)</a:t>
                      </a:r>
                      <a:endParaRPr lang="ru-RU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В пункте 4 необходимо заполнить сведения о месте, где планируется реализовать Проект.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 l="33903" t="52552" r="20130" b="26776"/>
          <a:stretch>
            <a:fillRect/>
          </a:stretch>
        </p:blipFill>
        <p:spPr bwMode="auto">
          <a:xfrm>
            <a:off x="1547664" y="3573016"/>
            <a:ext cx="63367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16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12" y="593612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48574" y="63061"/>
            <a:ext cx="5522649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по оформлению Проекта инициативного </a:t>
            </a:r>
            <a:r>
              <a:rPr lang="ru-RU" dirty="0" err="1" smtClean="0"/>
              <a:t>бюджетирования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" y="20323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7020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3" y="61788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99792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РЕКОМЕНДАЦИИ ПО ОФОРМЛЕНИЮ ПРОЕКТА ИНИЦИАТИВНОГО БЮДЖЕТИРОВАНИЯ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268760"/>
          <a:ext cx="9144000" cy="57007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4"/>
                <a:gridCol w="1950544"/>
                <a:gridCol w="6660232"/>
              </a:tblGrid>
              <a:tr h="7325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 </a:t>
                      </a:r>
                      <a:r>
                        <a:rPr lang="ru-RU" sz="1800" dirty="0" err="1" smtClean="0"/>
                        <a:t>п</a:t>
                      </a:r>
                      <a:r>
                        <a:rPr lang="ru-RU" sz="1800" dirty="0" smtClean="0"/>
                        <a:t>/</a:t>
                      </a:r>
                      <a:r>
                        <a:rPr lang="ru-RU" sz="1800" dirty="0" err="1" smtClean="0"/>
                        <a:t>п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Раздел</a:t>
                      </a:r>
                      <a:r>
                        <a:rPr lang="ru-RU" sz="1800" baseline="0" dirty="0" smtClean="0"/>
                        <a:t> формы проекта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Рекомендации по заполнению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8369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 местного значения (п. 5)</a:t>
                      </a:r>
                      <a:endParaRPr lang="ru-RU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при заполнении данного пункта необходимо:</a:t>
                      </a:r>
                    </a:p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1. Ознакомиться с перечнем вопросов местного значения, в соответствии с Федеральным законом от 06 октября 2003 г. № 131-ФЗ «Об общих принципах организации местного самоуправления в Российской Федерации» (далее – 131-ФЗ) и законом Пермского края от 22 декабря 2014 г. № 416-ПК «О закреплении дополнительных вопросов местного значения за сельскими поселениями Пермского края и о внесении изменения в Закон Пермского края «О бюджетном процессе в Пермском крае» (далее – 416-ПК).</a:t>
                      </a:r>
                      <a:br>
                        <a:rPr lang="ru-RU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Вопросы местного значения для: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сельских поселений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установлены 131-ФЗ (ст. 14) и 416-ПК (ст.2);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муниципальных районов 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установлены 131-ФЗ (ст. 15);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6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6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12" y="593612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48574" y="63061"/>
            <a:ext cx="5522649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по оформлению </a:t>
            </a:r>
            <a:r>
              <a:rPr lang="ru-RU" dirty="0" smtClean="0"/>
              <a:t>Проекта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" y="20323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7020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3" y="61788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99223" y="13194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РЕКОМЕНДАЦИИ ПО ОФОРМЛЕНИЮ ПРОЕКТА ИНИЦИАТИВНОГО БЮДЖЕТИРОВАНИЯ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196752"/>
            <a:ext cx="8104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Наименование проекта : Обустройство центра национальной культуры</a:t>
            </a:r>
          </a:p>
          <a:p>
            <a:pPr algn="r"/>
            <a:r>
              <a:rPr lang="ru-RU" i="1" dirty="0" smtClean="0">
                <a:solidFill>
                  <a:schemeClr val="tx2"/>
                </a:solidFill>
              </a:rPr>
              <a:t>Пример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l="25177" t="23625" r="24460" b="12392"/>
          <a:stretch>
            <a:fillRect/>
          </a:stretch>
        </p:blipFill>
        <p:spPr bwMode="auto">
          <a:xfrm>
            <a:off x="1547664" y="1844824"/>
            <a:ext cx="6552728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16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12" y="593612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48574" y="63061"/>
            <a:ext cx="5522649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по оформлению Проекта инициативного </a:t>
            </a:r>
            <a:r>
              <a:rPr lang="ru-RU" dirty="0" err="1" smtClean="0"/>
              <a:t>бюджетирования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" y="20323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7020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3" y="61788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99792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РЕКОМЕНДАЦИИ ПО ОФОРМЛЕНИЮ ПРОЕКТА ИНИЦИАТИВНОГО БЮДЖЕТИРОВАНИЯ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124744"/>
          <a:ext cx="9144000" cy="58727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4"/>
                <a:gridCol w="2814640"/>
                <a:gridCol w="5796136"/>
              </a:tblGrid>
              <a:tr h="6571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формы проекта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Рекомендации по заполнению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750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Основание для исполнения полномочия по решению вопроса местного значения (п. 6) 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Необходимо поставить любой символ в пустом квадрате в зависимости от документа, на основании которого муниципальное образование обеспечивает решение вопроса местного значения. 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1027">
                <a:tc gridSpan="3">
                  <a:txBody>
                    <a:bodyPr/>
                    <a:lstStyle/>
                    <a:p>
                      <a:pPr marL="0" indent="-342900">
                        <a:buNone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В случае, если вопрос местного значения, в рамках которого реализуется проект, закреплен в 131-ФЗ, символ проставляется в пункте: </a:t>
                      </a:r>
                    </a:p>
                    <a:p>
                      <a:pPr algn="just"/>
                      <a:endParaRPr lang="ru-RU" sz="14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en-US" sz="14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ru-RU" sz="14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sng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Федеральный </a:t>
                      </a:r>
                      <a:r>
                        <a:rPr lang="ru-RU" sz="1400" u="sng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закон от 6 октября 2003 г. № 131-ФЗ «Об общих принципах местного самоуправления в Российской Федерации»;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Если вопрос </a:t>
                      </a:r>
                      <a:r>
                        <a:rPr lang="ru-RU" sz="160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местного значения,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в рамках которого реализуется проект, закреплен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в 416-ПК, символ проставляется в пункте: </a:t>
                      </a:r>
                    </a:p>
                    <a:p>
                      <a:pPr algn="just"/>
                      <a:r>
                        <a:rPr lang="ru-RU" sz="14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┌─┐</a:t>
                      </a:r>
                    </a:p>
                    <a:p>
                      <a:pPr algn="just"/>
                      <a:r>
                        <a:rPr lang="ru-RU" sz="14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└─┘ </a:t>
                      </a:r>
                      <a:r>
                        <a:rPr lang="ru-RU" sz="1400" u="sng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Закон Пермского края от 22 декабря 2014 г.</a:t>
                      </a:r>
                      <a:r>
                        <a:rPr lang="ru-RU" sz="1400" u="sng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№ 416-ПК «О закреплении дополнительных вопросов местного значения за сельским поселением Пермского края и о внесении изменения в Закон Пермского края «О бюджетном процессе в Пермском крае</a:t>
                      </a:r>
                      <a:r>
                        <a:rPr lang="ru-RU" sz="1400" u="sng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algn="just"/>
                      <a:r>
                        <a:rPr lang="ru-RU" sz="140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случае, если полномочия по решению вопроса местного значения, в рамках которого реализуется проект, переданы от сельского поселения муниципальному району, символ проставляется в пункте</a:t>
                      </a:r>
                      <a:r>
                        <a:rPr lang="ru-RU" sz="140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</a:p>
                    <a:p>
                      <a:pPr algn="just"/>
                      <a:r>
                        <a:rPr lang="ru-RU" sz="14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┌─┐</a:t>
                      </a:r>
                    </a:p>
                    <a:p>
                      <a:pPr algn="just"/>
                      <a:r>
                        <a:rPr lang="ru-RU" sz="14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└─┘ </a:t>
                      </a:r>
                      <a:r>
                        <a:rPr lang="ru-RU" sz="1400" u="sng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соглашение о передаче осуществления части полномочий по решению вопросов местного значения между муниципальными образования  (копия соглашения прилагается к проекту);</a:t>
                      </a:r>
                    </a:p>
                    <a:p>
                      <a:pPr algn="r"/>
                      <a:r>
                        <a:rPr lang="ru-RU" sz="1400" b="1" i="1" u="none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В этом случае к Проекту</a:t>
                      </a:r>
                      <a:r>
                        <a:rPr lang="ru-RU" sz="1400" b="1" i="1" u="none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необходимо приложить копию соглашения.</a:t>
                      </a:r>
                      <a:endParaRPr lang="ru-RU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6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12" y="593612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48574" y="63061"/>
            <a:ext cx="5522649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по оформлению Проекта инициативного </a:t>
            </a:r>
            <a:r>
              <a:rPr lang="ru-RU" dirty="0" err="1" smtClean="0"/>
              <a:t>бюджетирования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" y="20323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7020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3" y="61788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99792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РЕКОМЕНДАЦИИ ПО ОФОРМЛЕНИЮ ПРОЕКТА ИНИЦИАТИВНОГО БЮДЖЕТИРОВАНИЯ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124744"/>
          <a:ext cx="9144000" cy="57332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4"/>
                <a:gridCol w="1806528"/>
                <a:gridCol w="6804248"/>
              </a:tblGrid>
              <a:tr h="7129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формы проекта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Рекомендации по заполнению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055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Описание проекта (п. 7)</a:t>
                      </a:r>
                      <a:endParaRPr lang="ru-RU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В данном пункте следует описать проблему, на решение которой направлен Проект, указать цель и задачи Проекта, а также ожидаемые результаты от реализации Проекта.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14782">
                <a:tc gridSpan="3">
                  <a:txBody>
                    <a:bodyPr/>
                    <a:lstStyle/>
                    <a:p>
                      <a:pPr marL="0" indent="-342900">
                        <a:buNone/>
                      </a:pPr>
                      <a:r>
                        <a:rPr lang="ru-RU" sz="1800" b="1" u="sng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Проблема</a:t>
                      </a:r>
                      <a:r>
                        <a:rPr lang="ru-RU" sz="1800" u="sng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– это вопрос, ситуация, требующие решения или обсуждения.</a:t>
                      </a:r>
                    </a:p>
                    <a:p>
                      <a:pPr marL="0" indent="-342900">
                        <a:buNone/>
                      </a:pPr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Например: 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Отсутствие места, где можно поиграть детям, заняться спортом. 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Высокий износ водопроводных труб. 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Аварийное состояние крыльца сельской библиотеки).</a:t>
                      </a:r>
                      <a:endParaRPr lang="en-US" i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-342900">
                        <a:buNone/>
                      </a:pPr>
                      <a:endParaRPr lang="en-US" i="1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-342900">
                        <a:buNone/>
                      </a:pPr>
                      <a:r>
                        <a:rPr lang="ru-RU" b="1" u="sng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Цель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– результат, на достижение которого направлен определенный процесс. </a:t>
                      </a:r>
                      <a:endParaRPr lang="en-US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-342900">
                        <a:buNone/>
                      </a:pPr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Например: 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места для детских развлечений, занятия спортом и проведения массовых мероприятий. 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Улучшение условий проживания жителей. Обеспечение безопасного посещения сельской библиотеки)</a:t>
                      </a:r>
                      <a:endParaRPr lang="en-US" i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-342900">
                        <a:buNone/>
                      </a:pPr>
                      <a:endParaRPr lang="en-US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6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12" y="593612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48574" y="63061"/>
            <a:ext cx="5522649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по оформлению Проекта инициативного </a:t>
            </a:r>
            <a:r>
              <a:rPr lang="ru-RU" dirty="0" err="1" smtClean="0"/>
              <a:t>бюджетирования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" y="20323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7020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3" y="61788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99792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РЕКОМЕНДАЦИИ ПО ОФОРМЛЕНИЮ ПРОЕКТА ИНИЦИАТИВНОГО БЮДЖЕТИРОВАНИЯ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124744"/>
          <a:ext cx="9144000" cy="59766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44000"/>
              </a:tblGrid>
              <a:tr h="5976664">
                <a:tc>
                  <a:txBody>
                    <a:bodyPr/>
                    <a:lstStyle/>
                    <a:p>
                      <a:pPr marL="0" indent="-342900">
                        <a:buNone/>
                      </a:pPr>
                      <a:r>
                        <a:rPr lang="ru-RU" b="1" u="sng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Задачи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это конкретные шаги к достижению цели. Формулировки задач начинаются с глаголов: сделать, построить, организовать. </a:t>
                      </a:r>
                    </a:p>
                    <a:p>
                      <a:pPr marL="0" indent="-342900">
                        <a:buNone/>
                      </a:pPr>
                      <a:endParaRPr lang="en-US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-342900">
                        <a:buNone/>
                      </a:pPr>
                      <a:r>
                        <a:rPr lang="ru-RU" sz="1600" i="0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Например:</a:t>
                      </a:r>
                      <a:r>
                        <a:rPr lang="ru-RU" sz="160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indent="-342900">
                        <a:buNone/>
                      </a:pPr>
                      <a:endParaRPr lang="ru-RU" sz="1600" i="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sz="160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Подготовить площадку для проведения строительных работ: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sz="160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Закупить и доставить спортивное оборудование; 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sz="160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Провести демонтаж старого оборудования;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sz="160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Установить новое оборудование;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sz="160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Благоустроить территорию (высадить деревья, установить лавочки, урны и т.д.); 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sz="160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Осветить реализованный проект в СМИ. 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endParaRPr lang="ru-RU" sz="1600" i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sz="160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Выполнить работы по замене труб сетей водопровода по ул. Набережная; 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sz="160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Выполнить работы по замене труб сетей водопровода по ул. Полевая;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sz="160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Осуществить работы по подключению домов к водопроводной сети по улицам Набережная и Полевая;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sz="160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Провести благоустройство территории, где проводились земляные работы. 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endParaRPr lang="ru-RU" sz="1600" i="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sz="160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Провести разбор старого крыльца; 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sz="160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Установить каркас крыльца; 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sz="160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Установить пандус для </a:t>
                      </a:r>
                      <a:r>
                        <a:rPr lang="ru-RU" sz="1600" i="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маломобильных</a:t>
                      </a:r>
                      <a:r>
                        <a:rPr lang="ru-RU" sz="160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групп населения;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sz="160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Провести укладку плитки.</a:t>
                      </a:r>
                    </a:p>
                    <a:p>
                      <a:pPr marL="0" indent="-342900">
                        <a:buFont typeface="Arial" pitchFamily="34" charset="0"/>
                        <a:buNone/>
                      </a:pPr>
                      <a:endParaRPr lang="ru-RU" sz="1600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6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12" y="593612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48574" y="63061"/>
            <a:ext cx="5522649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по оформлению Проекта инициативного </a:t>
            </a:r>
            <a:r>
              <a:rPr lang="ru-RU" dirty="0" err="1" smtClean="0"/>
              <a:t>бюджетирования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" y="20323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7020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3" y="61788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99792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РЕКОМЕНДАЦИИ ПО ОФОРМЛЕНИЮ ПРОЕКТА ИНИЦИАТИВНОГО БЮДЖЕТИРОВАНИЯ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124744"/>
          <a:ext cx="9144000" cy="57332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44000"/>
              </a:tblGrid>
              <a:tr h="5733256">
                <a:tc>
                  <a:txBody>
                    <a:bodyPr/>
                    <a:lstStyle/>
                    <a:p>
                      <a:pPr marL="0" indent="-342900">
                        <a:buNone/>
                      </a:pPr>
                      <a:endParaRPr lang="ru-RU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-342900">
                        <a:buNone/>
                      </a:pPr>
                      <a:r>
                        <a:rPr lang="ru-RU" u="sng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Ожидаемый результат 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</a:p>
                    <a:p>
                      <a:pPr marL="0" indent="-342900">
                        <a:buNone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это результат проведенной </a:t>
                      </a:r>
                    </a:p>
                    <a:p>
                      <a:pPr marL="0" indent="-342900">
                        <a:buNone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работы. </a:t>
                      </a:r>
                    </a:p>
                    <a:p>
                      <a:pPr marL="0" indent="-342900">
                        <a:buNone/>
                      </a:pPr>
                      <a:endParaRPr lang="ru-RU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-342900">
                        <a:buNone/>
                      </a:pPr>
                      <a:r>
                        <a:rPr lang="ru-RU" b="0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Например:</a:t>
                      </a: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b="0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Обустроена детская</a:t>
                      </a:r>
                    </a:p>
                    <a:p>
                      <a:pPr marL="0" indent="-342900">
                        <a:buFont typeface="Arial" pitchFamily="34" charset="0"/>
                        <a:buNone/>
                      </a:pPr>
                      <a:r>
                        <a:rPr lang="ru-RU" b="0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спортивная площадка. </a:t>
                      </a:r>
                    </a:p>
                    <a:p>
                      <a:pPr marL="0" indent="-342900">
                        <a:buFont typeface="Arial" pitchFamily="34" charset="0"/>
                        <a:buNone/>
                      </a:pPr>
                      <a:endParaRPr lang="ru-RU" b="0" i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b="0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Обустроена территория, </a:t>
                      </a:r>
                    </a:p>
                    <a:p>
                      <a:pPr marL="0" indent="-342900">
                        <a:buFont typeface="Arial" pitchFamily="34" charset="0"/>
                        <a:buNone/>
                      </a:pPr>
                      <a:r>
                        <a:rPr lang="ru-RU" b="0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прилегающая к памятнику</a:t>
                      </a:r>
                    </a:p>
                    <a:p>
                      <a:pPr marL="0" indent="-342900">
                        <a:buFont typeface="Arial" pitchFamily="34" charset="0"/>
                        <a:buNone/>
                      </a:pPr>
                      <a:r>
                        <a:rPr lang="ru-RU" b="0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воинам, погибшим в годы </a:t>
                      </a:r>
                    </a:p>
                    <a:p>
                      <a:pPr marL="0" indent="-342900">
                        <a:buFont typeface="Arial" pitchFamily="34" charset="0"/>
                        <a:buNone/>
                      </a:pPr>
                      <a:r>
                        <a:rPr lang="ru-RU" b="0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Великой Отечественной войны.</a:t>
                      </a:r>
                    </a:p>
                    <a:p>
                      <a:pPr marL="0" indent="-342900">
                        <a:buFont typeface="Arial" pitchFamily="34" charset="0"/>
                        <a:buNone/>
                      </a:pPr>
                      <a:endParaRPr lang="ru-RU" b="0" i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b="0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Проведен ремонт </a:t>
                      </a:r>
                    </a:p>
                    <a:p>
                      <a:pPr marL="0" indent="-342900">
                        <a:buFont typeface="Arial" pitchFamily="34" charset="0"/>
                        <a:buNone/>
                      </a:pPr>
                      <a:r>
                        <a:rPr lang="ru-RU" b="0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водопровода по двум улицам </a:t>
                      </a:r>
                    </a:p>
                    <a:p>
                      <a:pPr marL="0" indent="-342900">
                        <a:buFont typeface="Arial" pitchFamily="34" charset="0"/>
                        <a:buNone/>
                      </a:pPr>
                      <a:r>
                        <a:rPr lang="ru-RU" b="0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деревни </a:t>
                      </a:r>
                      <a:r>
                        <a:rPr lang="ru-RU" b="0" i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Романиха</a:t>
                      </a:r>
                      <a:r>
                        <a:rPr lang="ru-RU" b="0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-342900">
                        <a:buFont typeface="Arial" pitchFamily="34" charset="0"/>
                        <a:buNone/>
                      </a:pPr>
                      <a:endParaRPr lang="ru-RU" b="0" i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-342900">
                        <a:buFont typeface="Arial" pitchFamily="34" charset="0"/>
                        <a:buChar char="•"/>
                      </a:pPr>
                      <a:r>
                        <a:rPr lang="ru-RU" b="0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Отремонтировано крыльцо </a:t>
                      </a:r>
                    </a:p>
                    <a:p>
                      <a:pPr marL="0" indent="-342900">
                        <a:buFont typeface="Arial" pitchFamily="34" charset="0"/>
                        <a:buNone/>
                      </a:pPr>
                      <a:r>
                        <a:rPr lang="ru-RU" b="0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сельской библиотеки.</a:t>
                      </a:r>
                      <a:endParaRPr lang="ru-RU" sz="1800" b="0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l="27672" t="21656" r="23626" b="13751"/>
          <a:stretch>
            <a:fillRect/>
          </a:stretch>
        </p:blipFill>
        <p:spPr bwMode="auto">
          <a:xfrm>
            <a:off x="3869534" y="1124744"/>
            <a:ext cx="5274466" cy="57332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16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12" y="593612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48574" y="63061"/>
            <a:ext cx="5522649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по оформлению Проекта инициативного </a:t>
            </a:r>
            <a:r>
              <a:rPr lang="ru-RU" dirty="0" err="1" smtClean="0"/>
              <a:t>бюджетирования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" y="20323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7020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3" y="61788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99792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РЕКОМЕНДАЦИИ ПО ОФОРМЛЕНИЮ ПРОЕКТА ИНИЦИАТИВНОГО БЮДЖЕТИРОВАНИЯ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1124744"/>
          <a:ext cx="9144000" cy="6431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4"/>
                <a:gridCol w="1662512"/>
                <a:gridCol w="6948264"/>
              </a:tblGrid>
              <a:tr h="6571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формы проекта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Рекомендации по заполнению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750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Сведения о смете проекта (п. 8)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В случае, если Проект направлен на выполнение работ (ремонт водопровода/обустройство спортивных площадок/ремонт тротуаров, наружного освещения и др.), на осуществление которых предусмотрено составление локального сметного расчета, символ проставляется в пункте: </a:t>
                      </a:r>
                    </a:p>
                    <a:p>
                      <a:pPr marL="0" indent="-342900">
                        <a:buNone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В случае, если вопрос местного значения, в рамках которого реализуется проект, закреплен в 131-ФЗ, символ проставляется в пункте: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┌─┐</a:t>
                      </a:r>
                    </a:p>
                    <a:p>
                      <a:pPr algn="just"/>
                      <a:r>
                        <a:rPr lang="ru-RU" sz="16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└─┘Унифицированная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форма локально-сметного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расчета;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Если Проект направлен на приобретение товаров (спортивного инвентаря, техники), оказание услуг возможно оформить смету по форме согласно приложению 3 к Краевому порядку, в таком случае символ проставляется в пункте: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┌─┐</a:t>
                      </a:r>
                    </a:p>
                    <a:p>
                      <a:pPr algn="just"/>
                      <a:r>
                        <a:rPr lang="ru-RU" sz="16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└─┘Смета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по форме согласно приложению 3 к Порядку;</a:t>
                      </a:r>
                    </a:p>
                    <a:p>
                      <a:pPr algn="just"/>
                      <a:endParaRPr lang="ru-RU" sz="10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Без коммерческих предложений смета на конкурсный отбор не принимается.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Обращается внимание, что локально-сметный расчет и(или) смета на приобретение товаров, оказание услуг УТВЕРЖДАЕТСЯ главой (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главой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администрации) муниципального образования</a:t>
                      </a:r>
                      <a:endParaRPr lang="ru-RU" sz="1600" b="1" baseline="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ru-RU" sz="1600" b="1" u="sng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6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402" y="260648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00858" y="234155"/>
            <a:ext cx="5963630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402" y="1556792"/>
            <a:ext cx="82020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Если при проведении собрания жителей по вопросу создания Проекта 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осуществлялась видеозапись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данному Проекту может быть 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присвоен 1 балл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этом случае символ проставляется в пункте о наличии видеозаписи с ОБЯЗАТЕЛЬНЫМ 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ее приложением: 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Наличие видеозаписи (прикладывается к проекту на цифровом носителе);</a:t>
            </a:r>
          </a:p>
          <a:p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Рекомендации 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 видеозаписи с собрания жителей, входящей в Проект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На видеозаписи должно быть зафиксировано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обсуждение 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жителями Проекта (обоснование проблемы, которую призван решить Проект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наименование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суть и адрес Проекта, определение представителей инициативной группы и т.д.);</a:t>
            </a:r>
            <a:b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голосование за поддержку Проекта жителями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общее 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количество жителей, присутствующих на собрании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5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Видеозапись собрания должна содержать ход его проведения от начала до его завершения.</a:t>
            </a:r>
            <a:b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Качество видеозаписи и звукового сопровождения должно позволять 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идентифицировать фиксируемую 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информацию. Если собрание ведется не на русском языке, необходимо 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обеспечить сопровождение 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обсуждаемых вопросов и принятых решений в ходе проведения 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собрания переводом 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русский язык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5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Рекомендуемые форматы видеозаписи: .</a:t>
            </a:r>
            <a:r>
              <a:rPr lang="ru-RU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avi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.mp4, .</a:t>
            </a:r>
            <a:r>
              <a:rPr lang="ru-RU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mpg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sz="1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Перед </a:t>
            </a:r>
            <a:r>
              <a:rPr lang="ru-RU" sz="1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направлением видеозаписи на конкурсный отбор, убедитесь, что </a:t>
            </a:r>
            <a:r>
              <a:rPr lang="ru-RU" sz="1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видеозапись открывается </a:t>
            </a:r>
            <a:r>
              <a:rPr lang="ru-RU" sz="1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разных устройствах. При этом, длительность проведения собрания </a:t>
            </a:r>
            <a:r>
              <a:rPr lang="ru-RU" sz="1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должна соответствовать </a:t>
            </a:r>
            <a:r>
              <a:rPr lang="ru-RU" sz="1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длительности видеозаписи.</a:t>
            </a:r>
            <a:br>
              <a:rPr lang="ru-RU" sz="1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14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858" y="353850"/>
            <a:ext cx="3744416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ВИДЕОЗАПИСЬ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собрания жителей на котором решается вопрос по участию в проекте п.9.1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42111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59" y="21634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" y="21634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6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38913"/>
            <a:ext cx="798985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5\Desktop\ТОС_2020_ресурсный центр\Слайд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01" y="10821"/>
            <a:ext cx="1254575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800" cy="49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14" y="40022"/>
            <a:ext cx="812715" cy="87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0864" y="1628800"/>
            <a:ext cx="871296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16.00 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-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16.05 Открытие 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семинара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Вступительное слово – Ермаков Сергей Владимирович, заместитель главы администрации Пермского муниципального района, руководитель аппарата администрации муниципального района </a:t>
            </a:r>
            <a:endParaRPr lang="ru-RU" sz="1400" dirty="0">
              <a:solidFill>
                <a:schemeClr val="tx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ru-RU" sz="1400" dirty="0">
              <a:solidFill>
                <a:schemeClr val="tx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16.05 –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17.30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chemeClr val="tx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Инициативное 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проектирование: практика, «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лайфхаки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», типовые ошибки. </a:t>
            </a:r>
            <a:endParaRPr lang="ru-RU" sz="1400" dirty="0">
              <a:solidFill>
                <a:schemeClr val="tx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Подача 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Проектов на участие в конкурсном отборе на уровне муниципального образования и Пермского края.</a:t>
            </a:r>
            <a:endParaRPr lang="ru-RU" sz="1400" dirty="0">
              <a:solidFill>
                <a:schemeClr val="tx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ru-RU" sz="1400" dirty="0">
              <a:solidFill>
                <a:schemeClr val="tx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Мария Трофимова, директор Фонда поддержки и развития территорий «РОСТ»;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Цветов </a:t>
            </a:r>
            <a:r>
              <a:rPr lang="ru-RU" sz="1400" i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Александр Владимирович, начальник отдела внутренней политики администрации Пермского муниципального района;</a:t>
            </a:r>
            <a:endParaRPr lang="ru-RU" sz="1400" dirty="0">
              <a:solidFill>
                <a:schemeClr val="tx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 err="1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Кейсер</a:t>
            </a: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400" i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Ольга Анатольевна, директор муниципального автономного учреждение Пермского муниципального района в сфере средств массовой информации «Информационный центр».</a:t>
            </a:r>
            <a:endParaRPr lang="ru-RU" sz="1400" dirty="0">
              <a:solidFill>
                <a:schemeClr val="tx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ru-RU" sz="1400" dirty="0">
              <a:solidFill>
                <a:schemeClr val="tx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17.30 - 18.00 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Дискуссия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.  Подведение итогов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семинара.</a:t>
            </a:r>
            <a:endParaRPr lang="ru-RU" sz="1400" dirty="0">
              <a:solidFill>
                <a:schemeClr val="tx2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6432" y="692696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/>
                <a:ea typeface="Calibri"/>
                <a:cs typeface="Calibri"/>
              </a:rPr>
              <a:t>ПРОГРАММА СЕМИНАРА «</a:t>
            </a:r>
            <a:r>
              <a:rPr lang="ru-RU" sz="2000" b="1" dirty="0">
                <a:solidFill>
                  <a:srgbClr val="C00000"/>
                </a:solidFill>
                <a:latin typeface="Arial"/>
                <a:ea typeface="Calibri"/>
                <a:cs typeface="Calibri"/>
              </a:rPr>
              <a:t>Инициативное бюджетирование»</a:t>
            </a:r>
            <a:endParaRPr lang="ru-RU" sz="2000" b="1" dirty="0">
              <a:solidFill>
                <a:srgbClr val="C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6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402" y="260648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00858" y="234155"/>
            <a:ext cx="5963630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158" y="836708"/>
            <a:ext cx="8873842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dirty="0"/>
              <a:t>Если при создании Проекта использовались информационные каналы по продвижению </a:t>
            </a:r>
            <a:r>
              <a:rPr lang="ru-RU" sz="1250" dirty="0" smtClean="0"/>
              <a:t>Проекта среди </a:t>
            </a:r>
            <a:r>
              <a:rPr lang="ru-RU" sz="1250" dirty="0"/>
              <a:t>жителей муниципального образования, Проекту может быть </a:t>
            </a:r>
            <a:r>
              <a:rPr lang="ru-RU" sz="1250" b="1" dirty="0"/>
              <a:t>присвоено до 4 </a:t>
            </a:r>
            <a:r>
              <a:rPr lang="ru-RU" sz="1250" b="1" dirty="0" smtClean="0"/>
              <a:t>баллов </a:t>
            </a:r>
            <a:r>
              <a:rPr lang="ru-RU" sz="1250" dirty="0" smtClean="0"/>
              <a:t>в </a:t>
            </a:r>
            <a:r>
              <a:rPr lang="ru-RU" sz="1250" dirty="0"/>
              <a:t>том числе:</a:t>
            </a:r>
            <a:r>
              <a:rPr lang="ru-RU" sz="1250" dirty="0">
                <a:solidFill>
                  <a:schemeClr val="tx2"/>
                </a:solidFill>
              </a:rPr>
              <a:t/>
            </a:r>
            <a:br>
              <a:rPr lang="ru-RU" sz="1250" dirty="0">
                <a:solidFill>
                  <a:schemeClr val="tx2"/>
                </a:solidFill>
              </a:rPr>
            </a:br>
            <a:r>
              <a:rPr lang="ru-RU" sz="1250" b="1" dirty="0">
                <a:solidFill>
                  <a:srgbClr val="FF0000"/>
                </a:solidFill>
              </a:rPr>
              <a:t>1 БАЛЛ за «Информационные стенды» (оформление листовок, объявлений, брошюр</a:t>
            </a:r>
            <a:r>
              <a:rPr lang="ru-RU" sz="1250" b="1" dirty="0" smtClean="0">
                <a:solidFill>
                  <a:srgbClr val="FF0000"/>
                </a:solidFill>
              </a:rPr>
              <a:t>, буклетов</a:t>
            </a:r>
            <a:r>
              <a:rPr lang="ru-RU" sz="1250" b="1" dirty="0">
                <a:solidFill>
                  <a:srgbClr val="FF0000"/>
                </a:solidFill>
              </a:rPr>
              <a:t>):</a:t>
            </a:r>
            <a:r>
              <a:rPr lang="ru-RU" sz="1250" dirty="0">
                <a:solidFill>
                  <a:srgbClr val="FF0000"/>
                </a:solidFill>
              </a:rPr>
              <a:t/>
            </a:r>
            <a:br>
              <a:rPr lang="ru-RU" sz="1250" dirty="0">
                <a:solidFill>
                  <a:srgbClr val="FF0000"/>
                </a:solidFill>
              </a:rPr>
            </a:br>
            <a:r>
              <a:rPr lang="ru-RU" sz="1250" dirty="0" smtClean="0"/>
              <a:t>Например: фото </a:t>
            </a:r>
            <a:r>
              <a:rPr lang="ru-RU" sz="1250" dirty="0"/>
              <a:t>инициатора проекта с жителем, которому вручается </a:t>
            </a:r>
            <a:r>
              <a:rPr lang="ru-RU" sz="1250" dirty="0" smtClean="0"/>
              <a:t>листовка; фото </a:t>
            </a:r>
            <a:r>
              <a:rPr lang="ru-RU" sz="1250" dirty="0"/>
              <a:t>стенда, доски объявлений, мест, где расклеивались </a:t>
            </a:r>
            <a:r>
              <a:rPr lang="ru-RU" sz="1250" dirty="0" smtClean="0"/>
              <a:t>объявления; при </a:t>
            </a:r>
            <a:r>
              <a:rPr lang="ru-RU" sz="1250" dirty="0"/>
              <a:t>использовании брошюр и буклетов, прилагается экземпляр, либо копия </a:t>
            </a:r>
            <a:r>
              <a:rPr lang="ru-RU" sz="1250" dirty="0" smtClean="0"/>
              <a:t>брошюры и </a:t>
            </a:r>
            <a:r>
              <a:rPr lang="ru-RU" sz="1250" dirty="0"/>
              <a:t>буклета. Также прописывается способ их распространения (торговые точки, </a:t>
            </a:r>
            <a:r>
              <a:rPr lang="ru-RU" sz="1250" dirty="0" smtClean="0"/>
              <a:t>социальные учреждения</a:t>
            </a:r>
            <a:r>
              <a:rPr lang="ru-RU" sz="1250" dirty="0"/>
              <a:t>, почтовые ящики).</a:t>
            </a:r>
            <a:br>
              <a:rPr lang="ru-RU" sz="1250" dirty="0"/>
            </a:br>
            <a:endParaRPr lang="ru-RU" sz="1250" dirty="0" smtClean="0"/>
          </a:p>
          <a:p>
            <a:r>
              <a:rPr lang="ru-RU" sz="1250" b="1" dirty="0" smtClean="0">
                <a:solidFill>
                  <a:srgbClr val="FF0000"/>
                </a:solidFill>
              </a:rPr>
              <a:t>1 </a:t>
            </a:r>
            <a:r>
              <a:rPr lang="ru-RU" sz="1250" b="1" dirty="0">
                <a:solidFill>
                  <a:srgbClr val="FF0000"/>
                </a:solidFill>
              </a:rPr>
              <a:t>БАЛЛ за «Публикация статей (заметок)»:</a:t>
            </a:r>
            <a:r>
              <a:rPr lang="ru-RU" sz="1250" dirty="0">
                <a:solidFill>
                  <a:srgbClr val="FF0000"/>
                </a:solidFill>
              </a:rPr>
              <a:t/>
            </a:r>
            <a:br>
              <a:rPr lang="ru-RU" sz="1250" dirty="0">
                <a:solidFill>
                  <a:srgbClr val="FF0000"/>
                </a:solidFill>
              </a:rPr>
            </a:br>
            <a:r>
              <a:rPr lang="ru-RU" sz="1250" dirty="0"/>
              <a:t>в случае размещения информации о Проекте в печатных изданиях, в газетах, в журналах</a:t>
            </a:r>
            <a:r>
              <a:rPr lang="ru-RU" sz="1250" dirty="0" smtClean="0"/>
              <a:t>, в </a:t>
            </a:r>
            <a:r>
              <a:rPr lang="ru-RU" sz="1250" dirty="0"/>
              <a:t>печатных изданиях в электронном виде необходимо предоставить</a:t>
            </a:r>
            <a:r>
              <a:rPr lang="ru-RU" sz="1250" dirty="0" smtClean="0"/>
              <a:t>: газету </a:t>
            </a:r>
            <a:r>
              <a:rPr lang="ru-RU" sz="1250" dirty="0"/>
              <a:t>(оригинал или копия) либо страницы газеты со статьей о Проекте;</a:t>
            </a:r>
            <a:br>
              <a:rPr lang="ru-RU" sz="1250" dirty="0"/>
            </a:br>
            <a:r>
              <a:rPr lang="ru-RU" sz="1250" dirty="0"/>
              <a:t>журнала (оригинал или копия) со статьей о Проекте</a:t>
            </a:r>
            <a:r>
              <a:rPr lang="ru-RU" sz="1250" dirty="0" smtClean="0"/>
              <a:t>; скриншот </a:t>
            </a:r>
            <a:r>
              <a:rPr lang="ru-RU" sz="1250" dirty="0"/>
              <a:t>страницы печатного издания в электронном виде</a:t>
            </a:r>
            <a:r>
              <a:rPr lang="ru-RU" sz="1250" dirty="0" smtClean="0"/>
              <a:t>.</a:t>
            </a:r>
          </a:p>
          <a:p>
            <a:r>
              <a:rPr lang="ru-RU" sz="1250" dirty="0"/>
              <a:t>В случае предоставления одного из перечисленных печатных изданий в неполном </a:t>
            </a:r>
            <a:r>
              <a:rPr lang="ru-RU" sz="1250" dirty="0" smtClean="0"/>
              <a:t>объёме (</a:t>
            </a:r>
            <a:r>
              <a:rPr lang="ru-RU" sz="1250" dirty="0"/>
              <a:t>не целый экземпляр), необходимо приложить страницу с указанием даты, номера</a:t>
            </a:r>
            <a:r>
              <a:rPr lang="ru-RU" sz="1250" dirty="0" smtClean="0"/>
              <a:t>, наименования </a:t>
            </a:r>
            <a:r>
              <a:rPr lang="ru-RU" sz="1250" dirty="0"/>
              <a:t>издания</a:t>
            </a:r>
            <a:r>
              <a:rPr lang="ru-RU" sz="1250" dirty="0" smtClean="0"/>
              <a:t>. В </a:t>
            </a:r>
            <a:r>
              <a:rPr lang="ru-RU" sz="1250" dirty="0"/>
              <a:t>представленных газетах, журналах, скриншотах, отдельных страницах печатных </a:t>
            </a:r>
            <a:r>
              <a:rPr lang="ru-RU" sz="1250" dirty="0" smtClean="0"/>
              <a:t>изданий необходимо </a:t>
            </a:r>
            <a:r>
              <a:rPr lang="ru-RU" sz="1250" dirty="0"/>
              <a:t>выделить маркером статью, в которой содержится </a:t>
            </a:r>
            <a:r>
              <a:rPr lang="ru-RU" sz="1250" dirty="0" smtClean="0"/>
              <a:t>информация о </a:t>
            </a:r>
            <a:r>
              <a:rPr lang="ru-RU" sz="1250" dirty="0"/>
              <a:t>продвижении Проекта</a:t>
            </a:r>
            <a:r>
              <a:rPr lang="ru-RU" sz="1250" dirty="0" smtClean="0"/>
              <a:t>. Если </a:t>
            </a:r>
            <a:r>
              <a:rPr lang="ru-RU" sz="1250" dirty="0"/>
              <a:t>Проект продвигался с помощью публикаций статей, символ проставляется в пункте, а </a:t>
            </a:r>
            <a:r>
              <a:rPr lang="ru-RU" sz="1250" dirty="0" smtClean="0"/>
              <a:t>если Проект </a:t>
            </a:r>
            <a:r>
              <a:rPr lang="ru-RU" sz="1250" dirty="0"/>
              <a:t>продвигается в издании в электронном виде прописывается ссылка на </a:t>
            </a:r>
            <a:r>
              <a:rPr lang="ru-RU" sz="1250" dirty="0" smtClean="0"/>
              <a:t>опубликованные материалы</a:t>
            </a:r>
            <a:r>
              <a:rPr lang="ru-RU" sz="1250" dirty="0"/>
              <a:t>:</a:t>
            </a:r>
            <a:br>
              <a:rPr lang="ru-RU" sz="1250" dirty="0"/>
            </a:br>
            <a:endParaRPr lang="ru-RU" sz="1250" dirty="0"/>
          </a:p>
          <a:p>
            <a:r>
              <a:rPr lang="ru-RU" sz="1250" b="1" dirty="0">
                <a:solidFill>
                  <a:srgbClr val="FF0000"/>
                </a:solidFill>
              </a:rPr>
              <a:t>1 БАЛЛ за «Официальные сайты муниципальных образований»:</a:t>
            </a:r>
            <a:r>
              <a:rPr lang="ru-RU" sz="1250" dirty="0">
                <a:solidFill>
                  <a:srgbClr val="FF0000"/>
                </a:solidFill>
              </a:rPr>
              <a:t/>
            </a:r>
            <a:br>
              <a:rPr lang="ru-RU" sz="1250" dirty="0">
                <a:solidFill>
                  <a:srgbClr val="FF0000"/>
                </a:solidFill>
              </a:rPr>
            </a:br>
            <a:r>
              <a:rPr lang="ru-RU" sz="1250" dirty="0"/>
              <a:t>В случае размещения информации о Проекте на официальном сайте </a:t>
            </a:r>
            <a:r>
              <a:rPr lang="ru-RU" sz="1250" dirty="0" smtClean="0"/>
              <a:t>муниципального образования </a:t>
            </a:r>
            <a:r>
              <a:rPr lang="ru-RU" sz="1250" dirty="0"/>
              <a:t>прикладывается скриншот с официального сайта муниципального образования</a:t>
            </a:r>
            <a:r>
              <a:rPr lang="ru-RU" sz="1250" dirty="0" smtClean="0"/>
              <a:t>. На </a:t>
            </a:r>
            <a:r>
              <a:rPr lang="ru-RU" sz="1250" dirty="0"/>
              <a:t>скриншоте необходимо обеспечить наличие адресной строки, в которой указан </a:t>
            </a:r>
            <a:r>
              <a:rPr lang="ru-RU" sz="1250" dirty="0" smtClean="0"/>
              <a:t>адрес официального </a:t>
            </a:r>
            <a:r>
              <a:rPr lang="ru-RU" sz="1250" dirty="0"/>
              <a:t>сайта муниципального образования.</a:t>
            </a:r>
            <a:br>
              <a:rPr lang="ru-RU" sz="1250" dirty="0"/>
            </a:br>
            <a:r>
              <a:rPr lang="ru-RU" sz="1250" i="1" dirty="0"/>
              <a:t>Обращается внимание, что на момент проведения конкурсного отбора на краевом </a:t>
            </a:r>
            <a:r>
              <a:rPr lang="ru-RU" sz="1250" i="1" dirty="0" smtClean="0"/>
              <a:t>уровне информация </a:t>
            </a:r>
            <a:r>
              <a:rPr lang="ru-RU" sz="1250" i="1" dirty="0"/>
              <a:t>о продвижении Проекта должна отображаться на сайте</a:t>
            </a:r>
            <a:r>
              <a:rPr lang="ru-RU" sz="1250" i="1" dirty="0" smtClean="0"/>
              <a:t>. Информация </a:t>
            </a:r>
            <a:r>
              <a:rPr lang="ru-RU" sz="1250" i="1" dirty="0"/>
              <a:t>о продвижении Проекта на сайтах учреждений или других организаций </a:t>
            </a:r>
            <a:r>
              <a:rPr lang="ru-RU" sz="1250" i="1" dirty="0" smtClean="0"/>
              <a:t>не </a:t>
            </a:r>
            <a:r>
              <a:rPr lang="ru-RU" sz="1250" i="1" dirty="0"/>
              <a:t>учитывается, соответственно балл за размещение информации о Проекте на сайтах </a:t>
            </a:r>
            <a:r>
              <a:rPr lang="ru-RU" sz="1250" i="1" dirty="0" smtClean="0"/>
              <a:t>данных организаций </a:t>
            </a:r>
            <a:r>
              <a:rPr lang="ru-RU" sz="1250" i="1" dirty="0"/>
              <a:t>не присваивается.</a:t>
            </a:r>
            <a:r>
              <a:rPr lang="ru-RU" sz="1250" dirty="0"/>
              <a:t/>
            </a:r>
            <a:br>
              <a:rPr lang="ru-RU" sz="1250" dirty="0"/>
            </a:br>
            <a:endParaRPr lang="ru-RU" sz="1250" dirty="0" smtClean="0"/>
          </a:p>
          <a:p>
            <a:r>
              <a:rPr lang="ru-RU" sz="1250" b="1" dirty="0">
                <a:solidFill>
                  <a:srgbClr val="FF0000"/>
                </a:solidFill>
              </a:rPr>
              <a:t>1 БАЛЛ за «Социальные сети»:</a:t>
            </a:r>
            <a:r>
              <a:rPr lang="ru-RU" sz="1250" dirty="0">
                <a:solidFill>
                  <a:srgbClr val="FF0000"/>
                </a:solidFill>
              </a:rPr>
              <a:t/>
            </a:r>
            <a:br>
              <a:rPr lang="ru-RU" sz="1250" dirty="0">
                <a:solidFill>
                  <a:srgbClr val="FF0000"/>
                </a:solidFill>
              </a:rPr>
            </a:br>
            <a:r>
              <a:rPr lang="ru-RU" sz="1250" dirty="0"/>
              <a:t>в случае размещения информации о Проекте в социальных сетях (например: </a:t>
            </a:r>
            <a:r>
              <a:rPr lang="ru-RU" sz="1250" dirty="0" err="1"/>
              <a:t>ВКонтакте</a:t>
            </a:r>
            <a:r>
              <a:rPr lang="ru-RU" sz="1250" dirty="0" smtClean="0"/>
              <a:t>, </a:t>
            </a:r>
            <a:r>
              <a:rPr lang="ru-RU" sz="1250" dirty="0" err="1" smtClean="0"/>
              <a:t>Facebook</a:t>
            </a:r>
            <a:r>
              <a:rPr lang="ru-RU" sz="1250" dirty="0"/>
              <a:t>, </a:t>
            </a:r>
            <a:r>
              <a:rPr lang="ru-RU" sz="1250" dirty="0" err="1"/>
              <a:t>Instagram</a:t>
            </a:r>
            <a:r>
              <a:rPr lang="ru-RU" sz="1250" dirty="0"/>
              <a:t>, Одноклассники и т.п.) необходимо предоставить скриншот с </a:t>
            </a:r>
            <a:r>
              <a:rPr lang="ru-RU" sz="1250" dirty="0" smtClean="0"/>
              <a:t>информацией о </a:t>
            </a:r>
            <a:r>
              <a:rPr lang="ru-RU" sz="1250" dirty="0"/>
              <a:t>продвижении Проекта и наличием адресной строки соответствующей социальной сети</a:t>
            </a:r>
            <a:r>
              <a:rPr lang="ru-RU" sz="1250" dirty="0" smtClean="0"/>
              <a:t>. Если </a:t>
            </a:r>
            <a:r>
              <a:rPr lang="ru-RU" sz="1250" dirty="0"/>
              <a:t>Проект продвигался с помощью социальных сетей, символ проставляется в пункте</a:t>
            </a:r>
            <a:br>
              <a:rPr lang="ru-RU" sz="1250" dirty="0"/>
            </a:br>
            <a:r>
              <a:rPr lang="ru-RU" sz="1250" dirty="0"/>
              <a:t>с указанием ссылки на опубликованные материалы в социальных </a:t>
            </a:r>
            <a:r>
              <a:rPr lang="ru-RU" sz="1250" dirty="0" smtClean="0"/>
              <a:t>сетях.</a:t>
            </a:r>
            <a:endParaRPr lang="ru-RU" sz="12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76913"/>
            <a:ext cx="4356934" cy="747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КАМПАНИЯ ПО ПРОДВИЖЕНИЮ ПРОЕКТА п.9.2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0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84" y="38303"/>
            <a:ext cx="71913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4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402" y="260648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00858" y="234155"/>
            <a:ext cx="5963630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392906"/>
            <a:ext cx="5963630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ВИЗУАЛЬНОЕ ПРЕДСТАВЛЕНИЕ ПРОЕКТА</a:t>
            </a:r>
          </a:p>
        </p:txBody>
      </p:sp>
      <p:pic>
        <p:nvPicPr>
          <p:cNvPr id="1027" name="Picture 3" descr="C:\Users\5\YandexDisk\Скриншоты\2021-04-06_14-27-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6" y="2741643"/>
            <a:ext cx="790378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0705" y="1365956"/>
            <a:ext cx="7917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 балла Чертеж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 эскиз / схема / макет / дизайн-проект должны отражать только то, что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РЕАЛЬНО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планируется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сделать в рамках Проекта, чтобы избежать ситуации, при которой дизайн-проект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 соответствует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результатам выполненных работ.</a:t>
            </a:r>
            <a:b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68" y="7020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31" y="0"/>
            <a:ext cx="71913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1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402" y="260648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00858" y="234155"/>
            <a:ext cx="5963630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217282"/>
            <a:ext cx="3528392" cy="589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ПРОЕКТЫ ТОС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342" y="1340768"/>
            <a:ext cx="87298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Если Проект инициирован </a:t>
            </a:r>
            <a:r>
              <a:rPr lang="ru-RU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ТОСом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Проекту может быть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присвоено 2 балла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освещение деятельности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ТОС в СМИ в году, в котором предоставляется Проект, либо за предыдущий год.</a:t>
            </a:r>
            <a:b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случае, если </a:t>
            </a:r>
            <a:r>
              <a:rPr lang="ru-RU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ТОСом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 предыдущем и(или) текущем году проводились субботники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организовывались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проводились различные мероприятия (соревнования, акции, опросы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принималось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конкурсах (на получение грантов, субсидий и т.д.) и эта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деятельность освещалась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СМИ к Проекту прилагается: скриншоты газет / журналов / иных печатных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изданий в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электронном виде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Материалы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должны содержать сведения, подтверждающие непосредственное участие</a:t>
            </a:r>
            <a:b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инициирован ТОС, Проекту может быть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присвоено 2 балла за достижения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ТОС в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году, в котором предоставляется Проект, либо за предыдущий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(или)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текущий год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(п. 9.5)</a:t>
            </a:r>
            <a:b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Достижения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могут подтверждаться грамотами, наградами, благодарственными письмами, НПА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подтверждающие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получение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субсидий, грантов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этом случае предоставляются копии указанных документов, содержащие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информацию о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наименовании ТОС, названии полученного гранта (субсидии), организаторах и названиях</a:t>
            </a:r>
            <a:b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конкурсов, где ТОС был признан победителем, а также основания поощрения ТОС (указать</a:t>
            </a:r>
            <a:b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7" y="0"/>
            <a:ext cx="12557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430"/>
            <a:ext cx="71913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4" y="0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5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4" t="13966" r="-200" b="7231"/>
          <a:stretch/>
        </p:blipFill>
        <p:spPr>
          <a:xfrm>
            <a:off x="89752" y="1734276"/>
            <a:ext cx="8964496" cy="41399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07503" y="692696"/>
            <a:ext cx="798985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РАСПРОСТРАНЕННЫЕ ОШИБКИ ПРИ ПОДГОТОВКЕ ПРОЕКТОВ НА КОНКУРС ПРОЕКТОВ ИНИЦИАТИВНОГО БЮДЖЕТИРОВАНИЯ-2020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5\Desktop\ТОС_2020_ресурсный центр\Слайд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01" y="10821"/>
            <a:ext cx="1254575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800" cy="49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14" y="40022"/>
            <a:ext cx="812715" cy="87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3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6392"/>
            <a:ext cx="7056784" cy="113562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Конкурс проектов инициативного бюджетирования 2021</a:t>
            </a:r>
            <a:b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конкурс было подано 14 проектов ИБ, но победителями стали 5, представленных ниже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="" xmlns:a16="http://schemas.microsoft.com/office/drawing/2014/main" id="{E05932B5-7D6B-45CB-B0E0-D5587D88E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302740"/>
              </p:ext>
            </p:extLst>
          </p:nvPr>
        </p:nvGraphicFramePr>
        <p:xfrm>
          <a:off x="9155" y="1484784"/>
          <a:ext cx="9134845" cy="4967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56">
                  <a:extLst>
                    <a:ext uri="{9D8B030D-6E8A-4147-A177-3AD203B41FA5}">
                      <a16:colId xmlns="" xmlns:a16="http://schemas.microsoft.com/office/drawing/2014/main" val="3726628718"/>
                    </a:ext>
                  </a:extLst>
                </a:gridCol>
                <a:gridCol w="851553">
                  <a:extLst>
                    <a:ext uri="{9D8B030D-6E8A-4147-A177-3AD203B41FA5}">
                      <a16:colId xmlns="" xmlns:a16="http://schemas.microsoft.com/office/drawing/2014/main" val="3274194364"/>
                    </a:ext>
                  </a:extLst>
                </a:gridCol>
                <a:gridCol w="1322559">
                  <a:extLst>
                    <a:ext uri="{9D8B030D-6E8A-4147-A177-3AD203B41FA5}">
                      <a16:colId xmlns="" xmlns:a16="http://schemas.microsoft.com/office/drawing/2014/main" val="439614674"/>
                    </a:ext>
                  </a:extLst>
                </a:gridCol>
                <a:gridCol w="864229">
                  <a:extLst>
                    <a:ext uri="{9D8B030D-6E8A-4147-A177-3AD203B41FA5}">
                      <a16:colId xmlns="" xmlns:a16="http://schemas.microsoft.com/office/drawing/2014/main" val="3516054389"/>
                    </a:ext>
                  </a:extLst>
                </a:gridCol>
                <a:gridCol w="909767">
                  <a:extLst>
                    <a:ext uri="{9D8B030D-6E8A-4147-A177-3AD203B41FA5}">
                      <a16:colId xmlns="" xmlns:a16="http://schemas.microsoft.com/office/drawing/2014/main" val="1648337287"/>
                    </a:ext>
                  </a:extLst>
                </a:gridCol>
                <a:gridCol w="755671">
                  <a:extLst>
                    <a:ext uri="{9D8B030D-6E8A-4147-A177-3AD203B41FA5}">
                      <a16:colId xmlns="" xmlns:a16="http://schemas.microsoft.com/office/drawing/2014/main" val="1079029826"/>
                    </a:ext>
                  </a:extLst>
                </a:gridCol>
                <a:gridCol w="1070733">
                  <a:extLst>
                    <a:ext uri="{9D8B030D-6E8A-4147-A177-3AD203B41FA5}">
                      <a16:colId xmlns="" xmlns:a16="http://schemas.microsoft.com/office/drawing/2014/main" val="57172738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367585288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935305758"/>
                    </a:ext>
                  </a:extLst>
                </a:gridCol>
                <a:gridCol w="1178469">
                  <a:extLst>
                    <a:ext uri="{9D8B030D-6E8A-4147-A177-3AD203B41FA5}">
                      <a16:colId xmlns="" xmlns:a16="http://schemas.microsoft.com/office/drawing/2014/main" val="566424757"/>
                    </a:ext>
                  </a:extLst>
                </a:gridCol>
              </a:tblGrid>
              <a:tr h="1152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Район г. Перми, ГП либо СП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проекта включая краткий адрес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Софинансирование</a:t>
                      </a: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проекта не менее 10 (25)% стоимости проекта, рублей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Средства бюджета муниципального образования, рублей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Средства населения в денежной форме, рублей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Средства ТОС, юридических лиц, индивидуальных предпринимателей, общественных организаций в денежной форме, рублей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Софинансирование</a:t>
                      </a: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проекта не менее 90 (75)% стоимости проекта, рублей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 (общая стоимость проекта), рублей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Инициатор проекта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extLst>
                  <a:ext uri="{0D108BD9-81ED-4DB2-BD59-A6C34878D82A}">
                    <a16:rowId xmlns="" xmlns:a16="http://schemas.microsoft.com/office/drawing/2014/main" val="342845723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Кондратовское</a:t>
                      </a: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СП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Ремонт системы водоотведения по ул. Центральная и Слободская в д. </a:t>
                      </a:r>
                      <a:r>
                        <a:rPr lang="ru-RU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Кондратово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111000,00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1110,00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109890,00</a:t>
                      </a:r>
                      <a:endParaRPr lang="ru-RU" sz="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999000,00</a:t>
                      </a:r>
                      <a:endParaRPr lang="ru-RU" sz="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1110000,00</a:t>
                      </a:r>
                      <a:endParaRPr lang="ru-RU" sz="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Территориальное общественное самоуправление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extLst>
                  <a:ext uri="{0D108BD9-81ED-4DB2-BD59-A6C34878D82A}">
                    <a16:rowId xmlns="" xmlns:a16="http://schemas.microsoft.com/office/drawing/2014/main" val="217172551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Кукуштанское</a:t>
                      </a: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СП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«Волшебство начинается со сцены», </a:t>
                      </a:r>
                      <a:r>
                        <a:rPr lang="ru-RU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Кукуштанское</a:t>
                      </a: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сельское поселение, </a:t>
                      </a:r>
                      <a:r>
                        <a:rPr lang="ru-RU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п.Кукуштан</a:t>
                      </a: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ул.Чапаева,50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111100,00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110,00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109990,00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1000,00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999900,00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1111000,00</a:t>
                      </a:r>
                      <a:endParaRPr lang="ru-RU" sz="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Инициативная группа жителей муниципального образования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extLst>
                  <a:ext uri="{0D108BD9-81ED-4DB2-BD59-A6C34878D82A}">
                    <a16:rowId xmlns="" xmlns:a16="http://schemas.microsoft.com/office/drawing/2014/main" val="354439928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Юго-Камское СП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«Ремонт фасада и входной группы здания стадиона. Спорт для всех», п. Юго-Камский, ул. Спортивная, 1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98399,00</a:t>
                      </a:r>
                      <a:endParaRPr lang="ru-RU" sz="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9,84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98389,16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885520,00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983919,00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Инициативная группа жителей муниципального образования</a:t>
                      </a:r>
                      <a:endParaRPr lang="ru-RU" sz="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extLst>
                  <a:ext uri="{0D108BD9-81ED-4DB2-BD59-A6C34878D82A}">
                    <a16:rowId xmlns="" xmlns:a16="http://schemas.microsoft.com/office/drawing/2014/main" val="164090147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Пермский МР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«Великому мужеству верность храня», с. Платошино, МАОУ «Платошинская средняя школа»  по ул. Владимирова, 27</a:t>
                      </a:r>
                      <a:endParaRPr lang="ru-RU" sz="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99867,00</a:t>
                      </a:r>
                      <a:endParaRPr lang="ru-RU" sz="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100,00</a:t>
                      </a:r>
                      <a:endParaRPr lang="ru-RU" sz="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99767,00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898803,00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998670,00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Инициативная группа жителей муниципального образования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extLst>
                  <a:ext uri="{0D108BD9-81ED-4DB2-BD59-A6C34878D82A}">
                    <a16:rowId xmlns="" xmlns:a16="http://schemas.microsoft.com/office/drawing/2014/main" val="2888347194"/>
                  </a:ext>
                </a:extLst>
              </a:tr>
              <a:tr h="998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Пермский МР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Обустройство Центра национальной культуры, с. Баш-Култаево, ул. Октябрьская, 48    </a:t>
                      </a:r>
                      <a:endParaRPr lang="ru-RU" sz="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121000,00</a:t>
                      </a:r>
                      <a:endParaRPr lang="ru-RU" sz="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121,00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120879,00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1079000,00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1200000,00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Территориальное общественное самоуправление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7181" marR="37181" marT="0" marB="0"/>
                </a:tc>
                <a:extLst>
                  <a:ext uri="{0D108BD9-81ED-4DB2-BD59-A6C34878D82A}">
                    <a16:rowId xmlns="" xmlns:a16="http://schemas.microsoft.com/office/drawing/2014/main" val="3121513550"/>
                  </a:ext>
                </a:extLst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7" y="12055"/>
            <a:ext cx="12557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33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331"/>
            <a:ext cx="8112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2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402" y="260648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00858" y="234155"/>
            <a:ext cx="5963630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1800" y="23812"/>
            <a:ext cx="4390479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ДОКУМЕНТЫ, ПРИЛАГАЕМЫЕ К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8378" y="1052736"/>
            <a:ext cx="87129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Смета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либо локально-сметный расчет, оформленный в соответствии с пунктом 8 «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Рекомендаций по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оформлению Проекта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инициативного бюджетирования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» приведенным в разделе III настоящих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методических рекомендаций.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. Копия протокола заседания муниципальной комиссии, в котором обязательно указывается список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участников 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ФИО и должность членов комиссии);</a:t>
            </a:r>
            <a:br>
              <a:rPr lang="ru-RU" sz="1000" dirty="0">
                <a:latin typeface="Arial" pitchFamily="34" charset="0"/>
                <a:cs typeface="Arial" pitchFamily="34" charset="0"/>
              </a:rPr>
            </a:br>
            <a:r>
              <a:rPr lang="ru-RU" sz="1000" dirty="0">
                <a:latin typeface="Arial" pitchFamily="34" charset="0"/>
                <a:cs typeface="Arial" pitchFamily="34" charset="0"/>
              </a:rPr>
              <a:t>3. Копия муниципального правового акта, которым утвержден состав муниципальной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комиссии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. Выписка из бюджета муниципального образования, которая подтверждает 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Проекта либо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гарантийное письмо за подписью главы (главы администрации) муниципального образования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котором указывается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обязательство о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предусмотрении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в бюджете муниципального образования средств на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Проекта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. В гарантийном письме должно быть указано: срок принятия решения представительного органа 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бюджете муниципального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образования и сумма. Гарантийное письмо оформляется на официальном бланке с указанием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реквизитов регистрации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скрепляется оттиском гербовой печати местной администрации.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. Гарантийные письма, подтверждающие финансовые обязательства со стороны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физических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лиц на общую сумму, указанную в строке 1.2 графы 3 пункта 2 Проекта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;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ТОС, юридических лиц, индивидуальных предпринимателей, общественных организаций (далее – Организации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 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общую сумму, указанную в строке 1.3 графы 3 пункта 2 Проекта.</a:t>
            </a:r>
            <a:br>
              <a:rPr lang="ru-RU" sz="1000" dirty="0">
                <a:latin typeface="Arial" pitchFamily="34" charset="0"/>
                <a:cs typeface="Arial" pitchFamily="34" charset="0"/>
              </a:rPr>
            </a:br>
            <a:r>
              <a:rPr lang="ru-RU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. Копии выписок из ЕГРН и(или) из реестра муниципальной собственности и(или) иных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правоподтверждающих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документов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на имущество, которое будет использовано в ходе реализации Проекта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Кроме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того, копии выписок из ЕГРН и(или) из реестра муниципальной собственности и(или) иных</a:t>
            </a:r>
            <a:br>
              <a:rPr lang="ru-RU" sz="1000" dirty="0">
                <a:latin typeface="Arial" pitchFamily="34" charset="0"/>
                <a:cs typeface="Arial" pitchFamily="34" charset="0"/>
              </a:rPr>
            </a:br>
            <a:r>
              <a:rPr lang="ru-RU" sz="1000" dirty="0" err="1">
                <a:latin typeface="Arial" pitchFamily="34" charset="0"/>
                <a:cs typeface="Arial" pitchFamily="34" charset="0"/>
              </a:rPr>
              <a:t>правоподтверждающих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документов на земельные участки на которых планируется реализация Проекта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Обращается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внимание, что имущество и земельные участки должны находиться в муниципальной собственности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случае, если имущество и(или) земельные участки находятся в иной собственности, необходимо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предоставить копию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документа (соглашения, договора и др.) о передаче муниципальному образованию имущества и(или)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земельного участка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во временное пользование за плату (в ином случае такой договор может быть признан недействительным).</a:t>
            </a:r>
            <a:br>
              <a:rPr lang="ru-RU" sz="1000" dirty="0">
                <a:latin typeface="Arial" pitchFamily="34" charset="0"/>
                <a:cs typeface="Arial" pitchFamily="34" charset="0"/>
              </a:rPr>
            </a:br>
            <a:r>
              <a:rPr lang="ru-RU" sz="1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. Цветные фотографии текущего состояния объекта и(или) земельного участка на котором планируется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реализовать Проект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. Фото необходимо делать с разных ракурсов, в том числе общий план и каждый объект отдельно (при наличии).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Обращается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внимание, что при предоставлении отчета о реализации Проекта предоставляются цветные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фотографии с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тех же ракурсов;</a:t>
            </a:r>
            <a:br>
              <a:rPr lang="ru-RU" sz="1000" dirty="0">
                <a:latin typeface="Arial" pitchFamily="34" charset="0"/>
                <a:cs typeface="Arial" pitchFamily="34" charset="0"/>
              </a:rPr>
            </a:br>
            <a:r>
              <a:rPr lang="ru-RU" sz="1000" dirty="0">
                <a:latin typeface="Arial" pitchFamily="34" charset="0"/>
                <a:cs typeface="Arial" pitchFamily="34" charset="0"/>
              </a:rPr>
              <a:t>8. В случае если Проект направлен на обустройство родника, ключа, скважины, колодца, то прилагаются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копии документов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подтверждающие качество воды (данные заключения выдаются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Роспотребнадзором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);</a:t>
            </a:r>
            <a:br>
              <a:rPr lang="ru-RU" sz="1000" dirty="0">
                <a:latin typeface="Arial" pitchFamily="34" charset="0"/>
                <a:cs typeface="Arial" pitchFamily="34" charset="0"/>
              </a:rPr>
            </a:br>
            <a:r>
              <a:rPr lang="ru-RU" sz="1000" dirty="0">
                <a:latin typeface="Arial" pitchFamily="34" charset="0"/>
                <a:cs typeface="Arial" pitchFamily="34" charset="0"/>
              </a:rPr>
              <a:t>9. в случае, если Проект направлен на строительство, реконструкцию, капитальный ремонт наружных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сетей водопровода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к Проекту прикладывается копия положительного заключения по результатам проведения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государственной экспертизы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проектной документации;</a:t>
            </a:r>
            <a:br>
              <a:rPr lang="ru-RU" sz="1000" dirty="0">
                <a:latin typeface="Arial" pitchFamily="34" charset="0"/>
                <a:cs typeface="Arial" pitchFamily="34" charset="0"/>
              </a:rPr>
            </a:br>
            <a:r>
              <a:rPr lang="ru-RU" sz="1000" dirty="0">
                <a:latin typeface="Arial" pitchFamily="34" charset="0"/>
                <a:cs typeface="Arial" pitchFamily="34" charset="0"/>
              </a:rPr>
              <a:t>10. В случае, если Проект инициирован ТОС (и направляется для участия в конкурсе в группу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5 прилагается выписка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из устава ТОС, подтверждающая наименование ТОС, которая подписывается председателем ТОС или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иным уполномоченным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лицом.</a:t>
            </a:r>
            <a:br>
              <a:rPr lang="ru-RU" sz="1000" dirty="0">
                <a:latin typeface="Arial" pitchFamily="34" charset="0"/>
                <a:cs typeface="Arial" pitchFamily="34" charset="0"/>
              </a:rPr>
            </a:br>
            <a:r>
              <a:rPr lang="ru-RU" sz="1000" dirty="0">
                <a:latin typeface="Arial" pitchFamily="34" charset="0"/>
                <a:cs typeface="Arial" pitchFamily="34" charset="0"/>
              </a:rPr>
              <a:t>11. В случае передачи полномочий от сельского поселения муниципальному району на реализацию Проекта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предоставляется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копия соглашения о передаче осуществления части полномочий по решению вопросов местного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значения между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муниципальными образованиями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. Электронный носитель видеозаписи собрания жителей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Также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на этом электронном носителе, могут быть размещены: Проект и все копии документов в формате PDF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также Проект в формате DOC или DOCX. Все файлы на электронном носителе рекомендуется называть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соответствии с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содержанием (например: смета, выписка из бюджета, гарантийное письмо Иванова И.И., скриншот с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сайта муниципального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образования, копия газеты «Соликамский рабочий» и т.д.) либо данные документы размещаются и</a:t>
            </a:r>
            <a:br>
              <a:rPr lang="ru-RU" sz="1000" dirty="0">
                <a:latin typeface="Arial" pitchFamily="34" charset="0"/>
                <a:cs typeface="Arial" pitchFamily="34" charset="0"/>
              </a:rPr>
            </a:br>
            <a:r>
              <a:rPr lang="ru-RU" sz="1000" dirty="0">
                <a:latin typeface="Arial" pitchFamily="34" charset="0"/>
                <a:cs typeface="Arial" pitchFamily="34" charset="0"/>
              </a:rPr>
              <a:t>предоставляются на отдельном электронном носителе.</a:t>
            </a:r>
            <a:br>
              <a:rPr lang="ru-RU" sz="1000" dirty="0">
                <a:latin typeface="Arial" pitchFamily="34" charset="0"/>
                <a:cs typeface="Arial" pitchFamily="34" charset="0"/>
              </a:rPr>
            </a:br>
            <a:r>
              <a:rPr lang="ru-RU" sz="1000" dirty="0">
                <a:latin typeface="Arial" pitchFamily="34" charset="0"/>
                <a:cs typeface="Arial" pitchFamily="34" charset="0"/>
              </a:rPr>
              <a:t/>
            </a:r>
            <a:br>
              <a:rPr lang="ru-RU" sz="1000" dirty="0">
                <a:latin typeface="Arial" pitchFamily="34" charset="0"/>
                <a:cs typeface="Arial" pitchFamily="34" charset="0"/>
              </a:rPr>
            </a:b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7" y="0"/>
            <a:ext cx="12557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812"/>
            <a:ext cx="7191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6" y="11111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1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402" y="260648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00858" y="234155"/>
            <a:ext cx="5963630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53258" y="386555"/>
            <a:ext cx="5963630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4402" y="908720"/>
            <a:ext cx="84969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Обращается внимание!!!</a:t>
            </a:r>
          </a:p>
          <a:p>
            <a:pPr algn="ctr"/>
            <a:endParaRPr lang="ru-RU" sz="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момент подачи Проекта в Министерство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территориального развития Проект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входящие в Проект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документы подлежат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обязательному размещению на информационном портале «Управляем вместе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Документы необходимо представить в электронном виде в адрес отдела внутренней политики аппарата администрации Пермского муниципального района:  г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Пермь, улица Верхне-Муллинская,73,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этаж,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кабинет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 (здание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Земского Собрания Пермского муниципального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района), телефон 296- 22- 27.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80867" y="30727"/>
            <a:ext cx="4320480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РАЗМЕЩЕНИЕ ПРОЕКТА НА ПОРТАЛЕ «УПРАВЛЯЕМ ВМЕСТЕ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7" y="0"/>
            <a:ext cx="12557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05" y="42862"/>
            <a:ext cx="71913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91"/>
            <a:ext cx="27733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1" y="4573281"/>
            <a:ext cx="3621087" cy="195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1903" y="458112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Узнавайте </a:t>
            </a:r>
            <a:r>
              <a:rPr lang="ru-RU" sz="2400" dirty="0">
                <a:solidFill>
                  <a:schemeClr val="tx2"/>
                </a:solidFill>
              </a:rPr>
              <a:t>о развитии края – Инициативное  бюджетирование – Участники конкурса на 2021 год)</a:t>
            </a:r>
            <a:br>
              <a:rPr lang="ru-RU" sz="2400" dirty="0">
                <a:solidFill>
                  <a:schemeClr val="tx2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504" y="260648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30977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ЭФФЕКТИВНОСТЬ УЧАСТИЯ МУНИЦИПАЛИТЕТОВ В КОНКУРСЕ ПРОЕКТОВ ИНИЦИАТИВНОГО БЮДЖЕТИРОВАНИЯ 2017 -2021</a:t>
            </a:r>
          </a:p>
        </p:txBody>
      </p:sp>
      <p:pic>
        <p:nvPicPr>
          <p:cNvPr id="1026" name="Picture 2" descr="C:\Users\5\Desktop\ТОС_2020_ресурсный центр\Слайд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0"/>
            <a:ext cx="1440160" cy="86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5\YandexDisk\Скриншоты\2021-04-06_10-40-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" y="1790066"/>
            <a:ext cx="9096174" cy="44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667"/>
            <a:ext cx="720874" cy="79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"/>
            <a:ext cx="2771799" cy="53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0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12" y="593612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48574" y="63061"/>
            <a:ext cx="5522649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КОНКУРСНЫЙ ОТБОР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УРОВНЕ ПЕРМСКОГО КРАЯ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" y="20323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7020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3" y="61788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1445787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Конкурсный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отбор на уровне Пермского края и подведение его итогов осуществляются Краевой комиссией отдельно по пяти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группам:</a:t>
            </a:r>
          </a:p>
          <a:p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группа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1 - Проекты стоимостью от 200 тыс. руб. и до 500 тыс. руб.;</a:t>
            </a:r>
          </a:p>
          <a:p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группа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2 - Проекты стоимостью свыше 500 тыс. руб. и до 1 млн руб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.;</a:t>
            </a:r>
          </a:p>
          <a:p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3 - Проекты стоимостью свыше 1 млн руб. и до 2 млн руб.;</a:t>
            </a:r>
          </a:p>
          <a:p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4 - Проекты стоимостью свыше 2 млн руб.;</a:t>
            </a:r>
          </a:p>
          <a:p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группа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5 - Проекты ТОС (независимо от стоимости проектов, указанных в группах 1-4).</a:t>
            </a:r>
          </a:p>
        </p:txBody>
      </p:sp>
    </p:spTree>
    <p:extLst>
      <p:ext uri="{BB962C8B-B14F-4D97-AF65-F5344CB8AC3E}">
        <p14:creationId xmlns:p14="http://schemas.microsoft.com/office/powerpoint/2010/main" val="10440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047" y="1052736"/>
            <a:ext cx="623719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КОНКУРСНЫЙ ОТБОР ПРОЕКТОВ ИНИЦИАТИВНОГО БЮДЖЕТИРОВАНИЯ НА УРОВНЕ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ПЕРМСКОГО КРАЯ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844568"/>
            <a:ext cx="3481432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КОНКУРСНЫЙ ОТБОР ПРОЕКТОВ ИНИЦИАТИВНОГО БЮДЖЕТИРОВАНИЯ НА УРОВНЕ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ПЕРМСКОГО МУНИЦИПАЛЬНОГО РАЙОНА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Не более 2 проектов </a:t>
            </a:r>
            <a:r>
              <a:rPr lang="ru-RU" b="1" dirty="0">
                <a:solidFill>
                  <a:srgbClr val="00B050"/>
                </a:solidFill>
              </a:rPr>
              <a:t>на общую сумму субсидии 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2 </a:t>
            </a:r>
            <a:r>
              <a:rPr lang="ru-RU" b="1" dirty="0">
                <a:solidFill>
                  <a:srgbClr val="00B050"/>
                </a:solidFill>
              </a:rPr>
              <a:t>млн. </a:t>
            </a:r>
            <a:r>
              <a:rPr lang="ru-RU" b="1" dirty="0" smtClean="0">
                <a:solidFill>
                  <a:srgbClr val="00B050"/>
                </a:solidFill>
              </a:rPr>
              <a:t>рублей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0800000">
            <a:off x="5868144" y="2204864"/>
            <a:ext cx="387916" cy="359755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29546" y="5253203"/>
            <a:ext cx="7627942" cy="7680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Условия софинансирования для всех проектов 90%/10%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9546" y="2852936"/>
            <a:ext cx="3960440" cy="2031325"/>
          </a:xfrm>
          <a:prstGeom prst="rect">
            <a:avLst/>
          </a:prstGeom>
          <a:ln w="28575">
            <a:solidFill>
              <a:schemeClr val="accent3">
                <a:lumMod val="75000"/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КОНКУРСНЫЙ ОТБОР ПРОЕКТОВ ИНИЦИАТИВНОГО БЮДЖЕТИРОВАНИЯ НА </a:t>
            </a:r>
            <a:r>
              <a:rPr lang="ru-RU" dirty="0" smtClean="0"/>
              <a:t>УРОВНЕ </a:t>
            </a:r>
            <a:r>
              <a:rPr lang="ru-RU" b="1" dirty="0" smtClean="0">
                <a:solidFill>
                  <a:srgbClr val="00B050"/>
                </a:solidFill>
              </a:rPr>
              <a:t>СЕЛЬСКИХ </a:t>
            </a:r>
            <a:r>
              <a:rPr lang="ru-RU" b="1" dirty="0">
                <a:solidFill>
                  <a:srgbClr val="00B050"/>
                </a:solidFill>
              </a:rPr>
              <a:t>ПОСЕЛЕНИЙ</a:t>
            </a:r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Не более 1 проекта на общую сумму субсидии не более 1 млн. </a:t>
            </a:r>
            <a:r>
              <a:rPr lang="ru-RU" b="1" dirty="0" smtClean="0">
                <a:solidFill>
                  <a:srgbClr val="00B050"/>
                </a:solidFill>
              </a:rPr>
              <a:t>рублей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СТОИМОСТЬ ПРОЕКТА НЕ МЕНЕЕ 200 тыс. руб.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2768391" y="2198596"/>
            <a:ext cx="457502" cy="372289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-1141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6" y="53627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" y="0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8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402" y="260648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56955"/>
            <a:ext cx="6455057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КОНКУРСНЫЙ ОТБОР НА МУНИЦИПАЛЬНОМ УРОВНЕ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МУНИЦИПАЛЬНАЯ КОНКУРСНАЯ КОМИССИЯ </a:t>
            </a:r>
          </a:p>
        </p:txBody>
      </p:sp>
      <p:pic>
        <p:nvPicPr>
          <p:cNvPr id="1026" name="Picture 2" descr="C:\Users\5\Desktop\ТОС_2020_ресурсный центр\Слайд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000" y="5191"/>
            <a:ext cx="1168000" cy="90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94904" y="3356992"/>
            <a:ext cx="3381346" cy="1729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Количество членов муниципальной комиссии – 5-15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более 30% от числа – представители представительных и исполнительных органов МСУ </a:t>
            </a: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(депутат  как физлицо, статусы, должности, названия организаций)</a:t>
            </a:r>
          </a:p>
        </p:txBody>
      </p:sp>
      <p:pic>
        <p:nvPicPr>
          <p:cNvPr id="3074" name="Picture 2" descr="C:\Users\5\YandexDisk\Скриншоты\2021-04-06_11-03-0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 b="430"/>
          <a:stretch/>
        </p:blipFill>
        <p:spPr bwMode="auto">
          <a:xfrm>
            <a:off x="395534" y="2780928"/>
            <a:ext cx="4896546" cy="329233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1" y="1700808"/>
            <a:ext cx="8568951" cy="1385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!!! Муниципальный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порядок разрабатывается в соответствии с Законом 654-ПК и постановлением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Правительства Пермского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края от 10 января 2017 г. № 6-п «Об утверждении Порядка предоставления субсидий из бюджета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Пермского края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бюджетам муниципальных образований Пермского края на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софинансирование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проектов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инициативного бюджетирования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Пермском крае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20" y="0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08406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1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12" y="593612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48574" y="63061"/>
            <a:ext cx="5522649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КОНКУРСНЫЙ ОТБОР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МУНИЦИПАЛЬНОМ УРОВНЕ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МУНИЦИПАЛЬНАЯ КОНКУРСНАЯ КОМИССИЯ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24744"/>
            <a:ext cx="8133874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Проекты </a:t>
            </a:r>
            <a: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должны соответствовать требованиям, установленным в пунктах </a:t>
            </a:r>
            <a:r>
              <a:rPr lang="ru-RU" sz="13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2.3.6 - 2.3.6.5 </a:t>
            </a:r>
            <a: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Краевого порядка.</a:t>
            </a:r>
            <a:b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3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частности:</a:t>
            </a:r>
            <a:b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Проект должен быть ориентирован на решение конкретной проблемы в рамках вопросов местного значения;</a:t>
            </a:r>
            <a:b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3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Проект не должен быть направлен на выполнение землеустроительных работ, изготовление технических</a:t>
            </a:r>
            <a:b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паспортов объектов, паспортов энергетического обследования объектов, схем тепло-, водоснабжения и водоотведения</a:t>
            </a:r>
            <a:r>
              <a:rPr lang="ru-RU" sz="13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разработку </a:t>
            </a:r>
            <a: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зон санитарной защиты скважин, </a:t>
            </a:r>
            <a:r>
              <a:rPr lang="ru-RU" sz="135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проектно-сметной документации</a:t>
            </a:r>
            <a: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3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Проект не должен быть направлен на строительство, реконструкцию, капитальный ремонт объектов, </a:t>
            </a:r>
            <a:r>
              <a:rPr lang="ru-RU" sz="13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подлежащих проверке </a:t>
            </a:r>
            <a: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достоверности определения сметной стоимости, </a:t>
            </a:r>
            <a:r>
              <a:rPr lang="ru-RU" sz="135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исключением Проектов, направленных на </a:t>
            </a:r>
            <a:r>
              <a:rPr lang="ru-RU" sz="135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строительство, реконструкцию</a:t>
            </a:r>
            <a:r>
              <a:rPr lang="ru-RU" sz="135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капитальный ремонт наружных сетей водопровода</a:t>
            </a:r>
            <a: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 этом случае проводится </a:t>
            </a:r>
            <a:r>
              <a:rPr lang="ru-RU" sz="13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государственная экспертиза </a:t>
            </a:r>
            <a: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проектной документации и в случае положительного заключения предоставляется его копия.</a:t>
            </a:r>
            <a:b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3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 случае, если Проект, направлен на обеспечение мер первичной пожарной безопасности, то возможно </a:t>
            </a:r>
            <a:r>
              <a:rPr lang="ru-RU" sz="13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провести работы </a:t>
            </a:r>
            <a: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ремонту противопожарных резервуаров (пожарных водоемов), пожарных пирсов, пожарных </a:t>
            </a:r>
            <a:r>
              <a:rPr lang="ru-RU" sz="13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гидрантов, являющихся </a:t>
            </a:r>
            <a: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муниципальной собственностью, а также приобрести пожарно-техническое вооружение, боевую одежду</a:t>
            </a:r>
            <a:r>
              <a:rPr lang="ru-RU" sz="13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первичные </a:t>
            </a:r>
            <a: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средства пожаротушения (огнетушители, песок, кошмы, ведра, лопаты и др.).</a:t>
            </a:r>
            <a:b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13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" y="20323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7020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3" y="61788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09" y="5373216"/>
            <a:ext cx="21145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6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12" y="593612"/>
            <a:ext cx="849694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48574" y="63061"/>
            <a:ext cx="5522649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по оформлению Проекта инициативного </a:t>
            </a:r>
            <a:r>
              <a:rPr lang="ru-RU" dirty="0" err="1" smtClean="0"/>
              <a:t>бюджетирования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" y="20323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7020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3" y="61788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99792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РЕКОМЕНДАЦИИ ПО ОФОРМЛЕНИЮ ПРОЕКТА ИНИЦИАТИВНОГО БЮДЖЕТИРОВАНИЯ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340768"/>
          <a:ext cx="9144000" cy="55172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4"/>
                <a:gridCol w="2022552"/>
                <a:gridCol w="6588224"/>
              </a:tblGrid>
              <a:tr h="8060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формы проекта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Рекомендации по заполнению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125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проекта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(п. 1) </a:t>
                      </a:r>
                      <a:endParaRPr lang="ru-RU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Название проекта инициативного 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бюджетирования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(далее – Проект) должно быть емким, кратким и отражать его суть. Нет необходимости указывать описание Проекта, адрес Проекта и наименование </a:t>
                      </a:r>
                      <a:r>
                        <a:rPr lang="ru-RU" sz="180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муниципального образования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9868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Сведения о видах источников 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софинансирования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проекта (п. 2)</a:t>
                      </a:r>
                      <a:endParaRPr lang="ru-RU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Расчеты в данном пункте проводятся в соответствии с формулами, указанными в пункте 2 формы Проекта, прилагаемой к Краевому порядку. 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Суммы в графе 3 указываются в рублях с копейками (2 знака после запятой).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Значения в графе 4 указываются в процентах.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800" b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Отмечается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, что общая стоимость Проекта (строка 3 графы 3) должна быть равна стоимости Проекта, указанной в сметной документации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6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10204" y="2876948"/>
            <a:ext cx="1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12" y="1111970"/>
            <a:ext cx="8496944" cy="7777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48574" y="63061"/>
            <a:ext cx="5522649" cy="117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Рекомендации по оформлению Проекта инициативного </a:t>
            </a:r>
            <a:r>
              <a:rPr lang="ru-RU" dirty="0" err="1"/>
              <a:t>бюджетирования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21563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" y="20323"/>
            <a:ext cx="27066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7020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3" y="61788"/>
            <a:ext cx="7191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99792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РЕКОМЕНДАЦИИ ПО ОФОРМЛЕНИЮ ПРОЕКТА ИНИЦИАТИВНОГО БЮДЖЕТИРОВАНИЯ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03741A2-3821-4B7C-9798-3E1DC69CB333}"/>
              </a:ext>
            </a:extLst>
          </p:cNvPr>
          <p:cNvSpPr/>
          <p:nvPr/>
        </p:nvSpPr>
        <p:spPr>
          <a:xfrm>
            <a:off x="1245784" y="1177697"/>
            <a:ext cx="6998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Сведения о видах источников </a:t>
            </a:r>
            <a:r>
              <a:rPr lang="ru-RU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софинансирования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проекта (п. 2) ПРИМЕР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D7096CB0-247C-477E-BDFE-CC955A032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37496"/>
              </p:ext>
            </p:extLst>
          </p:nvPr>
        </p:nvGraphicFramePr>
        <p:xfrm>
          <a:off x="1248588" y="1955483"/>
          <a:ext cx="6998623" cy="4859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715">
                  <a:extLst>
                    <a:ext uri="{9D8B030D-6E8A-4147-A177-3AD203B41FA5}">
                      <a16:colId xmlns:a16="http://schemas.microsoft.com/office/drawing/2014/main" xmlns="" val="1606058188"/>
                    </a:ext>
                  </a:extLst>
                </a:gridCol>
                <a:gridCol w="3042786">
                  <a:extLst>
                    <a:ext uri="{9D8B030D-6E8A-4147-A177-3AD203B41FA5}">
                      <a16:colId xmlns:a16="http://schemas.microsoft.com/office/drawing/2014/main" xmlns="" val="2653143654"/>
                    </a:ext>
                  </a:extLst>
                </a:gridCol>
                <a:gridCol w="1668185">
                  <a:extLst>
                    <a:ext uri="{9D8B030D-6E8A-4147-A177-3AD203B41FA5}">
                      <a16:colId xmlns:a16="http://schemas.microsoft.com/office/drawing/2014/main" xmlns="" val="3496239140"/>
                    </a:ext>
                  </a:extLst>
                </a:gridCol>
                <a:gridCol w="1879937">
                  <a:extLst>
                    <a:ext uri="{9D8B030D-6E8A-4147-A177-3AD203B41FA5}">
                      <a16:colId xmlns:a16="http://schemas.microsoft.com/office/drawing/2014/main" xmlns="" val="3512170357"/>
                    </a:ext>
                  </a:extLst>
                </a:gridCol>
              </a:tblGrid>
              <a:tr h="513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N 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Виды источников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Сумма (руб.)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Софинансирование проекта (%)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extLst>
                  <a:ext uri="{0D108BD9-81ED-4DB2-BD59-A6C34878D82A}">
                    <a16:rowId xmlns:a16="http://schemas.microsoft.com/office/drawing/2014/main" xmlns="" val="1900076041"/>
                  </a:ext>
                </a:extLst>
              </a:tr>
              <a:tr h="300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extLst>
                  <a:ext uri="{0D108BD9-81ED-4DB2-BD59-A6C34878D82A}">
                    <a16:rowId xmlns:a16="http://schemas.microsoft.com/office/drawing/2014/main" xmlns="" val="1925470652"/>
                  </a:ext>
                </a:extLst>
              </a:tr>
              <a:tr h="57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Софинансирование</a:t>
                      </a:r>
                      <a:r>
                        <a:rPr lang="ru-RU" sz="1200" dirty="0">
                          <a:effectLst/>
                        </a:rPr>
                        <a:t> проекта не менее 10 (50)% стоимости проекта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           121 000,00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extLst>
                  <a:ext uri="{0D108BD9-81ED-4DB2-BD59-A6C34878D82A}">
                    <a16:rowId xmlns:a16="http://schemas.microsoft.com/office/drawing/2014/main" xmlns="" val="2209282550"/>
                  </a:ext>
                </a:extLst>
              </a:tr>
              <a:tr h="513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Средства бюджета муниципального образования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121,00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extLst>
                  <a:ext uri="{0D108BD9-81ED-4DB2-BD59-A6C34878D82A}">
                    <a16:rowId xmlns:a16="http://schemas.microsoft.com/office/drawing/2014/main" xmlns="" val="624573424"/>
                  </a:ext>
                </a:extLst>
              </a:tr>
              <a:tr h="412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Средства населения в денежной форме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120879,00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extLst>
                  <a:ext uri="{0D108BD9-81ED-4DB2-BD59-A6C34878D82A}">
                    <a16:rowId xmlns:a16="http://schemas.microsoft.com/office/drawing/2014/main" xmlns="" val="2646657132"/>
                  </a:ext>
                </a:extLst>
              </a:tr>
              <a:tr h="1542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Средства ТОС, юридических лиц, индивидуальных предпринимателей, общественных организаций в денежной форме, за исключением денежных средств от предприятий и организаций муниципальной формы собственности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extLst>
                  <a:ext uri="{0D108BD9-81ED-4DB2-BD59-A6C34878D82A}">
                    <a16:rowId xmlns:a16="http://schemas.microsoft.com/office/drawing/2014/main" xmlns="" val="3676670511"/>
                  </a:ext>
                </a:extLst>
              </a:tr>
              <a:tr h="57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Софинансирование проекта не более 90 (50)% стоимости проекта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        1 079 000,00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89,9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extLst>
                  <a:ext uri="{0D108BD9-81ED-4DB2-BD59-A6C34878D82A}">
                    <a16:rowId xmlns:a16="http://schemas.microsoft.com/office/drawing/2014/main" xmlns="" val="1282955637"/>
                  </a:ext>
                </a:extLst>
              </a:tr>
              <a:tr h="412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(общая стоимость проекта)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1 200 000,00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9" marR="29809" marT="49041" marB="49041"/>
                </a:tc>
                <a:extLst>
                  <a:ext uri="{0D108BD9-81ED-4DB2-BD59-A6C34878D82A}">
                    <a16:rowId xmlns:a16="http://schemas.microsoft.com/office/drawing/2014/main" xmlns="" val="664689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69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2127</Words>
  <Application>Microsoft Office PowerPoint</Application>
  <PresentationFormat>Экран (4:3)</PresentationFormat>
  <Paragraphs>387</Paragraphs>
  <Slides>26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проектов инициативного бюджетирования 2021 На конкурс было подано 14 проектов ИБ, но победителями стали 5, представленных ниже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Тарасов Михаил</cp:lastModifiedBy>
  <cp:revision>91</cp:revision>
  <dcterms:created xsi:type="dcterms:W3CDTF">2021-04-05T09:49:50Z</dcterms:created>
  <dcterms:modified xsi:type="dcterms:W3CDTF">2021-04-29T09:46:51Z</dcterms:modified>
</cp:coreProperties>
</file>