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4"/>
  </p:notesMasterIdLst>
  <p:sldIdLst>
    <p:sldId id="273" r:id="rId2"/>
    <p:sldId id="261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67" r:id="rId13"/>
  </p:sldIdLst>
  <p:sldSz cx="12192000" cy="6858000"/>
  <p:notesSz cx="6808788" cy="9940925"/>
  <p:embeddedFontLst>
    <p:embeddedFont>
      <p:font typeface="PT Root UI" panose="020B0604020202020204" charset="-52"/>
      <p:regular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PT Root UI Medium" panose="020B0604020202020204" charset="-52"/>
      <p:regular r:id="rId18"/>
    </p:embeddedFont>
    <p:embeddedFont>
      <p:font typeface="Montserrat ExtraBold" panose="020B0604020202020204" charset="-52"/>
      <p:bold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ontserrat" panose="020B0604020202020204" charset="-52"/>
      <p:regular r:id="rId25"/>
      <p:bold r:id="rId26"/>
      <p:italic r:id="rId27"/>
      <p:boldItalic r:id="rId28"/>
    </p:embeddedFont>
    <p:embeddedFont>
      <p:font typeface="Montserrat Medium" panose="020B0604020202020204" charset="-52"/>
      <p:regular r:id="rId29"/>
      <p:italic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95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orient="horz" pos="38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D188"/>
    <a:srgbClr val="649138"/>
    <a:srgbClr val="25468F"/>
    <a:srgbClr val="A9D18E"/>
    <a:srgbClr val="FFCD76"/>
    <a:srgbClr val="65A3FF"/>
    <a:srgbClr val="D8E9FF"/>
    <a:srgbClr val="81B4FF"/>
    <a:srgbClr val="1E3865"/>
    <a:srgbClr val="A6C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9" d="100"/>
          <a:sy n="99" d="100"/>
        </p:scale>
        <p:origin x="-996" y="-102"/>
      </p:cViewPr>
      <p:guideLst>
        <p:guide orient="horz" pos="595"/>
        <p:guide orient="horz" pos="3884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521F9-2036-4D1D-8853-ECE34ACFB923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01491-6FD2-406D-8581-F7353AAD3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34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01491-6FD2-406D-8581-F7353AAD3B3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050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CCA40-F8F6-4C5D-90C4-A19742637AB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08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01491-6FD2-406D-8581-F7353AAD3B3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636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01491-6FD2-406D-8581-F7353AAD3B3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0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01491-6FD2-406D-8581-F7353AAD3B3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28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01491-6FD2-406D-8581-F7353AAD3B3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83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01491-6FD2-406D-8581-F7353AAD3B3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807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01491-6FD2-406D-8581-F7353AAD3B3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578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01491-6FD2-406D-8581-F7353AAD3B3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55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01491-6FD2-406D-8581-F7353AAD3B3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32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3645-D9A3-4A0F-B913-4963B1FC17C2}" type="datetime1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F11-06D1-42A3-B61F-92278113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130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F634-E953-4337-A20E-9084B9B2BD26}" type="datetime1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F11-06D1-42A3-B61F-92278113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14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5E72-7A93-4D7C-8B37-00C85119D2DA}" type="datetime1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F11-06D1-42A3-B61F-92278113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994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AA19-AD83-44CC-BBCA-E25B5A8BD524}" type="datetime1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F11-06D1-42A3-B61F-92278113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06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2A8B-F12F-429A-9250-D699ADDA1205}" type="datetime1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F11-06D1-42A3-B61F-92278113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86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AA96-93EA-46F6-AA23-89FD836E6114}" type="datetime1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F11-06D1-42A3-B61F-92278113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03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660B-7133-4E31-BDA6-77B1C14B6361}" type="datetime1">
              <a:rPr lang="ru-RU" smtClean="0"/>
              <a:t>18.04.2023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F11-06D1-42A3-B61F-92278113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93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BC9-DAF2-4E31-98D3-C5A66FB8D95F}" type="datetime1">
              <a:rPr lang="ru-RU" smtClean="0"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F11-06D1-42A3-B61F-92278113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64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4CCC-4D37-4751-9436-1DBD1221A45C}" type="datetime1">
              <a:rPr lang="ru-RU" smtClean="0"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F11-06D1-42A3-B61F-92278113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024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5CF5-906A-42AA-8792-9EE4201D0873}" type="datetime1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F11-06D1-42A3-B61F-92278113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83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E387-B0CF-4DE1-A285-5D58F0542A9D}" type="datetime1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F11-06D1-42A3-B61F-92278113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69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E45E-0C69-4725-AD93-83F4D1AFF81E}" type="datetime1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40F11-06D1-42A3-B61F-92278113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87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jpe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hyperlink" Target="https://rsnadzor21.rchuv.ru/otdel-gosudarstvennogo-veterinarnogo-nadzora/pobochnie-produkti-zhivotnovodstva/forma-podachi-uvedomleniya-ob-otnesenii-veschest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image" Target="../media/image5.png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58F971B-3A22-4E4D-961D-50E9623646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9" y="23448"/>
            <a:ext cx="12192000" cy="6844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4" t="9224" r="2894"/>
          <a:stretch/>
        </p:blipFill>
        <p:spPr>
          <a:xfrm>
            <a:off x="2003669" y="1"/>
            <a:ext cx="10178806" cy="68533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244" y="2408723"/>
            <a:ext cx="80579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6000" dirty="0">
                <a:solidFill>
                  <a:srgbClr val="649138"/>
                </a:solidFill>
                <a:latin typeface="Montserrat ExtraBold" pitchFamily="2" charset="-52"/>
              </a:rPr>
              <a:t>Памятка фермеру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1E3865"/>
                </a:solidFill>
                <a:latin typeface="Montserrat" pitchFamily="2" charset="-52"/>
                <a:ea typeface="PT Root UI Medium" panose="020B0503020202020204" pitchFamily="34" charset="-52"/>
              </a:rPr>
              <a:t>О правилах обращения </a:t>
            </a:r>
            <a:endParaRPr lang="ru-RU" sz="2000" dirty="0" smtClean="0">
              <a:solidFill>
                <a:srgbClr val="1E3865"/>
              </a:solidFill>
              <a:latin typeface="Montserrat" pitchFamily="2" charset="-52"/>
              <a:ea typeface="PT Root UI Medium" panose="020B0503020202020204" pitchFamily="34" charset="-52"/>
            </a:endParaRP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1E3865"/>
                </a:solidFill>
                <a:latin typeface="Montserrat" pitchFamily="2" charset="-52"/>
                <a:ea typeface="PT Root UI Medium" panose="020B0503020202020204" pitchFamily="34" charset="-52"/>
              </a:rPr>
              <a:t>с побочными продуктами животноводства</a:t>
            </a:r>
            <a:endParaRPr lang="ru-RU" sz="2000" dirty="0">
              <a:solidFill>
                <a:srgbClr val="1E3865"/>
              </a:solidFill>
              <a:latin typeface="Montserrat" pitchFamily="2" charset="-52"/>
              <a:ea typeface="PT Root UI Medium" panose="020B0503020202020204" pitchFamily="34" charset="-52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23DE58F9-6654-4AF3-85F1-A4D991A68691}"/>
              </a:ext>
            </a:extLst>
          </p:cNvPr>
          <p:cNvGrpSpPr/>
          <p:nvPr/>
        </p:nvGrpSpPr>
        <p:grpSpPr>
          <a:xfrm>
            <a:off x="724069" y="388175"/>
            <a:ext cx="2656874" cy="1393000"/>
            <a:chOff x="724069" y="388175"/>
            <a:chExt cx="2181057" cy="1143529"/>
          </a:xfrm>
        </p:grpSpPr>
        <p:pic>
          <p:nvPicPr>
            <p:cNvPr id="4" name="Рисунок 3">
              <a:extLst>
                <a:ext uri="{FF2B5EF4-FFF2-40B4-BE49-F238E27FC236}">
                  <a16:creationId xmlns="" xmlns:a16="http://schemas.microsoft.com/office/drawing/2014/main" id="{A3560295-D299-42EB-90B1-AF97E531A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4069" y="449354"/>
              <a:ext cx="717735" cy="1007784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732" y="388175"/>
              <a:ext cx="1104394" cy="1143529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4C1F930-452B-49A2-AB49-8DA770FF46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" t="52332" r="79664"/>
          <a:stretch/>
        </p:blipFill>
        <p:spPr>
          <a:xfrm rot="5400000" flipH="1">
            <a:off x="441143" y="3606734"/>
            <a:ext cx="2828925" cy="371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94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E4C3BFF6-0707-44B4-8E47-32DE79B6CE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t="64266" r="45565" b="-1"/>
          <a:stretch/>
        </p:blipFill>
        <p:spPr>
          <a:xfrm flipH="1">
            <a:off x="6446832" y="4687410"/>
            <a:ext cx="5745167" cy="2179467"/>
          </a:xfrm>
          <a:prstGeom prst="rect">
            <a:avLst/>
          </a:prstGeom>
        </p:spPr>
      </p:pic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11543148" y="6328905"/>
            <a:ext cx="462449" cy="365125"/>
          </a:xfrm>
        </p:spPr>
        <p:txBody>
          <a:bodyPr/>
          <a:lstStyle/>
          <a:p>
            <a:fld id="{DC540F11-06D1-42A3-B61F-922781139155}" type="slidenum">
              <a:rPr lang="ru-RU" sz="900">
                <a:solidFill>
                  <a:srgbClr val="1E3865"/>
                </a:solidFill>
                <a:latin typeface="Montserrat" pitchFamily="2" charset="-52"/>
                <a:ea typeface="PT Root UI Medium" panose="020B0503020202020204" pitchFamily="34" charset="-52"/>
              </a:rPr>
              <a:t>10</a:t>
            </a:fld>
            <a:endParaRPr lang="ru-RU" sz="900" dirty="0">
              <a:solidFill>
                <a:srgbClr val="1E3865"/>
              </a:solidFill>
              <a:latin typeface="Montserrat" pitchFamily="2" charset="-52"/>
              <a:ea typeface="PT Root UI Medium" panose="020B0503020202020204" pitchFamily="34" charset="-52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1A4D84B4-F7DE-4486-A120-2009D61983A6}"/>
              </a:ext>
            </a:extLst>
          </p:cNvPr>
          <p:cNvGrpSpPr/>
          <p:nvPr/>
        </p:nvGrpSpPr>
        <p:grpSpPr>
          <a:xfrm>
            <a:off x="10490294" y="333785"/>
            <a:ext cx="1379821" cy="611339"/>
            <a:chOff x="8829499" y="333786"/>
            <a:chExt cx="1771824" cy="785019"/>
          </a:xfrm>
        </p:grpSpPr>
        <p:pic>
          <p:nvPicPr>
            <p:cNvPr id="66" name="Рисунок 65">
              <a:extLst>
                <a:ext uri="{FF2B5EF4-FFF2-40B4-BE49-F238E27FC236}">
                  <a16:creationId xmlns="" xmlns:a16="http://schemas.microsoft.com/office/drawing/2014/main" id="{A3560295-D299-42EB-90B1-AF97E531A3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8018"/>
            <a:stretch/>
          </p:blipFill>
          <p:spPr>
            <a:xfrm>
              <a:off x="8829499" y="406226"/>
              <a:ext cx="705026" cy="712579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5" r="13226" b="31165"/>
            <a:stretch/>
          </p:blipFill>
          <p:spPr>
            <a:xfrm>
              <a:off x="9859740" y="333786"/>
              <a:ext cx="741583" cy="759313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21BA732-ABA9-4A7D-BFF7-F93950E10CC0}"/>
              </a:ext>
            </a:extLst>
          </p:cNvPr>
          <p:cNvSpPr txBox="1"/>
          <p:nvPr/>
        </p:nvSpPr>
        <p:spPr>
          <a:xfrm>
            <a:off x="560631" y="2034216"/>
            <a:ext cx="6882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2" charset="-52"/>
              </a:rPr>
              <a:t>Федеральный закон от 14.07.2022 N 248-ФЗ «О побочных продуктах животноводства и о внесении изменений </a:t>
            </a:r>
            <a:br>
              <a:rPr lang="ru-RU" sz="9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2" charset="-52"/>
              </a:rPr>
            </a:br>
            <a:r>
              <a:rPr lang="ru-RU" sz="9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2" charset="-52"/>
              </a:rPr>
              <a:t>в отдельные законодательные акты Российской Федерации»</a:t>
            </a:r>
            <a:endParaRPr lang="ru-RU" sz="9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95EFCDC-4E7F-42D0-A8DB-2D5B0ACA229A}"/>
              </a:ext>
            </a:extLst>
          </p:cNvPr>
          <p:cNvSpPr txBox="1"/>
          <p:nvPr/>
        </p:nvSpPr>
        <p:spPr>
          <a:xfrm>
            <a:off x="566170" y="531553"/>
            <a:ext cx="72939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rgbClr val="649138"/>
                </a:solidFill>
                <a:latin typeface="Montserrat" panose="00000500000000000000" pitchFamily="2" charset="-52"/>
              </a:rPr>
              <a:t>Что получают фермеры в случае, </a:t>
            </a:r>
          </a:p>
          <a:p>
            <a:r>
              <a:rPr lang="ru-RU" sz="3000" b="1" dirty="0">
                <a:solidFill>
                  <a:srgbClr val="649138"/>
                </a:solidFill>
                <a:latin typeface="Montserrat" panose="00000500000000000000" pitchFamily="2" charset="-52"/>
              </a:rPr>
              <a:t>если выбирают работу в рамках </a:t>
            </a:r>
            <a:br>
              <a:rPr lang="ru-RU" sz="3000" b="1" dirty="0">
                <a:solidFill>
                  <a:srgbClr val="649138"/>
                </a:solidFill>
                <a:latin typeface="Montserrat" panose="00000500000000000000" pitchFamily="2" charset="-52"/>
              </a:rPr>
            </a:br>
            <a:r>
              <a:rPr lang="ru-RU" sz="3000" b="1" dirty="0">
                <a:solidFill>
                  <a:srgbClr val="649138"/>
                </a:solidFill>
                <a:latin typeface="Montserrat" panose="00000500000000000000" pitchFamily="2" charset="-52"/>
              </a:rPr>
              <a:t>Федерального закона № 248 – ФЗ</a:t>
            </a:r>
            <a:endParaRPr lang="ru-RU" sz="30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3E107BDE-B9EA-4B22-809C-562CE2F4FB8E}"/>
              </a:ext>
            </a:extLst>
          </p:cNvPr>
          <p:cNvSpPr/>
          <p:nvPr/>
        </p:nvSpPr>
        <p:spPr>
          <a:xfrm>
            <a:off x="678081" y="2840284"/>
            <a:ext cx="66104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Montserrat" pitchFamily="2" charset="-52"/>
              <a:buChar char="‒"/>
            </a:pPr>
            <a:r>
              <a:rPr lang="ru-RU" sz="1300" dirty="0">
                <a:latin typeface="Montserrat Medium" pitchFamily="2" charset="-52"/>
              </a:rPr>
              <a:t>Исключена необходимость оформления лицензии</a:t>
            </a:r>
          </a:p>
          <a:p>
            <a:pPr marL="285750" indent="-285750">
              <a:spcAft>
                <a:spcPts val="1200"/>
              </a:spcAft>
              <a:buFont typeface="Montserrat" pitchFamily="2" charset="-52"/>
              <a:buChar char="‒"/>
            </a:pPr>
            <a:r>
              <a:rPr lang="ru-RU" sz="1300" dirty="0">
                <a:latin typeface="Montserrat Medium" pitchFamily="2" charset="-52"/>
              </a:rPr>
              <a:t>Исключена необходимость платы </a:t>
            </a:r>
            <a:r>
              <a:rPr lang="ru-RU" sz="1300" dirty="0" smtClean="0">
                <a:latin typeface="Montserrat Medium" pitchFamily="2" charset="-52"/>
              </a:rPr>
              <a:t>НВОС</a:t>
            </a:r>
            <a:br>
              <a:rPr lang="ru-RU" sz="1300" dirty="0" smtClean="0">
                <a:latin typeface="Montserrat Medium" pitchFamily="2" charset="-52"/>
              </a:rPr>
            </a:br>
            <a:r>
              <a:rPr lang="ru-RU" sz="1000" dirty="0" smtClean="0">
                <a:latin typeface="Montserrat Medium" pitchFamily="2" charset="-52"/>
              </a:rPr>
              <a:t>за исключением случаев признания побочных продуктов животноводства отходом</a:t>
            </a:r>
            <a:endParaRPr lang="ru-RU" sz="1000" dirty="0">
              <a:latin typeface="Montserrat Medium" pitchFamily="2" charset="-52"/>
            </a:endParaRPr>
          </a:p>
          <a:p>
            <a:pPr marL="285750" indent="-285750">
              <a:spcAft>
                <a:spcPts val="1200"/>
              </a:spcAft>
              <a:buFont typeface="Montserrat" pitchFamily="2" charset="-52"/>
              <a:buChar char="‒"/>
            </a:pPr>
            <a:r>
              <a:rPr lang="ru-RU" sz="1300" dirty="0" smtClean="0">
                <a:latin typeface="Montserrat Medium" pitchFamily="2" charset="-52"/>
              </a:rPr>
              <a:t>Имеется </a:t>
            </a:r>
            <a:r>
              <a:rPr lang="ru-RU" sz="1300" dirty="0">
                <a:latin typeface="Montserrat Medium" pitchFamily="2" charset="-52"/>
              </a:rPr>
              <a:t>возможность передавать третьим лицам ППЖ для внесения в поля, в случае недостатка собственных площадей</a:t>
            </a:r>
          </a:p>
          <a:p>
            <a:pPr marL="285750" indent="-285750">
              <a:spcAft>
                <a:spcPts val="1200"/>
              </a:spcAft>
              <a:buFont typeface="Montserrat" pitchFamily="2" charset="-52"/>
              <a:buChar char="‒"/>
            </a:pPr>
            <a:r>
              <a:rPr lang="ru-RU" sz="1300" dirty="0">
                <a:latin typeface="Montserrat Medium" pitchFamily="2" charset="-52"/>
              </a:rPr>
              <a:t>В случае нарушений требований будет применятся административный штраф по КоАП</a:t>
            </a:r>
          </a:p>
          <a:p>
            <a:pPr marL="285750" indent="-285750">
              <a:spcAft>
                <a:spcPts val="1200"/>
              </a:spcAft>
              <a:buFont typeface="Montserrat" pitchFamily="2" charset="-52"/>
              <a:buChar char="‒"/>
            </a:pPr>
            <a:r>
              <a:rPr lang="ru-RU" sz="1300" dirty="0">
                <a:latin typeface="Montserrat Medium" pitchFamily="2" charset="-52"/>
              </a:rPr>
              <a:t>В случае нарушения отдельных требований к обращению с ППЖ (перечень нарушений в распоряжении № 3256-р) предусмотрен пониженный коэффициент к ставке платы НВОС </a:t>
            </a:r>
            <a:r>
              <a:rPr lang="ru-RU" sz="1300" dirty="0" err="1">
                <a:latin typeface="Montserrat Medium" pitchFamily="2" charset="-52"/>
              </a:rPr>
              <a:t>коэф</a:t>
            </a:r>
            <a:r>
              <a:rPr lang="ru-RU" sz="1300" dirty="0">
                <a:latin typeface="Montserrat Medium" pitchFamily="2" charset="-52"/>
              </a:rPr>
              <a:t>. 1 вместо 52 (как для побочного продукта производства </a:t>
            </a:r>
            <a:r>
              <a:rPr lang="ru-RU" sz="1300" dirty="0" smtClean="0">
                <a:latin typeface="Montserrat Medium" pitchFamily="2" charset="-52"/>
              </a:rPr>
              <a:t>– ППП</a:t>
            </a:r>
            <a:r>
              <a:rPr lang="ru-RU" sz="1300" dirty="0">
                <a:latin typeface="Montserrat Medium" pitchFamily="2" charset="-52"/>
              </a:rPr>
              <a:t>)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BAEBE6FE-50A2-43BD-A048-BACA796A02A9}"/>
              </a:ext>
            </a:extLst>
          </p:cNvPr>
          <p:cNvSpPr/>
          <p:nvPr/>
        </p:nvSpPr>
        <p:spPr>
          <a:xfrm>
            <a:off x="8237236" y="2978832"/>
            <a:ext cx="3305912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649138"/>
                </a:solidFill>
                <a:latin typeface="Montserrat" panose="00000500000000000000" pitchFamily="2" charset="-52"/>
              </a:rPr>
              <a:t>248-ФЗ – это право, </a:t>
            </a:r>
            <a:br>
              <a:rPr lang="ru-RU" b="1" dirty="0">
                <a:solidFill>
                  <a:srgbClr val="649138"/>
                </a:solidFill>
                <a:latin typeface="Montserrat" panose="00000500000000000000" pitchFamily="2" charset="-52"/>
              </a:rPr>
            </a:br>
            <a:r>
              <a:rPr lang="ru-RU" b="1" dirty="0">
                <a:solidFill>
                  <a:srgbClr val="649138"/>
                </a:solidFill>
                <a:latin typeface="Montserrat" panose="00000500000000000000" pitchFamily="2" charset="-52"/>
              </a:rPr>
              <a:t>а не обязанность</a:t>
            </a:r>
            <a:endParaRPr lang="ru-RU" sz="1200" b="1" dirty="0">
              <a:solidFill>
                <a:srgbClr val="649138"/>
              </a:solidFill>
              <a:latin typeface="Montserrat" panose="00000500000000000000" pitchFamily="2" charset="-52"/>
            </a:endParaRPr>
          </a:p>
          <a:p>
            <a:pPr>
              <a:spcAft>
                <a:spcPts val="600"/>
              </a:spcAft>
            </a:pPr>
            <a:r>
              <a:rPr lang="ru-RU" sz="1200" dirty="0">
                <a:solidFill>
                  <a:srgbClr val="649138"/>
                </a:solidFill>
                <a:latin typeface="Montserrat" panose="00000500000000000000" pitchFamily="2" charset="-52"/>
              </a:rPr>
              <a:t>Фермеру дано право выбора отнести навоз/помёт к ППЖ или администрировать как и ранее (например, отход в соответствии с </a:t>
            </a:r>
            <a:br>
              <a:rPr lang="ru-RU" sz="1200" dirty="0">
                <a:solidFill>
                  <a:srgbClr val="649138"/>
                </a:solidFill>
                <a:latin typeface="Montserrat" panose="00000500000000000000" pitchFamily="2" charset="-52"/>
              </a:rPr>
            </a:br>
            <a:r>
              <a:rPr lang="ru-RU" sz="1200" dirty="0">
                <a:solidFill>
                  <a:srgbClr val="649138"/>
                </a:solidFill>
                <a:latin typeface="Montserrat" panose="00000500000000000000" pitchFamily="2" charset="-52"/>
              </a:rPr>
              <a:t>89-ФЗ) или к побочным продуктам производства, в соответствии 268-ФЗ )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AA554794-BAC1-4AAE-B1A1-67A2F069125D}"/>
              </a:ext>
            </a:extLst>
          </p:cNvPr>
          <p:cNvCxnSpPr>
            <a:cxnSpLocks/>
          </p:cNvCxnSpPr>
          <p:nvPr/>
        </p:nvCxnSpPr>
        <p:spPr>
          <a:xfrm>
            <a:off x="8146686" y="2894194"/>
            <a:ext cx="0" cy="2047521"/>
          </a:xfrm>
          <a:prstGeom prst="line">
            <a:avLst/>
          </a:prstGeom>
          <a:ln w="19050">
            <a:solidFill>
              <a:srgbClr val="6491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154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блачко с текстом: прямоугольное со скругленными углами 35">
            <a:extLst>
              <a:ext uri="{FF2B5EF4-FFF2-40B4-BE49-F238E27FC236}">
                <a16:creationId xmlns="" xmlns:a16="http://schemas.microsoft.com/office/drawing/2014/main" id="{6AAE98A7-A7CD-40AE-BB4B-8D5FE03A3AD6}"/>
              </a:ext>
            </a:extLst>
          </p:cNvPr>
          <p:cNvSpPr/>
          <p:nvPr/>
        </p:nvSpPr>
        <p:spPr>
          <a:xfrm>
            <a:off x="3807286" y="5048401"/>
            <a:ext cx="7735862" cy="1280504"/>
          </a:xfrm>
          <a:prstGeom prst="wedgeRoundRectCallout">
            <a:avLst>
              <a:gd name="adj1" fmla="val 53452"/>
              <a:gd name="adj2" fmla="val 1044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блачко с текстом: прямоугольное со скругленными углами 36">
            <a:extLst>
              <a:ext uri="{FF2B5EF4-FFF2-40B4-BE49-F238E27FC236}">
                <a16:creationId xmlns="" xmlns:a16="http://schemas.microsoft.com/office/drawing/2014/main" id="{2D692133-04FA-4FFD-8C78-28FDC6DB0060}"/>
              </a:ext>
            </a:extLst>
          </p:cNvPr>
          <p:cNvSpPr/>
          <p:nvPr/>
        </p:nvSpPr>
        <p:spPr>
          <a:xfrm>
            <a:off x="648852" y="5048401"/>
            <a:ext cx="3053136" cy="1280504"/>
          </a:xfrm>
          <a:prstGeom prst="wedgeRoundRectCallout">
            <a:avLst>
              <a:gd name="adj1" fmla="val -55424"/>
              <a:gd name="adj2" fmla="val 34539"/>
              <a:gd name="adj3" fmla="val 16667"/>
            </a:avLst>
          </a:prstGeom>
          <a:solidFill>
            <a:srgbClr val="D8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блачко с текстом: прямоугольное со скругленными углами 31">
            <a:extLst>
              <a:ext uri="{FF2B5EF4-FFF2-40B4-BE49-F238E27FC236}">
                <a16:creationId xmlns="" xmlns:a16="http://schemas.microsoft.com/office/drawing/2014/main" id="{5AE868D6-F06F-46DB-97CE-161EDB694BB4}"/>
              </a:ext>
            </a:extLst>
          </p:cNvPr>
          <p:cNvSpPr/>
          <p:nvPr/>
        </p:nvSpPr>
        <p:spPr>
          <a:xfrm>
            <a:off x="3807286" y="4473408"/>
            <a:ext cx="7735862" cy="469398"/>
          </a:xfrm>
          <a:prstGeom prst="wedgeRoundRectCallout">
            <a:avLst>
              <a:gd name="adj1" fmla="val 53452"/>
              <a:gd name="adj2" fmla="val 1044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блачко с текстом: прямоугольное со скругленными углами 34">
            <a:extLst>
              <a:ext uri="{FF2B5EF4-FFF2-40B4-BE49-F238E27FC236}">
                <a16:creationId xmlns="" xmlns:a16="http://schemas.microsoft.com/office/drawing/2014/main" id="{A4B156D8-232B-40B9-B433-A80BD38A48DF}"/>
              </a:ext>
            </a:extLst>
          </p:cNvPr>
          <p:cNvSpPr/>
          <p:nvPr/>
        </p:nvSpPr>
        <p:spPr>
          <a:xfrm>
            <a:off x="648852" y="4473408"/>
            <a:ext cx="3053136" cy="469398"/>
          </a:xfrm>
          <a:prstGeom prst="wedgeRoundRectCallout">
            <a:avLst>
              <a:gd name="adj1" fmla="val -55424"/>
              <a:gd name="adj2" fmla="val 34539"/>
              <a:gd name="adj3" fmla="val 16667"/>
            </a:avLst>
          </a:prstGeom>
          <a:solidFill>
            <a:srgbClr val="D8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блачко с текстом: прямоугольное со скругленными углами 29">
            <a:extLst>
              <a:ext uri="{FF2B5EF4-FFF2-40B4-BE49-F238E27FC236}">
                <a16:creationId xmlns="" xmlns:a16="http://schemas.microsoft.com/office/drawing/2014/main" id="{07CDDA3F-4CDC-49B4-9CD4-1BE27C921CA2}"/>
              </a:ext>
            </a:extLst>
          </p:cNvPr>
          <p:cNvSpPr/>
          <p:nvPr/>
        </p:nvSpPr>
        <p:spPr>
          <a:xfrm>
            <a:off x="3807286" y="3898415"/>
            <a:ext cx="7735862" cy="469398"/>
          </a:xfrm>
          <a:prstGeom prst="wedgeRoundRectCallout">
            <a:avLst>
              <a:gd name="adj1" fmla="val 53452"/>
              <a:gd name="adj2" fmla="val 1044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блачко с текстом: прямоугольное со скругленными углами 30">
            <a:extLst>
              <a:ext uri="{FF2B5EF4-FFF2-40B4-BE49-F238E27FC236}">
                <a16:creationId xmlns="" xmlns:a16="http://schemas.microsoft.com/office/drawing/2014/main" id="{6DB6135F-E2C0-4C96-BCC7-271E8DD5A303}"/>
              </a:ext>
            </a:extLst>
          </p:cNvPr>
          <p:cNvSpPr/>
          <p:nvPr/>
        </p:nvSpPr>
        <p:spPr>
          <a:xfrm>
            <a:off x="648852" y="3898415"/>
            <a:ext cx="3053136" cy="469398"/>
          </a:xfrm>
          <a:prstGeom prst="wedgeRoundRectCallout">
            <a:avLst>
              <a:gd name="adj1" fmla="val -55424"/>
              <a:gd name="adj2" fmla="val 34539"/>
              <a:gd name="adj3" fmla="val 16667"/>
            </a:avLst>
          </a:prstGeom>
          <a:solidFill>
            <a:srgbClr val="D8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блачко с текстом: прямоугольное со скругленными углами 27">
            <a:extLst>
              <a:ext uri="{FF2B5EF4-FFF2-40B4-BE49-F238E27FC236}">
                <a16:creationId xmlns="" xmlns:a16="http://schemas.microsoft.com/office/drawing/2014/main" id="{A1FD645A-BF09-4F40-9CCD-45953C940F34}"/>
              </a:ext>
            </a:extLst>
          </p:cNvPr>
          <p:cNvSpPr/>
          <p:nvPr/>
        </p:nvSpPr>
        <p:spPr>
          <a:xfrm>
            <a:off x="3807286" y="3136204"/>
            <a:ext cx="7735862" cy="656616"/>
          </a:xfrm>
          <a:prstGeom prst="wedgeRoundRectCallout">
            <a:avLst>
              <a:gd name="adj1" fmla="val 53452"/>
              <a:gd name="adj2" fmla="val 1044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блачко с текстом: прямоугольное со скругленными углами 28">
            <a:extLst>
              <a:ext uri="{FF2B5EF4-FFF2-40B4-BE49-F238E27FC236}">
                <a16:creationId xmlns="" xmlns:a16="http://schemas.microsoft.com/office/drawing/2014/main" id="{1C5E2FCE-4642-4666-9ACA-60F8D8C2F157}"/>
              </a:ext>
            </a:extLst>
          </p:cNvPr>
          <p:cNvSpPr/>
          <p:nvPr/>
        </p:nvSpPr>
        <p:spPr>
          <a:xfrm>
            <a:off x="648852" y="3136204"/>
            <a:ext cx="3053136" cy="656616"/>
          </a:xfrm>
          <a:prstGeom prst="wedgeRoundRectCallout">
            <a:avLst>
              <a:gd name="adj1" fmla="val -55424"/>
              <a:gd name="adj2" fmla="val 34539"/>
              <a:gd name="adj3" fmla="val 16667"/>
            </a:avLst>
          </a:prstGeom>
          <a:solidFill>
            <a:srgbClr val="D8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блачко с текстом: прямоугольное со скругленными углами 25">
            <a:extLst>
              <a:ext uri="{FF2B5EF4-FFF2-40B4-BE49-F238E27FC236}">
                <a16:creationId xmlns="" xmlns:a16="http://schemas.microsoft.com/office/drawing/2014/main" id="{616135B8-3B9B-4CC1-88C7-D5202C4C35BC}"/>
              </a:ext>
            </a:extLst>
          </p:cNvPr>
          <p:cNvSpPr/>
          <p:nvPr/>
        </p:nvSpPr>
        <p:spPr>
          <a:xfrm>
            <a:off x="3807286" y="2361793"/>
            <a:ext cx="7735862" cy="656616"/>
          </a:xfrm>
          <a:prstGeom prst="wedgeRoundRectCallout">
            <a:avLst>
              <a:gd name="adj1" fmla="val 53452"/>
              <a:gd name="adj2" fmla="val 1044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лачко с текстом: прямоугольное со скругленными углами 26">
            <a:extLst>
              <a:ext uri="{FF2B5EF4-FFF2-40B4-BE49-F238E27FC236}">
                <a16:creationId xmlns="" xmlns:a16="http://schemas.microsoft.com/office/drawing/2014/main" id="{F66768C9-3CD2-4197-9BEE-03CEA12A2AB5}"/>
              </a:ext>
            </a:extLst>
          </p:cNvPr>
          <p:cNvSpPr/>
          <p:nvPr/>
        </p:nvSpPr>
        <p:spPr>
          <a:xfrm>
            <a:off x="648852" y="2361793"/>
            <a:ext cx="3053136" cy="656616"/>
          </a:xfrm>
          <a:prstGeom prst="wedgeRoundRectCallout">
            <a:avLst>
              <a:gd name="adj1" fmla="val -55424"/>
              <a:gd name="adj2" fmla="val 34539"/>
              <a:gd name="adj3" fmla="val 16667"/>
            </a:avLst>
          </a:prstGeom>
          <a:solidFill>
            <a:srgbClr val="D8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лачко с текстом: прямоугольное со скругленными углами 15">
            <a:extLst>
              <a:ext uri="{FF2B5EF4-FFF2-40B4-BE49-F238E27FC236}">
                <a16:creationId xmlns="" xmlns:a16="http://schemas.microsoft.com/office/drawing/2014/main" id="{8F532AA6-A4D5-4944-A349-A421BF8FAE2F}"/>
              </a:ext>
            </a:extLst>
          </p:cNvPr>
          <p:cNvSpPr/>
          <p:nvPr/>
        </p:nvSpPr>
        <p:spPr>
          <a:xfrm>
            <a:off x="3807286" y="1260961"/>
            <a:ext cx="7735862" cy="958791"/>
          </a:xfrm>
          <a:prstGeom prst="wedgeRoundRectCallout">
            <a:avLst>
              <a:gd name="adj1" fmla="val 53452"/>
              <a:gd name="adj2" fmla="val 1044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лачко с текстом: прямоугольное со скругленными углами 16">
            <a:extLst>
              <a:ext uri="{FF2B5EF4-FFF2-40B4-BE49-F238E27FC236}">
                <a16:creationId xmlns="" xmlns:a16="http://schemas.microsoft.com/office/drawing/2014/main" id="{ED38E2F8-5F81-40DF-A2A7-7B9EAE713AEA}"/>
              </a:ext>
            </a:extLst>
          </p:cNvPr>
          <p:cNvSpPr/>
          <p:nvPr/>
        </p:nvSpPr>
        <p:spPr>
          <a:xfrm>
            <a:off x="648852" y="1260961"/>
            <a:ext cx="3053136" cy="958791"/>
          </a:xfrm>
          <a:prstGeom prst="wedgeRoundRectCallout">
            <a:avLst>
              <a:gd name="adj1" fmla="val -55424"/>
              <a:gd name="adj2" fmla="val 34539"/>
              <a:gd name="adj3" fmla="val 16667"/>
            </a:avLst>
          </a:prstGeom>
          <a:solidFill>
            <a:srgbClr val="D8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5A7E6B65-CD03-40E3-9A16-E9F715B8F6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" t="52332" r="79664"/>
          <a:stretch/>
        </p:blipFill>
        <p:spPr>
          <a:xfrm rot="5400000">
            <a:off x="231103" y="-239984"/>
            <a:ext cx="1482003" cy="19442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8081" y="439478"/>
            <a:ext cx="715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49138"/>
                </a:solidFill>
                <a:latin typeface="Montserrat" panose="00000500000000000000" pitchFamily="2" charset="-52"/>
              </a:rPr>
              <a:t>Вопросы и ответы</a:t>
            </a: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11543148" y="6328905"/>
            <a:ext cx="462449" cy="365125"/>
          </a:xfrm>
        </p:spPr>
        <p:txBody>
          <a:bodyPr/>
          <a:lstStyle/>
          <a:p>
            <a:fld id="{DC540F11-06D1-42A3-B61F-922781139155}" type="slidenum">
              <a:rPr lang="ru-RU" sz="900">
                <a:solidFill>
                  <a:srgbClr val="1E3865"/>
                </a:solidFill>
                <a:latin typeface="Montserrat" pitchFamily="2" charset="-52"/>
                <a:ea typeface="PT Root UI Medium" panose="020B0503020202020204" pitchFamily="34" charset="-52"/>
              </a:rPr>
              <a:t>11</a:t>
            </a:fld>
            <a:endParaRPr lang="ru-RU" sz="900" dirty="0">
              <a:solidFill>
                <a:srgbClr val="1E3865"/>
              </a:solidFill>
              <a:latin typeface="Montserrat" pitchFamily="2" charset="-52"/>
              <a:ea typeface="PT Root UI Medium" panose="020B0503020202020204" pitchFamily="34" charset="-52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1A4D84B4-F7DE-4486-A120-2009D61983A6}"/>
              </a:ext>
            </a:extLst>
          </p:cNvPr>
          <p:cNvGrpSpPr/>
          <p:nvPr/>
        </p:nvGrpSpPr>
        <p:grpSpPr>
          <a:xfrm>
            <a:off x="10490294" y="333785"/>
            <a:ext cx="1379821" cy="611339"/>
            <a:chOff x="8829499" y="333786"/>
            <a:chExt cx="1771824" cy="785019"/>
          </a:xfrm>
        </p:grpSpPr>
        <p:pic>
          <p:nvPicPr>
            <p:cNvPr id="66" name="Рисунок 65">
              <a:extLst>
                <a:ext uri="{FF2B5EF4-FFF2-40B4-BE49-F238E27FC236}">
                  <a16:creationId xmlns="" xmlns:a16="http://schemas.microsoft.com/office/drawing/2014/main" id="{A3560295-D299-42EB-90B1-AF97E531A3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8018"/>
            <a:stretch/>
          </p:blipFill>
          <p:spPr>
            <a:xfrm>
              <a:off x="8829499" y="406226"/>
              <a:ext cx="705026" cy="712579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5" r="13226" b="31165"/>
            <a:stretch/>
          </p:blipFill>
          <p:spPr>
            <a:xfrm>
              <a:off x="9859740" y="333786"/>
              <a:ext cx="741583" cy="759313"/>
            </a:xfrm>
            <a:prstGeom prst="rect">
              <a:avLst/>
            </a:prstGeom>
          </p:spPr>
        </p:pic>
      </p:grpSp>
      <p:graphicFrame>
        <p:nvGraphicFramePr>
          <p:cNvPr id="15" name="Таблица 14">
            <a:extLst>
              <a:ext uri="{FF2B5EF4-FFF2-40B4-BE49-F238E27FC236}">
                <a16:creationId xmlns="" xmlns:a16="http://schemas.microsoft.com/office/drawing/2014/main" id="{00CB864E-C2B0-4B09-BD71-26164BCBDE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781572"/>
              </p:ext>
            </p:extLst>
          </p:nvPr>
        </p:nvGraphicFramePr>
        <p:xfrm>
          <a:off x="754150" y="1207360"/>
          <a:ext cx="10683700" cy="518473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231924">
                  <a:extLst>
                    <a:ext uri="{9D8B030D-6E8A-4147-A177-3AD203B41FA5}">
                      <a16:colId xmlns="" xmlns:a16="http://schemas.microsoft.com/office/drawing/2014/main" val="3689898931"/>
                    </a:ext>
                  </a:extLst>
                </a:gridCol>
                <a:gridCol w="7451776">
                  <a:extLst>
                    <a:ext uri="{9D8B030D-6E8A-4147-A177-3AD203B41FA5}">
                      <a16:colId xmlns="" xmlns:a16="http://schemas.microsoft.com/office/drawing/2014/main" val="2503872723"/>
                    </a:ext>
                  </a:extLst>
                </a:gridCol>
              </a:tblGrid>
              <a:tr h="10712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rgbClr val="25468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Можно ли вносить ППЖ на расстоянии менее 300 м от жилья?</a:t>
                      </a:r>
                    </a:p>
                  </a:txBody>
                  <a:tcPr marR="360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Нельзя, согласно </a:t>
                      </a:r>
                      <a:r>
                        <a:rPr kumimoji="0" lang="ru-RU" sz="10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санитарных правил и норм СанПиН 2.1.3684-21 «Санитарно-эпидемиологические требования к содержанию территорий городских и сельских поселений, к водным объектам, питьевой воде и питьевому водоснабжению, атмосферному воздуху, почвам, жилым помещениям, эксплуатации производственных, общественных помещений, организации и проведению санитарно-противоэпидемических (профилактических) мероприятий»</a:t>
                      </a:r>
                    </a:p>
                  </a:txBody>
                  <a:tcPr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1763506"/>
                  </a:ext>
                </a:extLst>
              </a:tr>
              <a:tr h="7658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rgbClr val="25468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Что делать, если некуда вносить ППЖ и нет организации и ИП, нуждающихся в ППЖ?</a:t>
                      </a:r>
                    </a:p>
                  </a:txBody>
                  <a:tcPr marR="360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Перерабатывать, утилизировать как отход или передать как побочный продукт производства другим лицам</a:t>
                      </a:r>
                    </a:p>
                  </a:txBody>
                  <a:tcPr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92337492"/>
                  </a:ext>
                </a:extLst>
              </a:tr>
              <a:tr h="7658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rgbClr val="25468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Какие штрафные санкции предусмотрены за нарушение требований к обращению с ППЖ?</a:t>
                      </a:r>
                    </a:p>
                  </a:txBody>
                  <a:tcPr marR="360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Административные штрафы предлагается установить на уровне, предусмотренном статьей 8.2.3 КоАП РФ</a:t>
                      </a:r>
                    </a:p>
                  </a:txBody>
                  <a:tcPr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88673327"/>
                  </a:ext>
                </a:extLst>
              </a:tr>
              <a:tr h="5634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rgbClr val="25468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Какие анализы и с какой периодичностью нужно делать?</a:t>
                      </a:r>
                    </a:p>
                  </a:txBody>
                  <a:tcPr marR="360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На наличие патогенных и болезнетворных микроорганизмов и паразитов, содержание токсичных элементов, пестицидов до внесения в почву или реализации</a:t>
                      </a:r>
                      <a:endParaRPr kumimoji="0" lang="ru-RU" sz="100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02912712"/>
                  </a:ext>
                </a:extLst>
              </a:tr>
              <a:tr h="5634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rgbClr val="25468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Можно ли передавать/продавать ППЖ ЛПХ?</a:t>
                      </a:r>
                    </a:p>
                  </a:txBody>
                  <a:tcPr marR="360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Закон не регулирует отношения между КФХ, ИП, ЮЛ и ЛПХ. Допускается передача переработанного ППЖ предприятиям </a:t>
                      </a: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производящим сельскохозяйственную продукцию</a:t>
                      </a:r>
                      <a:endParaRPr kumimoji="0" lang="ru-RU" sz="10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50978834"/>
                  </a:ext>
                </a:extLst>
              </a:tr>
              <a:tr h="14547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rgbClr val="25468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Кто будет осуществлять надзор за обращением с ППЖ?</a:t>
                      </a:r>
                    </a:p>
                  </a:txBody>
                  <a:tcPr marR="360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Россельхознадзор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300"/>
                        </a:spcAft>
                        <a:buFont typeface="PT Root UI" panose="020B0303020202020204" pitchFamily="34" charset="-52"/>
                        <a:buChar char="‒"/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в рамках федерального государственного ветеринарного контроля (надзора) при</a:t>
                      </a: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300"/>
                        </a:spcAft>
                        <a:buFont typeface="PT Root UI" panose="020B0303020202020204" pitchFamily="34" charset="-52"/>
                        <a:buNone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хранении, обработке, переработке, транспортировке, реализации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300"/>
                        </a:spcAft>
                        <a:buFont typeface="PT Root UI" panose="020B0303020202020204" pitchFamily="34" charset="-52"/>
                        <a:buChar char="‒"/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в рамках федерального государственного земельного контроля (надзора) при: </a:t>
                      </a:r>
                      <a:endParaRPr kumimoji="0" lang="ru-RU" sz="10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300"/>
                        </a:spcAft>
                        <a:buFont typeface="PT Root UI" panose="020B0303020202020204" pitchFamily="34" charset="-52"/>
                        <a:buNone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    использовании </a:t>
                      </a: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ППЖ на землях сельскохозяйственного назначения, оборот которых регулируется </a:t>
                      </a:r>
                      <a:endParaRPr kumimoji="0" lang="ru-RU" sz="10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300"/>
                        </a:spcAft>
                        <a:buFont typeface="PT Root UI" panose="020B0303020202020204" pitchFamily="34" charset="-52"/>
                        <a:buNone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    ФЗ </a:t>
                      </a: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от 24.07.2002 № 101-ФЗ </a:t>
                      </a: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Об обороте земель сельскохозяйственного назначения»</a:t>
                      </a:r>
                    </a:p>
                  </a:txBody>
                  <a:tcPr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10553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1690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98A378AF-5819-4345-897A-6DDE89E0B5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t="64266" r="45565" b="-1"/>
          <a:stretch/>
        </p:blipFill>
        <p:spPr>
          <a:xfrm rot="10800000" flipH="1">
            <a:off x="0" y="-16324"/>
            <a:ext cx="3994951" cy="151551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00" b="14750"/>
          <a:stretch/>
        </p:blipFill>
        <p:spPr>
          <a:xfrm>
            <a:off x="3980103" y="1358284"/>
            <a:ext cx="8211898" cy="550364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5C826FCD-D8AD-4BAD-9F2C-498A934A43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0" t="-4623" r="-88" b="-1"/>
          <a:stretch/>
        </p:blipFill>
        <p:spPr>
          <a:xfrm rot="10800000" flipH="1">
            <a:off x="9945735" y="0"/>
            <a:ext cx="2263912" cy="30539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761E54F-60EE-4C2A-B3D8-CF206AA6F403}"/>
              </a:ext>
            </a:extLst>
          </p:cNvPr>
          <p:cNvSpPr txBox="1"/>
          <p:nvPr/>
        </p:nvSpPr>
        <p:spPr>
          <a:xfrm>
            <a:off x="566170" y="989843"/>
            <a:ext cx="7192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649138"/>
                </a:solidFill>
                <a:latin typeface="Montserrat" panose="00000500000000000000" pitchFamily="2" charset="-52"/>
              </a:rPr>
              <a:t>С дополнительной информацией по вопросу обращения с побочными продуктами животноводства можно ознакомиться на следующих сайтах: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="" xmlns:a16="http://schemas.microsoft.com/office/drawing/2014/main" id="{79C3EDA7-1BBF-4517-8069-E8290D2975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95525" y="3672505"/>
            <a:ext cx="2195550" cy="8339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100" dirty="0">
                <a:latin typeface="Montserrat" pitchFamily="2" charset="-52"/>
              </a:rPr>
              <a:t>Министерство сельского хозяйства Российской Федерации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="" xmlns:a16="http://schemas.microsoft.com/office/drawing/2014/main" id="{37F55FFF-6742-4A44-946F-EE63E1A4E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88" y="2675510"/>
            <a:ext cx="1515012" cy="151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="" xmlns:a16="http://schemas.microsoft.com/office/drawing/2014/main" id="{75A7D305-13A2-4AA5-B50E-24300F815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37" y="4416458"/>
            <a:ext cx="1564663" cy="156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B5D077B-1490-4505-8A17-A4352678031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5028"/>
          <a:stretch/>
        </p:blipFill>
        <p:spPr>
          <a:xfrm>
            <a:off x="2709748" y="2646238"/>
            <a:ext cx="960660" cy="1011280"/>
          </a:xfrm>
          <a:prstGeom prst="rect">
            <a:avLst/>
          </a:prstGeom>
        </p:spPr>
      </p:pic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BFC78CBE-CBA3-4930-8597-34E2F7805494}"/>
              </a:ext>
            </a:extLst>
          </p:cNvPr>
          <p:cNvCxnSpPr>
            <a:cxnSpLocks/>
          </p:cNvCxnSpPr>
          <p:nvPr/>
        </p:nvCxnSpPr>
        <p:spPr>
          <a:xfrm>
            <a:off x="2381139" y="2675510"/>
            <a:ext cx="0" cy="1515012"/>
          </a:xfrm>
          <a:prstGeom prst="line">
            <a:avLst/>
          </a:prstGeom>
          <a:ln>
            <a:solidFill>
              <a:srgbClr val="6491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бъект 2">
            <a:extLst>
              <a:ext uri="{FF2B5EF4-FFF2-40B4-BE49-F238E27FC236}">
                <a16:creationId xmlns="" xmlns:a16="http://schemas.microsoft.com/office/drawing/2014/main" id="{AF33E96F-351C-4DB5-8E2D-E9123D506556}"/>
              </a:ext>
            </a:extLst>
          </p:cNvPr>
          <p:cNvSpPr txBox="1">
            <a:spLocks/>
          </p:cNvSpPr>
          <p:nvPr/>
        </p:nvSpPr>
        <p:spPr>
          <a:xfrm>
            <a:off x="2589276" y="5727481"/>
            <a:ext cx="2275678" cy="5214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100" dirty="0">
                <a:latin typeface="Montserrat" pitchFamily="2" charset="-52"/>
              </a:rPr>
              <a:t>Россельхознадзор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="" xmlns:a16="http://schemas.microsoft.com/office/drawing/2014/main" id="{3CB479D4-9DF2-4706-969C-37D1C46E2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042" y="4586840"/>
            <a:ext cx="992918" cy="103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ADC3D63D-3B39-421B-85BC-3F6A8303F76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t="64266" r="45565" b="-1"/>
          <a:stretch/>
        </p:blipFill>
        <p:spPr>
          <a:xfrm flipH="1">
            <a:off x="8611507" y="5508594"/>
            <a:ext cx="3580491" cy="1358283"/>
          </a:xfrm>
          <a:prstGeom prst="rect">
            <a:avLst/>
          </a:prstGeom>
        </p:spPr>
      </p:pic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E5A5B0EE-0B2F-4B73-BE7C-FCBDB69B4BD5}"/>
              </a:ext>
            </a:extLst>
          </p:cNvPr>
          <p:cNvCxnSpPr>
            <a:cxnSpLocks/>
          </p:cNvCxnSpPr>
          <p:nvPr/>
        </p:nvCxnSpPr>
        <p:spPr>
          <a:xfrm>
            <a:off x="2381139" y="4466109"/>
            <a:ext cx="0" cy="1515012"/>
          </a:xfrm>
          <a:prstGeom prst="line">
            <a:avLst/>
          </a:prstGeom>
          <a:ln>
            <a:solidFill>
              <a:srgbClr val="6491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172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Рисунок 190">
            <a:extLst>
              <a:ext uri="{FF2B5EF4-FFF2-40B4-BE49-F238E27FC236}">
                <a16:creationId xmlns="" xmlns:a16="http://schemas.microsoft.com/office/drawing/2014/main" id="{0E13F9C7-CB90-4A94-AF11-CD32A32481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0" t="-4623" r="-88" b="-1"/>
          <a:stretch/>
        </p:blipFill>
        <p:spPr>
          <a:xfrm rot="16200000" flipH="1">
            <a:off x="8989893" y="3678171"/>
            <a:ext cx="2726409" cy="3677806"/>
          </a:xfrm>
          <a:prstGeom prst="rect">
            <a:avLst/>
          </a:prstGeom>
        </p:spPr>
      </p:pic>
      <p:sp>
        <p:nvSpPr>
          <p:cNvPr id="159" name="Прямоугольник: скругленные углы 158">
            <a:extLst>
              <a:ext uri="{FF2B5EF4-FFF2-40B4-BE49-F238E27FC236}">
                <a16:creationId xmlns="" xmlns:a16="http://schemas.microsoft.com/office/drawing/2014/main" id="{82867B41-3857-4CA8-B131-7660AFCF6535}"/>
              </a:ext>
            </a:extLst>
          </p:cNvPr>
          <p:cNvSpPr/>
          <p:nvPr/>
        </p:nvSpPr>
        <p:spPr>
          <a:xfrm>
            <a:off x="648852" y="4631409"/>
            <a:ext cx="3914132" cy="4861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Прямоугольник: скругленные углы 157">
            <a:extLst>
              <a:ext uri="{FF2B5EF4-FFF2-40B4-BE49-F238E27FC236}">
                <a16:creationId xmlns="" xmlns:a16="http://schemas.microsoft.com/office/drawing/2014/main" id="{C80C3B04-3EF4-4676-AABA-322F47453BC7}"/>
              </a:ext>
            </a:extLst>
          </p:cNvPr>
          <p:cNvSpPr/>
          <p:nvPr/>
        </p:nvSpPr>
        <p:spPr>
          <a:xfrm>
            <a:off x="5084526" y="4013513"/>
            <a:ext cx="3011906" cy="486143"/>
          </a:xfrm>
          <a:prstGeom prst="roundRect">
            <a:avLst/>
          </a:prstGeom>
          <a:solidFill>
            <a:srgbClr val="81B4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Прямоугольник: скругленные углы 149">
            <a:extLst>
              <a:ext uri="{FF2B5EF4-FFF2-40B4-BE49-F238E27FC236}">
                <a16:creationId xmlns="" xmlns:a16="http://schemas.microsoft.com/office/drawing/2014/main" id="{0C0BAA51-D019-4641-9843-46C36BC7AB20}"/>
              </a:ext>
            </a:extLst>
          </p:cNvPr>
          <p:cNvSpPr/>
          <p:nvPr/>
        </p:nvSpPr>
        <p:spPr>
          <a:xfrm>
            <a:off x="648852" y="4023524"/>
            <a:ext cx="3914132" cy="4861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Прямоугольник: скругленные углы 148">
            <a:extLst>
              <a:ext uri="{FF2B5EF4-FFF2-40B4-BE49-F238E27FC236}">
                <a16:creationId xmlns="" xmlns:a16="http://schemas.microsoft.com/office/drawing/2014/main" id="{E5280391-F3BB-4881-BDA0-EB47BD0EEBD2}"/>
              </a:ext>
            </a:extLst>
          </p:cNvPr>
          <p:cNvSpPr/>
          <p:nvPr/>
        </p:nvSpPr>
        <p:spPr>
          <a:xfrm>
            <a:off x="5084526" y="3208927"/>
            <a:ext cx="6531384" cy="545102"/>
          </a:xfrm>
          <a:prstGeom prst="roundRect">
            <a:avLst/>
          </a:prstGeom>
          <a:solidFill>
            <a:srgbClr val="81B4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Прямоугольник: скругленные углы 147">
            <a:extLst>
              <a:ext uri="{FF2B5EF4-FFF2-40B4-BE49-F238E27FC236}">
                <a16:creationId xmlns="" xmlns:a16="http://schemas.microsoft.com/office/drawing/2014/main" id="{6FCF830A-5561-4779-B9A8-57E640E5D4FE}"/>
              </a:ext>
            </a:extLst>
          </p:cNvPr>
          <p:cNvSpPr/>
          <p:nvPr/>
        </p:nvSpPr>
        <p:spPr>
          <a:xfrm>
            <a:off x="648851" y="3208927"/>
            <a:ext cx="3914133" cy="5451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Прямоугольник: скругленные углы 146">
            <a:extLst>
              <a:ext uri="{FF2B5EF4-FFF2-40B4-BE49-F238E27FC236}">
                <a16:creationId xmlns="" xmlns:a16="http://schemas.microsoft.com/office/drawing/2014/main" id="{543D2BE4-E29D-4E34-AAEB-A02D88813766}"/>
              </a:ext>
            </a:extLst>
          </p:cNvPr>
          <p:cNvSpPr/>
          <p:nvPr/>
        </p:nvSpPr>
        <p:spPr>
          <a:xfrm>
            <a:off x="1966114" y="2287218"/>
            <a:ext cx="8219791" cy="633758"/>
          </a:xfrm>
          <a:prstGeom prst="roundRect">
            <a:avLst/>
          </a:prstGeom>
          <a:solidFill>
            <a:srgbClr val="FFCD7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78082" y="439478"/>
            <a:ext cx="5166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49138"/>
                </a:solidFill>
                <a:latin typeface="Montserrat" panose="00000500000000000000" pitchFamily="2" charset="-52"/>
              </a:rPr>
              <a:t>Если принято решение…</a:t>
            </a:r>
          </a:p>
          <a:p>
            <a:r>
              <a:rPr lang="ru-RU" sz="1200" dirty="0">
                <a:solidFill>
                  <a:srgbClr val="1E3865"/>
                </a:solidFill>
                <a:latin typeface="Montserrat" pitchFamily="2" charset="-52"/>
                <a:ea typeface="PT Root UI Medium" panose="020B0503020202020204" pitchFamily="34" charset="-52"/>
              </a:rPr>
              <a:t>Схема правил обращения </a:t>
            </a:r>
            <a:endParaRPr lang="ru-RU" sz="1200" dirty="0" smtClean="0">
              <a:solidFill>
                <a:srgbClr val="1E3865"/>
              </a:solidFill>
              <a:latin typeface="Montserrat" pitchFamily="2" charset="-52"/>
              <a:ea typeface="PT Root UI Medium" panose="020B0503020202020204" pitchFamily="34" charset="-52"/>
            </a:endParaRPr>
          </a:p>
          <a:p>
            <a:r>
              <a:rPr lang="ru-RU" sz="1200" dirty="0" smtClean="0">
                <a:solidFill>
                  <a:srgbClr val="1E3865"/>
                </a:solidFill>
                <a:latin typeface="Montserrat" pitchFamily="2" charset="-52"/>
                <a:ea typeface="PT Root UI Medium" panose="020B0503020202020204" pitchFamily="34" charset="-52"/>
              </a:rPr>
              <a:t>с побочными продуктами животноводства</a:t>
            </a:r>
            <a:endParaRPr lang="ru-RU" sz="1200" dirty="0">
              <a:solidFill>
                <a:srgbClr val="1E3865"/>
              </a:solidFill>
              <a:latin typeface="Montserrat" pitchFamily="2" charset="-52"/>
              <a:ea typeface="PT Root UI Medium" panose="020B0503020202020204" pitchFamily="34" charset="-52"/>
            </a:endParaRP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11543148" y="6328905"/>
            <a:ext cx="462449" cy="365125"/>
          </a:xfrm>
        </p:spPr>
        <p:txBody>
          <a:bodyPr/>
          <a:lstStyle/>
          <a:p>
            <a:fld id="{DC540F11-06D1-42A3-B61F-922781139155}" type="slidenum">
              <a:rPr lang="ru-RU" sz="900">
                <a:solidFill>
                  <a:srgbClr val="1E3865"/>
                </a:solidFill>
                <a:latin typeface="Montserrat" pitchFamily="2" charset="-52"/>
                <a:ea typeface="PT Root UI Medium" panose="020B0503020202020204" pitchFamily="34" charset="-52"/>
              </a:rPr>
              <a:t>2</a:t>
            </a:fld>
            <a:endParaRPr lang="ru-RU" sz="900" dirty="0">
              <a:solidFill>
                <a:srgbClr val="1E3865"/>
              </a:solidFill>
              <a:latin typeface="Montserrat" pitchFamily="2" charset="-52"/>
              <a:ea typeface="PT Root UI Medium" panose="020B0503020202020204" pitchFamily="34" charset="-52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1A4D84B4-F7DE-4486-A120-2009D61983A6}"/>
              </a:ext>
            </a:extLst>
          </p:cNvPr>
          <p:cNvGrpSpPr/>
          <p:nvPr/>
        </p:nvGrpSpPr>
        <p:grpSpPr>
          <a:xfrm>
            <a:off x="10490294" y="333785"/>
            <a:ext cx="1379821" cy="611339"/>
            <a:chOff x="8829499" y="333786"/>
            <a:chExt cx="1771824" cy="785019"/>
          </a:xfrm>
        </p:grpSpPr>
        <p:pic>
          <p:nvPicPr>
            <p:cNvPr id="66" name="Рисунок 65">
              <a:extLst>
                <a:ext uri="{FF2B5EF4-FFF2-40B4-BE49-F238E27FC236}">
                  <a16:creationId xmlns="" xmlns:a16="http://schemas.microsoft.com/office/drawing/2014/main" id="{A3560295-D299-42EB-90B1-AF97E531A3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8018"/>
            <a:stretch/>
          </p:blipFill>
          <p:spPr>
            <a:xfrm>
              <a:off x="8829499" y="406226"/>
              <a:ext cx="705026" cy="712579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5" r="13226" b="31165"/>
            <a:stretch/>
          </p:blipFill>
          <p:spPr>
            <a:xfrm>
              <a:off x="9859740" y="333786"/>
              <a:ext cx="741583" cy="759313"/>
            </a:xfrm>
            <a:prstGeom prst="rect">
              <a:avLst/>
            </a:prstGeom>
          </p:spPr>
        </p:pic>
      </p:grpSp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5A7E6B65-CD03-40E3-9A16-E9F715B8F6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" t="52332" r="79664"/>
          <a:stretch/>
        </p:blipFill>
        <p:spPr>
          <a:xfrm rot="5400000">
            <a:off x="231103" y="-239984"/>
            <a:ext cx="1482003" cy="1944210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C699501B-DA29-4D01-8D52-9419D6A161C2}"/>
              </a:ext>
            </a:extLst>
          </p:cNvPr>
          <p:cNvSpPr txBox="1"/>
          <p:nvPr/>
        </p:nvSpPr>
        <p:spPr>
          <a:xfrm>
            <a:off x="1899636" y="1640509"/>
            <a:ext cx="2178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Образование навоза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EA728DB6-693F-4197-AA11-88A28F5384AB}"/>
              </a:ext>
            </a:extLst>
          </p:cNvPr>
          <p:cNvSpPr txBox="1"/>
          <p:nvPr/>
        </p:nvSpPr>
        <p:spPr>
          <a:xfrm>
            <a:off x="5550865" y="3272800"/>
            <a:ext cx="55627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Планирую передавать </a:t>
            </a:r>
          </a:p>
          <a:p>
            <a:pPr algn="ctr"/>
            <a:r>
              <a:rPr lang="ru-RU" sz="8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только сельхозпредприятию, осуществляющему производство сельскохозяйственной продукции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2799A1B0-3EA0-4A25-B948-1C4B9976624A}"/>
              </a:ext>
            </a:extLst>
          </p:cNvPr>
          <p:cNvSpPr txBox="1"/>
          <p:nvPr/>
        </p:nvSpPr>
        <p:spPr>
          <a:xfrm>
            <a:off x="739554" y="3336313"/>
            <a:ext cx="3706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Планирую внесение на свой участок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9E4502E4-2F63-4BCF-A9A8-196B913874D9}"/>
              </a:ext>
            </a:extLst>
          </p:cNvPr>
          <p:cNvSpPr txBox="1"/>
          <p:nvPr/>
        </p:nvSpPr>
        <p:spPr>
          <a:xfrm>
            <a:off x="5130723" y="4129173"/>
            <a:ext cx="29017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Буду хранить и перерабатывать сам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2829DC46-54DE-4AC7-9DD7-3B9E5F211A48}"/>
              </a:ext>
            </a:extLst>
          </p:cNvPr>
          <p:cNvSpPr txBox="1"/>
          <p:nvPr/>
        </p:nvSpPr>
        <p:spPr>
          <a:xfrm>
            <a:off x="621023" y="4128095"/>
            <a:ext cx="397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Хранение на специализированной площадке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40BB95AA-C955-4218-9392-A3DEA1BD607B}"/>
              </a:ext>
            </a:extLst>
          </p:cNvPr>
          <p:cNvSpPr txBox="1"/>
          <p:nvPr/>
        </p:nvSpPr>
        <p:spPr>
          <a:xfrm>
            <a:off x="2218223" y="2439452"/>
            <a:ext cx="771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Утверждение (производителем) технических условий внесения и реализации</a:t>
            </a:r>
          </a:p>
        </p:txBody>
      </p:sp>
      <p:sp>
        <p:nvSpPr>
          <p:cNvPr id="146" name="Прямоугольник: скругленные углы 145">
            <a:extLst>
              <a:ext uri="{FF2B5EF4-FFF2-40B4-BE49-F238E27FC236}">
                <a16:creationId xmlns="" xmlns:a16="http://schemas.microsoft.com/office/drawing/2014/main" id="{1C0D7FB4-01EE-4A15-821E-D4FA4A0F9C62}"/>
              </a:ext>
            </a:extLst>
          </p:cNvPr>
          <p:cNvSpPr/>
          <p:nvPr/>
        </p:nvSpPr>
        <p:spPr>
          <a:xfrm>
            <a:off x="4898130" y="1470448"/>
            <a:ext cx="5781705" cy="633758"/>
          </a:xfrm>
          <a:prstGeom prst="roundRect">
            <a:avLst/>
          </a:prstGeom>
          <a:noFill/>
          <a:ln w="38100">
            <a:solidFill>
              <a:srgbClr val="FFCD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41" name="TextBox 140">
            <a:extLst>
              <a:ext uri="{FF2B5EF4-FFF2-40B4-BE49-F238E27FC236}">
                <a16:creationId xmlns="" xmlns:a16="http://schemas.microsoft.com/office/drawing/2014/main" id="{7608F857-CA5D-4C23-A6F1-6460448FCC8D}"/>
              </a:ext>
            </a:extLst>
          </p:cNvPr>
          <p:cNvSpPr txBox="1"/>
          <p:nvPr/>
        </p:nvSpPr>
        <p:spPr>
          <a:xfrm>
            <a:off x="5844216" y="1540170"/>
            <a:ext cx="4089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Уведомление об отнесении к побочным </a:t>
            </a:r>
            <a:endParaRPr lang="en-US" sz="1400" dirty="0">
              <a:solidFill>
                <a:srgbClr val="1E3865"/>
              </a:solidFill>
              <a:latin typeface="Montserrat Medium" pitchFamily="2" charset="-52"/>
              <a:ea typeface="PT Root UI Medium" panose="020B0503020202020204" pitchFamily="34" charset="-52"/>
            </a:endParaRPr>
          </a:p>
          <a:p>
            <a:pPr algn="ctr"/>
            <a:r>
              <a:rPr lang="ru-RU" sz="14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продуктам животноводства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52A21846-0E7A-43D8-B00B-9842670DF43F}"/>
              </a:ext>
            </a:extLst>
          </p:cNvPr>
          <p:cNvSpPr/>
          <p:nvPr/>
        </p:nvSpPr>
        <p:spPr>
          <a:xfrm>
            <a:off x="1443644" y="1470448"/>
            <a:ext cx="3053918" cy="633758"/>
          </a:xfrm>
          <a:prstGeom prst="roundRect">
            <a:avLst/>
          </a:prstGeom>
          <a:noFill/>
          <a:ln w="38100">
            <a:solidFill>
              <a:srgbClr val="FFCD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="" xmlns:a16="http://schemas.microsoft.com/office/drawing/2014/main" id="{F99D59C5-9F55-4F2B-8546-3D63D1489BAC}"/>
              </a:ext>
            </a:extLst>
          </p:cNvPr>
          <p:cNvCxnSpPr>
            <a:stCxn id="22" idx="3"/>
            <a:endCxn id="146" idx="1"/>
          </p:cNvCxnSpPr>
          <p:nvPr/>
        </p:nvCxnSpPr>
        <p:spPr>
          <a:xfrm>
            <a:off x="4497562" y="1787327"/>
            <a:ext cx="400568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: уступ 31">
            <a:extLst>
              <a:ext uri="{FF2B5EF4-FFF2-40B4-BE49-F238E27FC236}">
                <a16:creationId xmlns="" xmlns:a16="http://schemas.microsoft.com/office/drawing/2014/main" id="{A796A0AD-8978-457F-B015-BE1C59FE752B}"/>
              </a:ext>
            </a:extLst>
          </p:cNvPr>
          <p:cNvCxnSpPr>
            <a:stCxn id="146" idx="3"/>
            <a:endCxn id="147" idx="3"/>
          </p:cNvCxnSpPr>
          <p:nvPr/>
        </p:nvCxnSpPr>
        <p:spPr>
          <a:xfrm flipH="1">
            <a:off x="10185905" y="1787327"/>
            <a:ext cx="493930" cy="816770"/>
          </a:xfrm>
          <a:prstGeom prst="bentConnector3">
            <a:avLst>
              <a:gd name="adj1" fmla="val -46282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="" xmlns:a16="http://schemas.microsoft.com/office/drawing/2014/main" id="{51EDA2A9-A457-4901-8FC7-B97B6C1AED85}"/>
              </a:ext>
            </a:extLst>
          </p:cNvPr>
          <p:cNvSpPr txBox="1"/>
          <p:nvPr/>
        </p:nvSpPr>
        <p:spPr>
          <a:xfrm>
            <a:off x="790342" y="4765441"/>
            <a:ext cx="351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Обработка/Переработка</a:t>
            </a:r>
            <a:endParaRPr lang="ru-RU" sz="1100" dirty="0">
              <a:solidFill>
                <a:srgbClr val="1E3865"/>
              </a:solidFill>
              <a:latin typeface="Montserrat Medium" pitchFamily="2" charset="-52"/>
              <a:ea typeface="PT Root UI Medium" panose="020B0503020202020204" pitchFamily="34" charset="-52"/>
            </a:endParaRPr>
          </a:p>
        </p:txBody>
      </p:sp>
      <p:sp>
        <p:nvSpPr>
          <p:cNvPr id="160" name="Прямоугольник: скругленные углы 159">
            <a:extLst>
              <a:ext uri="{FF2B5EF4-FFF2-40B4-BE49-F238E27FC236}">
                <a16:creationId xmlns="" xmlns:a16="http://schemas.microsoft.com/office/drawing/2014/main" id="{6B5519CF-7956-4E11-9E76-51C0818D3090}"/>
              </a:ext>
            </a:extLst>
          </p:cNvPr>
          <p:cNvSpPr/>
          <p:nvPr/>
        </p:nvSpPr>
        <p:spPr>
          <a:xfrm>
            <a:off x="648852" y="5239294"/>
            <a:ext cx="3914132" cy="4861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TextBox 160">
            <a:extLst>
              <a:ext uri="{FF2B5EF4-FFF2-40B4-BE49-F238E27FC236}">
                <a16:creationId xmlns="" xmlns:a16="http://schemas.microsoft.com/office/drawing/2014/main" id="{A2EA6496-F568-4069-8377-69DE0BC44920}"/>
              </a:ext>
            </a:extLst>
          </p:cNvPr>
          <p:cNvSpPr txBox="1"/>
          <p:nvPr/>
        </p:nvSpPr>
        <p:spPr>
          <a:xfrm>
            <a:off x="790342" y="5356155"/>
            <a:ext cx="351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Лабораторное исследование</a:t>
            </a:r>
          </a:p>
        </p:txBody>
      </p:sp>
      <p:sp>
        <p:nvSpPr>
          <p:cNvPr id="162" name="Прямоугольник: скругленные углы 161">
            <a:extLst>
              <a:ext uri="{FF2B5EF4-FFF2-40B4-BE49-F238E27FC236}">
                <a16:creationId xmlns="" xmlns:a16="http://schemas.microsoft.com/office/drawing/2014/main" id="{04D7DC08-7FA5-4966-8A65-32C196A27F9C}"/>
              </a:ext>
            </a:extLst>
          </p:cNvPr>
          <p:cNvSpPr/>
          <p:nvPr/>
        </p:nvSpPr>
        <p:spPr>
          <a:xfrm>
            <a:off x="648852" y="5847180"/>
            <a:ext cx="3914132" cy="4861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TextBox 162">
            <a:extLst>
              <a:ext uri="{FF2B5EF4-FFF2-40B4-BE49-F238E27FC236}">
                <a16:creationId xmlns="" xmlns:a16="http://schemas.microsoft.com/office/drawing/2014/main" id="{3C344FBA-EDBE-46BF-9D57-AF529B0EEF00}"/>
              </a:ext>
            </a:extLst>
          </p:cNvPr>
          <p:cNvSpPr txBox="1"/>
          <p:nvPr/>
        </p:nvSpPr>
        <p:spPr>
          <a:xfrm>
            <a:off x="790342" y="5951751"/>
            <a:ext cx="351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Внесение</a:t>
            </a: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="" xmlns:a16="http://schemas.microsoft.com/office/drawing/2014/main" id="{7545E181-71C6-417C-B4F1-4C51BECB4F60}"/>
              </a:ext>
            </a:extLst>
          </p:cNvPr>
          <p:cNvCxnSpPr>
            <a:stCxn id="148" idx="2"/>
            <a:endCxn id="150" idx="0"/>
          </p:cNvCxnSpPr>
          <p:nvPr/>
        </p:nvCxnSpPr>
        <p:spPr>
          <a:xfrm>
            <a:off x="2605918" y="3754029"/>
            <a:ext cx="0" cy="26949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 стрелкой 163">
            <a:extLst>
              <a:ext uri="{FF2B5EF4-FFF2-40B4-BE49-F238E27FC236}">
                <a16:creationId xmlns="" xmlns:a16="http://schemas.microsoft.com/office/drawing/2014/main" id="{A0CB780D-9753-4398-9922-AFEAD7B2766F}"/>
              </a:ext>
            </a:extLst>
          </p:cNvPr>
          <p:cNvCxnSpPr>
            <a:cxnSpLocks/>
            <a:endCxn id="159" idx="0"/>
          </p:cNvCxnSpPr>
          <p:nvPr/>
        </p:nvCxnSpPr>
        <p:spPr>
          <a:xfrm>
            <a:off x="2605918" y="4496661"/>
            <a:ext cx="0" cy="13474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 стрелкой 164">
            <a:extLst>
              <a:ext uri="{FF2B5EF4-FFF2-40B4-BE49-F238E27FC236}">
                <a16:creationId xmlns="" xmlns:a16="http://schemas.microsoft.com/office/drawing/2014/main" id="{22510330-2EF3-4108-BA85-40E9E4D894FA}"/>
              </a:ext>
            </a:extLst>
          </p:cNvPr>
          <p:cNvCxnSpPr>
            <a:cxnSpLocks/>
          </p:cNvCxnSpPr>
          <p:nvPr/>
        </p:nvCxnSpPr>
        <p:spPr>
          <a:xfrm>
            <a:off x="2605918" y="5106460"/>
            <a:ext cx="0" cy="13474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 стрелкой 165">
            <a:extLst>
              <a:ext uri="{FF2B5EF4-FFF2-40B4-BE49-F238E27FC236}">
                <a16:creationId xmlns="" xmlns:a16="http://schemas.microsoft.com/office/drawing/2014/main" id="{30293535-7BE8-479A-9E98-6D3372EE229A}"/>
              </a:ext>
            </a:extLst>
          </p:cNvPr>
          <p:cNvCxnSpPr>
            <a:cxnSpLocks/>
          </p:cNvCxnSpPr>
          <p:nvPr/>
        </p:nvCxnSpPr>
        <p:spPr>
          <a:xfrm>
            <a:off x="2605918" y="5713824"/>
            <a:ext cx="0" cy="13474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: уступ 44">
            <a:extLst>
              <a:ext uri="{FF2B5EF4-FFF2-40B4-BE49-F238E27FC236}">
                <a16:creationId xmlns="" xmlns:a16="http://schemas.microsoft.com/office/drawing/2014/main" id="{118E7E1D-1F0A-4B2A-9B67-01764F1A8E79}"/>
              </a:ext>
            </a:extLst>
          </p:cNvPr>
          <p:cNvCxnSpPr>
            <a:stCxn id="147" idx="2"/>
            <a:endCxn id="148" idx="0"/>
          </p:cNvCxnSpPr>
          <p:nvPr/>
        </p:nvCxnSpPr>
        <p:spPr>
          <a:xfrm rot="5400000">
            <a:off x="4196989" y="1329905"/>
            <a:ext cx="287951" cy="3470092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Прямоугольник: скругленные углы 166">
            <a:extLst>
              <a:ext uri="{FF2B5EF4-FFF2-40B4-BE49-F238E27FC236}">
                <a16:creationId xmlns="" xmlns:a16="http://schemas.microsoft.com/office/drawing/2014/main" id="{E82F65C6-EFEC-4627-8D3C-C54EE03CE144}"/>
              </a:ext>
            </a:extLst>
          </p:cNvPr>
          <p:cNvSpPr/>
          <p:nvPr/>
        </p:nvSpPr>
        <p:spPr>
          <a:xfrm>
            <a:off x="8433991" y="4013514"/>
            <a:ext cx="3181919" cy="1044172"/>
          </a:xfrm>
          <a:prstGeom prst="roundRect">
            <a:avLst>
              <a:gd name="adj" fmla="val 10169"/>
            </a:avLst>
          </a:prstGeom>
          <a:solidFill>
            <a:srgbClr val="81B4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Прямоугольник: скругленные углы 167">
            <a:extLst>
              <a:ext uri="{FF2B5EF4-FFF2-40B4-BE49-F238E27FC236}">
                <a16:creationId xmlns="" xmlns:a16="http://schemas.microsoft.com/office/drawing/2014/main" id="{309232B2-AEDC-4BBF-B074-811689D95488}"/>
              </a:ext>
            </a:extLst>
          </p:cNvPr>
          <p:cNvSpPr/>
          <p:nvPr/>
        </p:nvSpPr>
        <p:spPr>
          <a:xfrm>
            <a:off x="5076335" y="5045684"/>
            <a:ext cx="3020097" cy="351620"/>
          </a:xfrm>
          <a:prstGeom prst="roundRect">
            <a:avLst/>
          </a:prstGeom>
          <a:solidFill>
            <a:srgbClr val="D8E9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Прямоугольник: скругленные углы 168">
            <a:extLst>
              <a:ext uri="{FF2B5EF4-FFF2-40B4-BE49-F238E27FC236}">
                <a16:creationId xmlns="" xmlns:a16="http://schemas.microsoft.com/office/drawing/2014/main" id="{F072A8A9-CB2A-483C-8E7C-9F9A8D949F63}"/>
              </a:ext>
            </a:extLst>
          </p:cNvPr>
          <p:cNvSpPr/>
          <p:nvPr/>
        </p:nvSpPr>
        <p:spPr>
          <a:xfrm>
            <a:off x="5076335" y="4606010"/>
            <a:ext cx="3020097" cy="351620"/>
          </a:xfrm>
          <a:prstGeom prst="roundRect">
            <a:avLst/>
          </a:prstGeom>
          <a:solidFill>
            <a:srgbClr val="D8E9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TextBox 169">
            <a:extLst>
              <a:ext uri="{FF2B5EF4-FFF2-40B4-BE49-F238E27FC236}">
                <a16:creationId xmlns="" xmlns:a16="http://schemas.microsoft.com/office/drawing/2014/main" id="{A46FF622-B271-469F-834A-B649FCCBC092}"/>
              </a:ext>
            </a:extLst>
          </p:cNvPr>
          <p:cNvSpPr txBox="1"/>
          <p:nvPr/>
        </p:nvSpPr>
        <p:spPr>
          <a:xfrm>
            <a:off x="5048506" y="4655011"/>
            <a:ext cx="3065463" cy="189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Хранение на спец. площадке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="" xmlns:a16="http://schemas.microsoft.com/office/drawing/2014/main" id="{B8445429-0330-42C7-85D1-DCF55CCD9F78}"/>
              </a:ext>
            </a:extLst>
          </p:cNvPr>
          <p:cNvSpPr txBox="1"/>
          <p:nvPr/>
        </p:nvSpPr>
        <p:spPr>
          <a:xfrm>
            <a:off x="5217825" y="5107115"/>
            <a:ext cx="27115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Обработка/Переработка</a:t>
            </a:r>
            <a:endParaRPr lang="ru-RU" sz="1100" dirty="0">
              <a:solidFill>
                <a:srgbClr val="1E3865"/>
              </a:solidFill>
              <a:latin typeface="Montserrat Medium" pitchFamily="2" charset="-52"/>
              <a:ea typeface="PT Root UI Medium" panose="020B0503020202020204" pitchFamily="34" charset="-52"/>
            </a:endParaRPr>
          </a:p>
        </p:txBody>
      </p:sp>
      <p:sp>
        <p:nvSpPr>
          <p:cNvPr id="172" name="Прямоугольник: скругленные углы 171">
            <a:extLst>
              <a:ext uri="{FF2B5EF4-FFF2-40B4-BE49-F238E27FC236}">
                <a16:creationId xmlns="" xmlns:a16="http://schemas.microsoft.com/office/drawing/2014/main" id="{10F456A0-7D91-40AC-8C50-355AAC5F66F6}"/>
              </a:ext>
            </a:extLst>
          </p:cNvPr>
          <p:cNvSpPr/>
          <p:nvPr/>
        </p:nvSpPr>
        <p:spPr>
          <a:xfrm>
            <a:off x="5076335" y="5485357"/>
            <a:ext cx="3020097" cy="351620"/>
          </a:xfrm>
          <a:prstGeom prst="roundRect">
            <a:avLst/>
          </a:prstGeom>
          <a:solidFill>
            <a:srgbClr val="D8E9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TextBox 172">
            <a:extLst>
              <a:ext uri="{FF2B5EF4-FFF2-40B4-BE49-F238E27FC236}">
                <a16:creationId xmlns="" xmlns:a16="http://schemas.microsoft.com/office/drawing/2014/main" id="{92DA08A2-DECD-47E9-886D-779611B9396D}"/>
              </a:ext>
            </a:extLst>
          </p:cNvPr>
          <p:cNvSpPr txBox="1"/>
          <p:nvPr/>
        </p:nvSpPr>
        <p:spPr>
          <a:xfrm>
            <a:off x="5217825" y="5552125"/>
            <a:ext cx="2711503" cy="189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Лабораторное исследование</a:t>
            </a:r>
          </a:p>
        </p:txBody>
      </p:sp>
      <p:sp>
        <p:nvSpPr>
          <p:cNvPr id="174" name="Прямоугольник: скругленные углы 173">
            <a:extLst>
              <a:ext uri="{FF2B5EF4-FFF2-40B4-BE49-F238E27FC236}">
                <a16:creationId xmlns="" xmlns:a16="http://schemas.microsoft.com/office/drawing/2014/main" id="{2FA2495F-974F-4AD1-B68C-94CF169C7DA8}"/>
              </a:ext>
            </a:extLst>
          </p:cNvPr>
          <p:cNvSpPr/>
          <p:nvPr/>
        </p:nvSpPr>
        <p:spPr>
          <a:xfrm>
            <a:off x="5076335" y="5925030"/>
            <a:ext cx="3020097" cy="679943"/>
          </a:xfrm>
          <a:prstGeom prst="roundRect">
            <a:avLst/>
          </a:prstGeom>
          <a:solidFill>
            <a:srgbClr val="D8E9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TextBox 174">
            <a:extLst>
              <a:ext uri="{FF2B5EF4-FFF2-40B4-BE49-F238E27FC236}">
                <a16:creationId xmlns="" xmlns:a16="http://schemas.microsoft.com/office/drawing/2014/main" id="{49598453-ABE6-4B13-A927-46D54A8F936B}"/>
              </a:ext>
            </a:extLst>
          </p:cNvPr>
          <p:cNvSpPr txBox="1"/>
          <p:nvPr/>
        </p:nvSpPr>
        <p:spPr>
          <a:xfrm>
            <a:off x="5217825" y="5974032"/>
            <a:ext cx="27115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Реализация</a:t>
            </a:r>
          </a:p>
          <a:p>
            <a:pPr algn="ctr"/>
            <a:r>
              <a:rPr lang="ru-RU" sz="8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только </a:t>
            </a:r>
            <a:r>
              <a:rPr lang="ru-RU" sz="800" dirty="0" smtClean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сельхозпредприятию, </a:t>
            </a:r>
            <a:endParaRPr lang="ru-RU" sz="800" dirty="0">
              <a:solidFill>
                <a:srgbClr val="1E3865"/>
              </a:solidFill>
              <a:latin typeface="Montserrat Medium" pitchFamily="2" charset="-52"/>
              <a:ea typeface="PT Root UI Medium" panose="020B0503020202020204" pitchFamily="34" charset="-52"/>
            </a:endParaRPr>
          </a:p>
          <a:p>
            <a:pPr algn="ctr"/>
            <a:r>
              <a:rPr lang="ru-RU" sz="800" dirty="0" smtClean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осуществляющему </a:t>
            </a:r>
            <a:r>
              <a:rPr lang="ru-RU" sz="8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производство сельскохозяйственной </a:t>
            </a:r>
            <a:r>
              <a:rPr lang="ru-RU" sz="800" dirty="0" smtClean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продукции</a:t>
            </a:r>
            <a:endParaRPr lang="ru-RU" sz="1100" dirty="0">
              <a:solidFill>
                <a:srgbClr val="1E3865"/>
              </a:solidFill>
              <a:latin typeface="Montserrat Medium" pitchFamily="2" charset="-52"/>
              <a:ea typeface="PT Root UI Medium" panose="020B0503020202020204" pitchFamily="34" charset="-52"/>
            </a:endParaRPr>
          </a:p>
        </p:txBody>
      </p:sp>
      <p:cxnSp>
        <p:nvCxnSpPr>
          <p:cNvPr id="177" name="Прямая со стрелкой 176">
            <a:extLst>
              <a:ext uri="{FF2B5EF4-FFF2-40B4-BE49-F238E27FC236}">
                <a16:creationId xmlns="" xmlns:a16="http://schemas.microsoft.com/office/drawing/2014/main" id="{4C74B103-6506-449F-A41E-FCEFB6EE49CB}"/>
              </a:ext>
            </a:extLst>
          </p:cNvPr>
          <p:cNvCxnSpPr>
            <a:cxnSpLocks/>
          </p:cNvCxnSpPr>
          <p:nvPr/>
        </p:nvCxnSpPr>
        <p:spPr>
          <a:xfrm>
            <a:off x="6580646" y="5389280"/>
            <a:ext cx="0" cy="9746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 стрелкой 177">
            <a:extLst>
              <a:ext uri="{FF2B5EF4-FFF2-40B4-BE49-F238E27FC236}">
                <a16:creationId xmlns="" xmlns:a16="http://schemas.microsoft.com/office/drawing/2014/main" id="{FB323CA5-2BDB-41C6-85EC-A0039BD6B10F}"/>
              </a:ext>
            </a:extLst>
          </p:cNvPr>
          <p:cNvCxnSpPr>
            <a:cxnSpLocks/>
          </p:cNvCxnSpPr>
          <p:nvPr/>
        </p:nvCxnSpPr>
        <p:spPr>
          <a:xfrm>
            <a:off x="6580646" y="5828577"/>
            <a:ext cx="0" cy="9746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Прямая со стрелкой 178">
            <a:extLst>
              <a:ext uri="{FF2B5EF4-FFF2-40B4-BE49-F238E27FC236}">
                <a16:creationId xmlns="" xmlns:a16="http://schemas.microsoft.com/office/drawing/2014/main" id="{110F4A3C-CD05-49FC-95B1-7E3C6C29A6F1}"/>
              </a:ext>
            </a:extLst>
          </p:cNvPr>
          <p:cNvCxnSpPr>
            <a:cxnSpLocks/>
          </p:cNvCxnSpPr>
          <p:nvPr/>
        </p:nvCxnSpPr>
        <p:spPr>
          <a:xfrm>
            <a:off x="6580646" y="4956745"/>
            <a:ext cx="0" cy="9746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A9166AA4-B3C0-4721-ADA5-476615432259}"/>
              </a:ext>
            </a:extLst>
          </p:cNvPr>
          <p:cNvSpPr txBox="1"/>
          <p:nvPr/>
        </p:nvSpPr>
        <p:spPr>
          <a:xfrm>
            <a:off x="8635511" y="4153871"/>
            <a:ext cx="27268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Будет хранить и перерабатывать </a:t>
            </a:r>
          </a:p>
          <a:p>
            <a:pPr algn="ctr"/>
            <a:r>
              <a:rPr lang="ru-RU" sz="11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Покупатель </a:t>
            </a:r>
          </a:p>
          <a:p>
            <a:pPr algn="ctr"/>
            <a:r>
              <a:rPr lang="ru-RU" sz="8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только сельхозпредприятие, </a:t>
            </a:r>
          </a:p>
          <a:p>
            <a:pPr algn="ctr"/>
            <a:r>
              <a:rPr lang="ru-RU" sz="8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осуществляющее производство сельскохозяйственной продукции</a:t>
            </a:r>
          </a:p>
        </p:txBody>
      </p:sp>
      <p:cxnSp>
        <p:nvCxnSpPr>
          <p:cNvPr id="180" name="Прямая со стрелкой 179">
            <a:extLst>
              <a:ext uri="{FF2B5EF4-FFF2-40B4-BE49-F238E27FC236}">
                <a16:creationId xmlns="" xmlns:a16="http://schemas.microsoft.com/office/drawing/2014/main" id="{D1290ABE-5061-4495-BCC0-B3BA10B8442C}"/>
              </a:ext>
            </a:extLst>
          </p:cNvPr>
          <p:cNvCxnSpPr>
            <a:stCxn id="158" idx="2"/>
            <a:endCxn id="169" idx="0"/>
          </p:cNvCxnSpPr>
          <p:nvPr/>
        </p:nvCxnSpPr>
        <p:spPr>
          <a:xfrm flipH="1">
            <a:off x="6586384" y="4499656"/>
            <a:ext cx="4095" cy="10635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Соединитель: уступ 183">
            <a:extLst>
              <a:ext uri="{FF2B5EF4-FFF2-40B4-BE49-F238E27FC236}">
                <a16:creationId xmlns="" xmlns:a16="http://schemas.microsoft.com/office/drawing/2014/main" id="{FE999690-3D62-46F6-908A-2AF5FBD2835F}"/>
              </a:ext>
            </a:extLst>
          </p:cNvPr>
          <p:cNvCxnSpPr>
            <a:stCxn id="149" idx="2"/>
            <a:endCxn id="167" idx="0"/>
          </p:cNvCxnSpPr>
          <p:nvPr/>
        </p:nvCxnSpPr>
        <p:spPr>
          <a:xfrm rot="16200000" flipH="1">
            <a:off x="9057842" y="3046404"/>
            <a:ext cx="259485" cy="1674733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Соединитель: уступ 185">
            <a:extLst>
              <a:ext uri="{FF2B5EF4-FFF2-40B4-BE49-F238E27FC236}">
                <a16:creationId xmlns="" xmlns:a16="http://schemas.microsoft.com/office/drawing/2014/main" id="{B7C1CCC4-D11E-4287-8C74-FCC7DB0F3B49}"/>
              </a:ext>
            </a:extLst>
          </p:cNvPr>
          <p:cNvCxnSpPr>
            <a:stCxn id="115" idx="2"/>
            <a:endCxn id="158" idx="0"/>
          </p:cNvCxnSpPr>
          <p:nvPr/>
        </p:nvCxnSpPr>
        <p:spPr>
          <a:xfrm rot="5400000">
            <a:off x="7306445" y="2987722"/>
            <a:ext cx="309826" cy="1741757"/>
          </a:xfrm>
          <a:prstGeom prst="bentConnector3">
            <a:avLst>
              <a:gd name="adj1" fmla="val 58596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Соединитель: уступ 188">
            <a:extLst>
              <a:ext uri="{FF2B5EF4-FFF2-40B4-BE49-F238E27FC236}">
                <a16:creationId xmlns="" xmlns:a16="http://schemas.microsoft.com/office/drawing/2014/main" id="{52A01E18-D72C-417C-BF1F-85B669A4811D}"/>
              </a:ext>
            </a:extLst>
          </p:cNvPr>
          <p:cNvCxnSpPr>
            <a:stCxn id="147" idx="2"/>
            <a:endCxn id="149" idx="0"/>
          </p:cNvCxnSpPr>
          <p:nvPr/>
        </p:nvCxnSpPr>
        <p:spPr>
          <a:xfrm rot="16200000" flipH="1">
            <a:off x="7069139" y="1927847"/>
            <a:ext cx="287951" cy="2274208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309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Облачко с текстом: прямоугольное со скругленными углами 58">
            <a:extLst>
              <a:ext uri="{FF2B5EF4-FFF2-40B4-BE49-F238E27FC236}">
                <a16:creationId xmlns="" xmlns:a16="http://schemas.microsoft.com/office/drawing/2014/main" id="{25FD1339-7D1D-40C8-9374-EA5C49011C7B}"/>
              </a:ext>
            </a:extLst>
          </p:cNvPr>
          <p:cNvSpPr/>
          <p:nvPr/>
        </p:nvSpPr>
        <p:spPr>
          <a:xfrm>
            <a:off x="603682" y="3996868"/>
            <a:ext cx="10111666" cy="2033867"/>
          </a:xfrm>
          <a:prstGeom prst="wedgeRoundRectCallout">
            <a:avLst>
              <a:gd name="adj1" fmla="val 54975"/>
              <a:gd name="adj2" fmla="val -3844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блачко с текстом: прямоугольное со скругленными углами 57">
            <a:extLst>
              <a:ext uri="{FF2B5EF4-FFF2-40B4-BE49-F238E27FC236}">
                <a16:creationId xmlns="" xmlns:a16="http://schemas.microsoft.com/office/drawing/2014/main" id="{7A067DC4-ECAD-43B2-B285-3544D32B413A}"/>
              </a:ext>
            </a:extLst>
          </p:cNvPr>
          <p:cNvSpPr/>
          <p:nvPr/>
        </p:nvSpPr>
        <p:spPr>
          <a:xfrm flipH="1">
            <a:off x="6339075" y="2139151"/>
            <a:ext cx="5106461" cy="1660605"/>
          </a:xfrm>
          <a:prstGeom prst="wedgeRoundRectCallout">
            <a:avLst>
              <a:gd name="adj1" fmla="val -55424"/>
              <a:gd name="adj2" fmla="val 3453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5A7E6B65-CD03-40E3-9A16-E9F715B8F6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" t="52332" r="79664"/>
          <a:stretch/>
        </p:blipFill>
        <p:spPr>
          <a:xfrm rot="5400000">
            <a:off x="231103" y="-239984"/>
            <a:ext cx="1482003" cy="1944210"/>
          </a:xfrm>
          <a:prstGeom prst="rect">
            <a:avLst/>
          </a:prstGeom>
        </p:spPr>
      </p:pic>
      <p:pic>
        <p:nvPicPr>
          <p:cNvPr id="191" name="Рисунок 190">
            <a:extLst>
              <a:ext uri="{FF2B5EF4-FFF2-40B4-BE49-F238E27FC236}">
                <a16:creationId xmlns="" xmlns:a16="http://schemas.microsoft.com/office/drawing/2014/main" id="{0E13F9C7-CB90-4A94-AF11-CD32A32481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0" t="-4623" r="-88" b="-1"/>
          <a:stretch/>
        </p:blipFill>
        <p:spPr>
          <a:xfrm rot="16200000" flipH="1">
            <a:off x="8989893" y="3678171"/>
            <a:ext cx="2726409" cy="3677806"/>
          </a:xfrm>
          <a:prstGeom prst="rect">
            <a:avLst/>
          </a:prstGeom>
        </p:spPr>
      </p:pic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="" xmlns:a16="http://schemas.microsoft.com/office/drawing/2014/main" id="{B62404A0-B3F1-4836-A14B-88F596C63B59}"/>
              </a:ext>
            </a:extLst>
          </p:cNvPr>
          <p:cNvSpPr/>
          <p:nvPr/>
        </p:nvSpPr>
        <p:spPr>
          <a:xfrm>
            <a:off x="603682" y="1722268"/>
            <a:ext cx="5492318" cy="1873188"/>
          </a:xfrm>
          <a:prstGeom prst="wedgeRoundRectCallout">
            <a:avLst>
              <a:gd name="adj1" fmla="val -55424"/>
              <a:gd name="adj2" fmla="val 34539"/>
              <a:gd name="adj3" fmla="val 16667"/>
            </a:avLst>
          </a:prstGeom>
          <a:solidFill>
            <a:srgbClr val="D8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78082" y="439478"/>
            <a:ext cx="5864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49138"/>
                </a:solidFill>
                <a:latin typeface="Montserrat" panose="00000500000000000000" pitchFamily="2" charset="-52"/>
              </a:rPr>
              <a:t>Памятка по правилам обращения с навозом</a:t>
            </a:r>
            <a:endParaRPr lang="ru-RU" sz="2400" dirty="0">
              <a:solidFill>
                <a:srgbClr val="649138"/>
              </a:solidFill>
              <a:latin typeface="Montserrat" panose="00000500000000000000" pitchFamily="2" charset="-52"/>
            </a:endParaRP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11543148" y="6328905"/>
            <a:ext cx="462449" cy="365125"/>
          </a:xfrm>
        </p:spPr>
        <p:txBody>
          <a:bodyPr/>
          <a:lstStyle/>
          <a:p>
            <a:fld id="{DC540F11-06D1-42A3-B61F-922781139155}" type="slidenum">
              <a:rPr lang="ru-RU" sz="900">
                <a:solidFill>
                  <a:srgbClr val="1E3865"/>
                </a:solidFill>
                <a:latin typeface="Montserrat" pitchFamily="2" charset="-52"/>
                <a:ea typeface="PT Root UI Medium" panose="020B0503020202020204" pitchFamily="34" charset="-52"/>
              </a:rPr>
              <a:t>3</a:t>
            </a:fld>
            <a:endParaRPr lang="ru-RU" sz="900" dirty="0">
              <a:solidFill>
                <a:srgbClr val="1E3865"/>
              </a:solidFill>
              <a:latin typeface="Montserrat" pitchFamily="2" charset="-52"/>
              <a:ea typeface="PT Root UI Medium" panose="020B0503020202020204" pitchFamily="34" charset="-52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1A4D84B4-F7DE-4486-A120-2009D61983A6}"/>
              </a:ext>
            </a:extLst>
          </p:cNvPr>
          <p:cNvGrpSpPr/>
          <p:nvPr/>
        </p:nvGrpSpPr>
        <p:grpSpPr>
          <a:xfrm>
            <a:off x="10490294" y="333785"/>
            <a:ext cx="1379821" cy="611339"/>
            <a:chOff x="8829499" y="333786"/>
            <a:chExt cx="1771824" cy="785019"/>
          </a:xfrm>
        </p:grpSpPr>
        <p:pic>
          <p:nvPicPr>
            <p:cNvPr id="66" name="Рисунок 65">
              <a:extLst>
                <a:ext uri="{FF2B5EF4-FFF2-40B4-BE49-F238E27FC236}">
                  <a16:creationId xmlns="" xmlns:a16="http://schemas.microsoft.com/office/drawing/2014/main" id="{A3560295-D299-42EB-90B1-AF97E531A3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28018"/>
            <a:stretch/>
          </p:blipFill>
          <p:spPr>
            <a:xfrm>
              <a:off x="8829499" y="406226"/>
              <a:ext cx="705026" cy="712579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5" r="13226" b="31165"/>
            <a:stretch/>
          </p:blipFill>
          <p:spPr>
            <a:xfrm>
              <a:off x="9859740" y="333786"/>
              <a:ext cx="741583" cy="759313"/>
            </a:xfrm>
            <a:prstGeom prst="rect">
              <a:avLst/>
            </a:prstGeom>
          </p:spPr>
        </p:pic>
      </p:grp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98654D9-7A12-41E7-BEAC-E007956C950F}"/>
              </a:ext>
            </a:extLst>
          </p:cNvPr>
          <p:cNvSpPr/>
          <p:nvPr/>
        </p:nvSpPr>
        <p:spPr>
          <a:xfrm>
            <a:off x="846758" y="1949288"/>
            <a:ext cx="492735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rgbClr val="25468F"/>
                </a:solidFill>
                <a:latin typeface="Montserrat" panose="00000500000000000000" pitchFamily="2" charset="-52"/>
              </a:rPr>
              <a:t>Что сделать, чтобы навоз перестал считаться отходом?</a:t>
            </a:r>
            <a:endParaRPr lang="ru-RU" sz="1200" dirty="0">
              <a:latin typeface="Montserrat" panose="00000500000000000000" pitchFamily="2" charset="-52"/>
            </a:endParaRPr>
          </a:p>
          <a:p>
            <a:pPr>
              <a:spcAft>
                <a:spcPts val="600"/>
              </a:spcAft>
            </a:pPr>
            <a:r>
              <a:rPr lang="ru-RU" sz="1200" dirty="0">
                <a:latin typeface="Montserrat" panose="00000500000000000000" pitchFamily="2" charset="-52"/>
              </a:rPr>
              <a:t>Направить в своё территориальное Управление Россельхознадзора уведомление о об отнесении веществ, образуемых при содержании сельскохозяйственных животных, к побочным продуктам животноводства.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FE981CE-6F93-4761-AEE4-51466F4BB9FA}"/>
              </a:ext>
            </a:extLst>
          </p:cNvPr>
          <p:cNvSpPr/>
          <p:nvPr/>
        </p:nvSpPr>
        <p:spPr>
          <a:xfrm>
            <a:off x="6667758" y="2412747"/>
            <a:ext cx="444708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rgbClr val="25468F"/>
                </a:solidFill>
                <a:latin typeface="Montserrat" panose="00000500000000000000" pitchFamily="2" charset="-52"/>
              </a:rPr>
              <a:t>В какие сроки нужно направить уведомление?</a:t>
            </a:r>
          </a:p>
          <a:p>
            <a:pPr>
              <a:spcAft>
                <a:spcPts val="600"/>
              </a:spcAft>
            </a:pPr>
            <a:r>
              <a:rPr lang="ru-RU" sz="1200" dirty="0">
                <a:latin typeface="Montserrat" panose="00000500000000000000" pitchFamily="2" charset="-52"/>
              </a:rPr>
              <a:t>Уведомление направляется ежегодно на предстоящий календарный год не позднее 31 декабря текущего календарного </a:t>
            </a:r>
            <a:r>
              <a:rPr lang="ru-RU" sz="1200" dirty="0" smtClean="0">
                <a:latin typeface="Montserrat" panose="00000500000000000000" pitchFamily="2" charset="-52"/>
              </a:rPr>
              <a:t>года (в 2023 году до 1 мая)</a:t>
            </a:r>
            <a:endParaRPr lang="en-US" sz="1200" dirty="0">
              <a:latin typeface="Montserrat" panose="00000500000000000000" pitchFamily="2" charset="-52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D727352-BA21-4910-99EE-D2DA0D91D266}"/>
              </a:ext>
            </a:extLst>
          </p:cNvPr>
          <p:cNvSpPr/>
          <p:nvPr/>
        </p:nvSpPr>
        <p:spPr>
          <a:xfrm>
            <a:off x="5418758" y="4213920"/>
            <a:ext cx="488261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rgbClr val="25468F"/>
                </a:solidFill>
                <a:latin typeface="Montserrat" panose="00000500000000000000" pitchFamily="2" charset="-52"/>
              </a:rPr>
              <a:t>Где взять форму этого уведомления?</a:t>
            </a:r>
          </a:p>
          <a:p>
            <a:pPr>
              <a:spcAft>
                <a:spcPts val="600"/>
              </a:spcAft>
            </a:pPr>
            <a:r>
              <a:rPr lang="ru-RU" sz="1200" dirty="0">
                <a:latin typeface="Montserrat" panose="00000500000000000000" pitchFamily="2" charset="-52"/>
              </a:rPr>
              <a:t>На сайте своего территориального Управления Россельхознадзора. Форма единая для всех регионов.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13E21A1D-B16F-4E44-B676-FEB10993C0D9}"/>
              </a:ext>
            </a:extLst>
          </p:cNvPr>
          <p:cNvSpPr txBox="1"/>
          <p:nvPr/>
        </p:nvSpPr>
        <p:spPr>
          <a:xfrm>
            <a:off x="6258824" y="5083075"/>
            <a:ext cx="3733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i="1" dirty="0">
                <a:latin typeface="Montserrat" panose="00000500000000000000" pitchFamily="2" charset="-52"/>
              </a:rPr>
              <a:t>Например: </a:t>
            </a:r>
            <a:r>
              <a:rPr lang="ru-RU" sz="900" i="1" u="sng" dirty="0">
                <a:latin typeface="Montserrat" panose="00000500000000000000" pitchFamily="2" charset="-52"/>
                <a:hlinkClick r:id="rId7"/>
              </a:rPr>
              <a:t>https://rsnadzor21.rchuv.ru/otdel-gosudarstvennogo-veterinarnogo-nadzora/pobochnie-produkti-zhivotnovodstva/forma-podachi-uvedomleniya-ob-otnesenii-veschestv</a:t>
            </a:r>
            <a:r>
              <a:rPr lang="ru-RU" sz="900" i="1" dirty="0">
                <a:latin typeface="Montserrat" panose="00000500000000000000" pitchFamily="2" charset="-52"/>
              </a:rPr>
              <a:t>  </a:t>
            </a:r>
            <a:endParaRPr lang="en-US" sz="900" i="1" dirty="0">
              <a:latin typeface="Montserrat" panose="00000500000000000000" pitchFamily="2" charset="-52"/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68DEEC1E-A448-4700-81E7-1FCAAFA935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" t="1496" r="8834" b="33660"/>
          <a:stretch/>
        </p:blipFill>
        <p:spPr>
          <a:xfrm>
            <a:off x="972104" y="4164005"/>
            <a:ext cx="4117260" cy="1670540"/>
          </a:xfrm>
          <a:custGeom>
            <a:avLst/>
            <a:gdLst>
              <a:gd name="connsiteX0" fmla="*/ 256976 w 3591723"/>
              <a:gd name="connsiteY0" fmla="*/ 0 h 1452548"/>
              <a:gd name="connsiteX1" fmla="*/ 3334747 w 3591723"/>
              <a:gd name="connsiteY1" fmla="*/ 0 h 1452548"/>
              <a:gd name="connsiteX2" fmla="*/ 3591723 w 3591723"/>
              <a:gd name="connsiteY2" fmla="*/ 256976 h 1452548"/>
              <a:gd name="connsiteX3" fmla="*/ 3591723 w 3591723"/>
              <a:gd name="connsiteY3" fmla="*/ 1452548 h 1452548"/>
              <a:gd name="connsiteX4" fmla="*/ 0 w 3591723"/>
              <a:gd name="connsiteY4" fmla="*/ 1452548 h 1452548"/>
              <a:gd name="connsiteX5" fmla="*/ 0 w 3591723"/>
              <a:gd name="connsiteY5" fmla="*/ 256976 h 1452548"/>
              <a:gd name="connsiteX6" fmla="*/ 256976 w 3591723"/>
              <a:gd name="connsiteY6" fmla="*/ 0 h 1452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1723" h="1452548">
                <a:moveTo>
                  <a:pt x="256976" y="0"/>
                </a:moveTo>
                <a:lnTo>
                  <a:pt x="3334747" y="0"/>
                </a:lnTo>
                <a:cubicBezTo>
                  <a:pt x="3476671" y="0"/>
                  <a:pt x="3591723" y="115052"/>
                  <a:pt x="3591723" y="256976"/>
                </a:cubicBezTo>
                <a:lnTo>
                  <a:pt x="3591723" y="1452548"/>
                </a:lnTo>
                <a:lnTo>
                  <a:pt x="0" y="1452548"/>
                </a:lnTo>
                <a:lnTo>
                  <a:pt x="0" y="256976"/>
                </a:lnTo>
                <a:cubicBezTo>
                  <a:pt x="0" y="115052"/>
                  <a:pt x="115052" y="0"/>
                  <a:pt x="256976" y="0"/>
                </a:cubicBezTo>
                <a:close/>
              </a:path>
            </a:pathLst>
          </a:custGeom>
        </p:spPr>
      </p:pic>
      <p:pic>
        <p:nvPicPr>
          <p:cNvPr id="1028" name="Picture 4" descr="http://qrcoder.ru/code/?https%3A%2F%2Fclck.ru%2F344B95&amp;4&amp;0">
            <a:extLst>
              <a:ext uri="{FF2B5EF4-FFF2-40B4-BE49-F238E27FC236}">
                <a16:creationId xmlns="" xmlns:a16="http://schemas.microsoft.com/office/drawing/2014/main" id="{21E230D6-0ECB-4352-9C9F-3DC92F4F1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20" y="5071371"/>
            <a:ext cx="707979" cy="70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230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8BEC046E-DC42-471A-AA00-622C247E60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" t="12161" r="25340" b="17403"/>
          <a:stretch/>
        </p:blipFill>
        <p:spPr>
          <a:xfrm>
            <a:off x="3310221" y="825623"/>
            <a:ext cx="8881779" cy="603237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2B621C44-0F0E-4689-A109-C09778C523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0" t="-4623" r="-88" b="-1"/>
          <a:stretch/>
        </p:blipFill>
        <p:spPr>
          <a:xfrm rot="16200000" flipH="1">
            <a:off x="8989893" y="3678171"/>
            <a:ext cx="2726409" cy="3677806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5A7E6B65-CD03-40E3-9A16-E9F715B8F6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" t="52332" r="79664"/>
          <a:stretch/>
        </p:blipFill>
        <p:spPr>
          <a:xfrm rot="5400000">
            <a:off x="231103" y="-239984"/>
            <a:ext cx="1482003" cy="19442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8082" y="439478"/>
            <a:ext cx="5864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49138"/>
                </a:solidFill>
                <a:latin typeface="Montserrat" panose="00000500000000000000" pitchFamily="2" charset="-52"/>
              </a:rPr>
              <a:t>Как хранить?</a:t>
            </a: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11543148" y="6328905"/>
            <a:ext cx="462449" cy="365125"/>
          </a:xfrm>
        </p:spPr>
        <p:txBody>
          <a:bodyPr/>
          <a:lstStyle/>
          <a:p>
            <a:fld id="{DC540F11-06D1-42A3-B61F-922781139155}" type="slidenum">
              <a:rPr lang="ru-RU" sz="900">
                <a:solidFill>
                  <a:srgbClr val="1E3865"/>
                </a:solidFill>
                <a:latin typeface="Montserrat" pitchFamily="2" charset="-52"/>
                <a:ea typeface="PT Root UI Medium" panose="020B0503020202020204" pitchFamily="34" charset="-52"/>
              </a:rPr>
              <a:t>4</a:t>
            </a:fld>
            <a:endParaRPr lang="ru-RU" sz="900" dirty="0">
              <a:solidFill>
                <a:srgbClr val="1E3865"/>
              </a:solidFill>
              <a:latin typeface="Montserrat" pitchFamily="2" charset="-52"/>
              <a:ea typeface="PT Root UI Medium" panose="020B0503020202020204" pitchFamily="34" charset="-52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1A4D84B4-F7DE-4486-A120-2009D61983A6}"/>
              </a:ext>
            </a:extLst>
          </p:cNvPr>
          <p:cNvGrpSpPr/>
          <p:nvPr/>
        </p:nvGrpSpPr>
        <p:grpSpPr>
          <a:xfrm>
            <a:off x="10490294" y="333785"/>
            <a:ext cx="1379821" cy="611339"/>
            <a:chOff x="8829499" y="333786"/>
            <a:chExt cx="1771824" cy="785019"/>
          </a:xfrm>
        </p:grpSpPr>
        <p:pic>
          <p:nvPicPr>
            <p:cNvPr id="66" name="Рисунок 65">
              <a:extLst>
                <a:ext uri="{FF2B5EF4-FFF2-40B4-BE49-F238E27FC236}">
                  <a16:creationId xmlns="" xmlns:a16="http://schemas.microsoft.com/office/drawing/2014/main" id="{A3560295-D299-42EB-90B1-AF97E531A3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8018"/>
            <a:stretch/>
          </p:blipFill>
          <p:spPr>
            <a:xfrm>
              <a:off x="8829499" y="406226"/>
              <a:ext cx="705026" cy="712579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5" r="13226" b="31165"/>
            <a:stretch/>
          </p:blipFill>
          <p:spPr>
            <a:xfrm>
              <a:off x="9859740" y="333786"/>
              <a:ext cx="741583" cy="759313"/>
            </a:xfrm>
            <a:prstGeom prst="rect">
              <a:avLst/>
            </a:prstGeom>
          </p:spPr>
        </p:pic>
      </p:grp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E3CEF8A-35A1-4FFA-92FD-01371BC74C3A}"/>
              </a:ext>
            </a:extLst>
          </p:cNvPr>
          <p:cNvSpPr/>
          <p:nvPr/>
        </p:nvSpPr>
        <p:spPr>
          <a:xfrm>
            <a:off x="1002305" y="1871142"/>
            <a:ext cx="4276077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649138"/>
                </a:solidFill>
                <a:latin typeface="Montserrat" panose="00000500000000000000" pitchFamily="2" charset="-52"/>
              </a:rPr>
              <a:t>Если навоз уже </a:t>
            </a:r>
            <a:r>
              <a:rPr lang="ru-RU" b="1" dirty="0" smtClean="0">
                <a:solidFill>
                  <a:srgbClr val="649138"/>
                </a:solidFill>
                <a:latin typeface="Montserrat" panose="00000500000000000000" pitchFamily="2" charset="-52"/>
              </a:rPr>
              <a:t>обработан/переработан</a:t>
            </a:r>
            <a:r>
              <a:rPr lang="ru-RU" b="1" dirty="0">
                <a:solidFill>
                  <a:srgbClr val="649138"/>
                </a:solidFill>
                <a:latin typeface="Montserrat" panose="00000500000000000000" pitchFamily="2" charset="-52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latin typeface="Montserrat" panose="00000500000000000000" pitchFamily="2" charset="-52"/>
              </a:rPr>
              <a:t>Допускается временное размещение (на период внесения в почву) на срок не более 5 месяцев твердой фракции в буртах на землях сельскохозяйственного назначения</a:t>
            </a:r>
          </a:p>
          <a:p>
            <a:pPr>
              <a:spcAft>
                <a:spcPts val="600"/>
              </a:spcAft>
            </a:pPr>
            <a:endParaRPr lang="ru-RU" sz="700" dirty="0">
              <a:latin typeface="Montserrat" panose="00000500000000000000" pitchFamily="2" charset="-52"/>
            </a:endParaRP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649138"/>
                </a:solidFill>
                <a:latin typeface="Montserrat" panose="00000500000000000000" pitchFamily="2" charset="-52"/>
              </a:rPr>
              <a:t>!</a:t>
            </a:r>
          </a:p>
          <a:p>
            <a:pPr>
              <a:spcAft>
                <a:spcPts val="600"/>
              </a:spcAft>
            </a:pPr>
            <a:r>
              <a:rPr lang="ru-RU" sz="1200" dirty="0">
                <a:solidFill>
                  <a:srgbClr val="649138"/>
                </a:solidFill>
                <a:latin typeface="Montserrat" panose="00000500000000000000" pitchFamily="2" charset="-52"/>
              </a:rPr>
              <a:t>допускается размещать навоз только </a:t>
            </a:r>
            <a:br>
              <a:rPr lang="ru-RU" sz="1200" dirty="0">
                <a:solidFill>
                  <a:srgbClr val="649138"/>
                </a:solidFill>
                <a:latin typeface="Montserrat" panose="00000500000000000000" pitchFamily="2" charset="-52"/>
              </a:rPr>
            </a:br>
            <a:r>
              <a:rPr lang="ru-RU" sz="1200" dirty="0">
                <a:solidFill>
                  <a:srgbClr val="649138"/>
                </a:solidFill>
                <a:latin typeface="Montserrat" panose="00000500000000000000" pitchFamily="2" charset="-52"/>
              </a:rPr>
              <a:t>за пределами границ водоохранных зон </a:t>
            </a:r>
            <a:br>
              <a:rPr lang="ru-RU" sz="1200" dirty="0">
                <a:solidFill>
                  <a:srgbClr val="649138"/>
                </a:solidFill>
                <a:latin typeface="Montserrat" panose="00000500000000000000" pitchFamily="2" charset="-52"/>
              </a:rPr>
            </a:br>
            <a:r>
              <a:rPr lang="ru-RU" sz="1200" dirty="0">
                <a:solidFill>
                  <a:srgbClr val="649138"/>
                </a:solidFill>
                <a:latin typeface="Montserrat" panose="00000500000000000000" pitchFamily="2" charset="-52"/>
              </a:rPr>
              <a:t>водных объектов, зон санитарной;</a:t>
            </a:r>
            <a:br>
              <a:rPr lang="ru-RU" sz="1200" dirty="0">
                <a:solidFill>
                  <a:srgbClr val="649138"/>
                </a:solidFill>
                <a:latin typeface="Montserrat" panose="00000500000000000000" pitchFamily="2" charset="-52"/>
              </a:rPr>
            </a:br>
            <a:r>
              <a:rPr lang="ru-RU" sz="1200" dirty="0">
                <a:solidFill>
                  <a:srgbClr val="649138"/>
                </a:solidFill>
                <a:latin typeface="Montserrat" panose="00000500000000000000" pitchFamily="2" charset="-52"/>
              </a:rPr>
              <a:t>охраны источников питьевого и </a:t>
            </a:r>
            <a:br>
              <a:rPr lang="ru-RU" sz="1200" dirty="0">
                <a:solidFill>
                  <a:srgbClr val="649138"/>
                </a:solidFill>
                <a:latin typeface="Montserrat" panose="00000500000000000000" pitchFamily="2" charset="-52"/>
              </a:rPr>
            </a:br>
            <a:r>
              <a:rPr lang="ru-RU" sz="1200" dirty="0">
                <a:solidFill>
                  <a:srgbClr val="649138"/>
                </a:solidFill>
                <a:latin typeface="Montserrat" panose="00000500000000000000" pitchFamily="2" charset="-52"/>
              </a:rPr>
              <a:t>хозяйственно-бытового водоснабжения, </a:t>
            </a:r>
            <a:br>
              <a:rPr lang="ru-RU" sz="1200" dirty="0">
                <a:solidFill>
                  <a:srgbClr val="649138"/>
                </a:solidFill>
                <a:latin typeface="Montserrat" panose="00000500000000000000" pitchFamily="2" charset="-52"/>
              </a:rPr>
            </a:br>
            <a:r>
              <a:rPr lang="ru-RU" sz="1200" dirty="0">
                <a:solidFill>
                  <a:srgbClr val="649138"/>
                </a:solidFill>
                <a:latin typeface="Montserrat" panose="00000500000000000000" pitchFamily="2" charset="-52"/>
              </a:rPr>
              <a:t>на верхнем плодородном слое </a:t>
            </a:r>
            <a:br>
              <a:rPr lang="ru-RU" sz="1200" dirty="0">
                <a:solidFill>
                  <a:srgbClr val="649138"/>
                </a:solidFill>
                <a:latin typeface="Montserrat" panose="00000500000000000000" pitchFamily="2" charset="-52"/>
              </a:rPr>
            </a:br>
            <a:r>
              <a:rPr lang="ru-RU" sz="1200" dirty="0">
                <a:solidFill>
                  <a:srgbClr val="649138"/>
                </a:solidFill>
                <a:latin typeface="Montserrat" panose="00000500000000000000" pitchFamily="2" charset="-52"/>
              </a:rPr>
              <a:t>почвы без его снятия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A71F241-9032-49EB-870A-BAC55F6274D7}"/>
              </a:ext>
            </a:extLst>
          </p:cNvPr>
          <p:cNvCxnSpPr>
            <a:cxnSpLocks/>
          </p:cNvCxnSpPr>
          <p:nvPr/>
        </p:nvCxnSpPr>
        <p:spPr>
          <a:xfrm>
            <a:off x="847818" y="1695211"/>
            <a:ext cx="0" cy="3471593"/>
          </a:xfrm>
          <a:prstGeom prst="line">
            <a:avLst/>
          </a:prstGeom>
          <a:ln w="38100">
            <a:solidFill>
              <a:srgbClr val="6491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D18FE52-F868-4852-B76C-C0F890C669D9}"/>
              </a:ext>
            </a:extLst>
          </p:cNvPr>
          <p:cNvSpPr/>
          <p:nvPr/>
        </p:nvSpPr>
        <p:spPr>
          <a:xfrm>
            <a:off x="6664170" y="1871142"/>
            <a:ext cx="334850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25468F"/>
                </a:solidFill>
                <a:latin typeface="Montserrat" panose="00000500000000000000" pitchFamily="2" charset="-52"/>
              </a:rPr>
              <a:t>Если навоз ещё не </a:t>
            </a:r>
            <a:r>
              <a:rPr lang="ru-RU" b="1" dirty="0" smtClean="0">
                <a:solidFill>
                  <a:srgbClr val="25468F"/>
                </a:solidFill>
                <a:latin typeface="Montserrat" panose="00000500000000000000" pitchFamily="2" charset="-52"/>
              </a:rPr>
              <a:t>обработан/переработан</a:t>
            </a:r>
            <a:r>
              <a:rPr lang="ru-RU" b="1" dirty="0">
                <a:solidFill>
                  <a:srgbClr val="25468F"/>
                </a:solidFill>
                <a:latin typeface="Montserrat" panose="00000500000000000000" pitchFamily="2" charset="-52"/>
              </a:rPr>
              <a:t>:</a:t>
            </a:r>
            <a:endParaRPr lang="en-US" b="1" dirty="0">
              <a:solidFill>
                <a:srgbClr val="25468F"/>
              </a:solidFill>
              <a:latin typeface="Montserrat" panose="00000500000000000000" pitchFamily="2" charset="-52"/>
            </a:endParaRPr>
          </a:p>
          <a:p>
            <a:pPr>
              <a:spcAft>
                <a:spcPts val="600"/>
              </a:spcAft>
            </a:pPr>
            <a:r>
              <a:rPr lang="ru-RU" sz="1400" dirty="0">
                <a:latin typeface="Montserrat" panose="00000500000000000000" pitchFamily="2" charset="-52"/>
              </a:rPr>
              <a:t>Только на специализированной площадке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12B25680-FC3B-4ABE-8C97-731506C33E3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t="64266" r="45565" b="-1"/>
          <a:stretch/>
        </p:blipFill>
        <p:spPr>
          <a:xfrm>
            <a:off x="-2" y="5317724"/>
            <a:ext cx="4083633" cy="1549153"/>
          </a:xfrm>
          <a:prstGeom prst="rect">
            <a:avLst/>
          </a:prstGeom>
        </p:spPr>
      </p:pic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D7C7C545-DB20-456E-BB8E-D7AABD517F10}"/>
              </a:ext>
            </a:extLst>
          </p:cNvPr>
          <p:cNvCxnSpPr>
            <a:cxnSpLocks/>
          </p:cNvCxnSpPr>
          <p:nvPr/>
        </p:nvCxnSpPr>
        <p:spPr>
          <a:xfrm>
            <a:off x="6467383" y="1695211"/>
            <a:ext cx="0" cy="1527383"/>
          </a:xfrm>
          <a:prstGeom prst="line">
            <a:avLst/>
          </a:prstGeom>
          <a:ln w="38100">
            <a:solidFill>
              <a:srgbClr val="2546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889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D5C11AF1-6547-45BD-96D0-8C325D6EB0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1" t="37418"/>
          <a:stretch/>
        </p:blipFill>
        <p:spPr>
          <a:xfrm>
            <a:off x="5370990" y="1356496"/>
            <a:ext cx="6821009" cy="5527834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5A7E6B65-CD03-40E3-9A16-E9F715B8F6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" t="52332" r="79664"/>
          <a:stretch/>
        </p:blipFill>
        <p:spPr>
          <a:xfrm rot="5400000">
            <a:off x="231103" y="-239984"/>
            <a:ext cx="1482003" cy="19442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8082" y="471814"/>
            <a:ext cx="7453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49138"/>
                </a:solidFill>
                <a:latin typeface="Montserrat" panose="00000500000000000000" pitchFamily="2" charset="-52"/>
              </a:rPr>
              <a:t>Что такое специализированная площадка и какие к ней установлены требования?</a:t>
            </a: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11543148" y="6328905"/>
            <a:ext cx="462449" cy="365125"/>
          </a:xfrm>
        </p:spPr>
        <p:txBody>
          <a:bodyPr/>
          <a:lstStyle/>
          <a:p>
            <a:fld id="{DC540F11-06D1-42A3-B61F-922781139155}" type="slidenum">
              <a:rPr lang="ru-RU" sz="900">
                <a:solidFill>
                  <a:srgbClr val="1E3865"/>
                </a:solidFill>
                <a:latin typeface="Montserrat" pitchFamily="2" charset="-52"/>
                <a:ea typeface="PT Root UI Medium" panose="020B0503020202020204" pitchFamily="34" charset="-52"/>
              </a:rPr>
              <a:t>5</a:t>
            </a:fld>
            <a:endParaRPr lang="ru-RU" sz="900" dirty="0">
              <a:solidFill>
                <a:srgbClr val="1E3865"/>
              </a:solidFill>
              <a:latin typeface="Montserrat" pitchFamily="2" charset="-52"/>
              <a:ea typeface="PT Root UI Medium" panose="020B0503020202020204" pitchFamily="34" charset="-52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1A4D84B4-F7DE-4486-A120-2009D61983A6}"/>
              </a:ext>
            </a:extLst>
          </p:cNvPr>
          <p:cNvGrpSpPr/>
          <p:nvPr/>
        </p:nvGrpSpPr>
        <p:grpSpPr>
          <a:xfrm>
            <a:off x="10490294" y="333785"/>
            <a:ext cx="1379821" cy="611339"/>
            <a:chOff x="8829499" y="333786"/>
            <a:chExt cx="1771824" cy="785019"/>
          </a:xfrm>
        </p:grpSpPr>
        <p:pic>
          <p:nvPicPr>
            <p:cNvPr id="66" name="Рисунок 65">
              <a:extLst>
                <a:ext uri="{FF2B5EF4-FFF2-40B4-BE49-F238E27FC236}">
                  <a16:creationId xmlns="" xmlns:a16="http://schemas.microsoft.com/office/drawing/2014/main" id="{A3560295-D299-42EB-90B1-AF97E531A3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28018"/>
            <a:stretch/>
          </p:blipFill>
          <p:spPr>
            <a:xfrm>
              <a:off x="8829499" y="406226"/>
              <a:ext cx="705026" cy="712579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5" r="13226" b="31165"/>
            <a:stretch/>
          </p:blipFill>
          <p:spPr>
            <a:xfrm>
              <a:off x="9859740" y="333786"/>
              <a:ext cx="741583" cy="759313"/>
            </a:xfrm>
            <a:prstGeom prst="rect">
              <a:avLst/>
            </a:prstGeom>
          </p:spPr>
        </p:pic>
      </p:grp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5678010-5211-48A7-AD41-DFE61EE45D27}"/>
              </a:ext>
            </a:extLst>
          </p:cNvPr>
          <p:cNvSpPr/>
          <p:nvPr/>
        </p:nvSpPr>
        <p:spPr>
          <a:xfrm>
            <a:off x="661165" y="1595910"/>
            <a:ext cx="692400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dirty="0">
                <a:latin typeface="Montserrat Medium" pitchFamily="2" charset="-52"/>
              </a:rPr>
              <a:t>Это объект для хранения, обработки, переработки навоза, который должен отвечать следующим требованиям:</a:t>
            </a:r>
          </a:p>
          <a:p>
            <a:pPr>
              <a:spcAft>
                <a:spcPts val="1200"/>
              </a:spcAft>
            </a:pPr>
            <a:endParaRPr lang="ru-RU" sz="300" dirty="0">
              <a:latin typeface="Montserrat" panose="00000500000000000000" pitchFamily="2" charset="-52"/>
            </a:endParaRPr>
          </a:p>
          <a:p>
            <a:r>
              <a:rPr lang="ru-RU" sz="1300" dirty="0" smtClean="0">
                <a:latin typeface="Montserrat" panose="00000500000000000000" pitchFamily="2" charset="-52"/>
              </a:rPr>
              <a:t>иметь </a:t>
            </a:r>
            <a:r>
              <a:rPr lang="ru-RU" sz="1300" dirty="0">
                <a:latin typeface="Montserrat" panose="00000500000000000000" pitchFamily="2" charset="-52"/>
              </a:rPr>
              <a:t>монолитные бетонные </a:t>
            </a:r>
            <a:r>
              <a:rPr lang="ru-RU" sz="1300" dirty="0" smtClean="0">
                <a:latin typeface="Montserrat" panose="00000500000000000000" pitchFamily="2" charset="-52"/>
              </a:rPr>
              <a:t>покрытия, </a:t>
            </a:r>
            <a:r>
              <a:rPr lang="ru-RU" sz="1100" dirty="0" smtClean="0">
                <a:latin typeface="Montserrat" panose="00000500000000000000" pitchFamily="2" charset="-52"/>
              </a:rPr>
              <a:t>или</a:t>
            </a:r>
            <a:r>
              <a:rPr lang="ru-RU" sz="1300" dirty="0" smtClean="0">
                <a:latin typeface="Montserrat" panose="00000500000000000000" pitchFamily="2" charset="-52"/>
              </a:rPr>
              <a:t> иметь герметично </a:t>
            </a:r>
            <a:r>
              <a:rPr lang="ru-RU" sz="1300" dirty="0">
                <a:latin typeface="Montserrat" panose="00000500000000000000" pitchFamily="2" charset="-52"/>
              </a:rPr>
              <a:t>сваренные пленочные </a:t>
            </a:r>
            <a:r>
              <a:rPr lang="ru-RU" sz="1300" dirty="0" smtClean="0">
                <a:latin typeface="Montserrat" panose="00000500000000000000" pitchFamily="2" charset="-52"/>
              </a:rPr>
              <a:t>покрытия, </a:t>
            </a:r>
            <a:r>
              <a:rPr lang="ru-RU" sz="1100" dirty="0" smtClean="0">
                <a:latin typeface="Montserrat" panose="00000500000000000000" pitchFamily="2" charset="-52"/>
              </a:rPr>
              <a:t>или </a:t>
            </a:r>
            <a:r>
              <a:rPr lang="ru-RU" sz="1300" dirty="0" smtClean="0">
                <a:latin typeface="Montserrat" panose="00000500000000000000" pitchFamily="2" charset="-52"/>
              </a:rPr>
              <a:t>иметь </a:t>
            </a:r>
            <a:r>
              <a:rPr lang="ru-RU" sz="1300" dirty="0">
                <a:latin typeface="Montserrat" panose="00000500000000000000" pitchFamily="2" charset="-52"/>
              </a:rPr>
              <a:t>в основании глиняную подушку толщиной не менее 20 </a:t>
            </a:r>
            <a:r>
              <a:rPr lang="ru-RU" sz="1300" dirty="0" smtClean="0">
                <a:latin typeface="Montserrat" panose="00000500000000000000" pitchFamily="2" charset="-52"/>
              </a:rPr>
              <a:t>сантиметров</a:t>
            </a:r>
          </a:p>
          <a:p>
            <a:endParaRPr lang="ru-RU" sz="1300" dirty="0">
              <a:latin typeface="Montserrat" panose="00000500000000000000" pitchFamily="2" charset="-52"/>
            </a:endParaRPr>
          </a:p>
          <a:p>
            <a:pPr>
              <a:spcAft>
                <a:spcPts val="1800"/>
              </a:spcAft>
            </a:pPr>
            <a:r>
              <a:rPr lang="ru-RU" sz="1300" dirty="0">
                <a:latin typeface="Montserrat" panose="00000500000000000000" pitchFamily="2" charset="-52"/>
              </a:rPr>
              <a:t>с боковых сторон должна иметь бортики и канавки для стока избыточной </a:t>
            </a:r>
            <a:r>
              <a:rPr lang="ru-RU" sz="1300" dirty="0" smtClean="0">
                <a:latin typeface="Montserrat" panose="00000500000000000000" pitchFamily="2" charset="-52"/>
              </a:rPr>
              <a:t>влаги</a:t>
            </a:r>
          </a:p>
          <a:p>
            <a:pPr>
              <a:spcAft>
                <a:spcPts val="1800"/>
              </a:spcAft>
            </a:pPr>
            <a:r>
              <a:rPr lang="ru-RU" sz="1300" dirty="0" smtClean="0">
                <a:latin typeface="Montserrat" panose="00000500000000000000" pitchFamily="2" charset="-52"/>
              </a:rPr>
              <a:t>должна </a:t>
            </a:r>
            <a:r>
              <a:rPr lang="ru-RU" sz="1300" dirty="0">
                <a:latin typeface="Montserrat" panose="00000500000000000000" pitchFamily="2" charset="-52"/>
              </a:rPr>
              <a:t>располагаться отдельно от объектов содержания сельскохозяйственных животных с подветренной стороны преобладающих направлений ветров по отношению к указанным объектам и ниже водозаборных сооружений</a:t>
            </a:r>
          </a:p>
          <a:p>
            <a:pPr>
              <a:spcAft>
                <a:spcPts val="1800"/>
              </a:spcAft>
            </a:pPr>
            <a:r>
              <a:rPr lang="ru-RU" sz="1300" dirty="0">
                <a:latin typeface="Montserrat" panose="00000500000000000000" pitchFamily="2" charset="-52"/>
              </a:rPr>
              <a:t>должна не допускать загрязнения окружающей среды и компонентов природной среды, в том числе попадания загрязняющих веществ в водоносный горизонт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B773FBBB-6077-43AA-8079-AFD57B531A0D}"/>
              </a:ext>
            </a:extLst>
          </p:cNvPr>
          <p:cNvCxnSpPr>
            <a:cxnSpLocks/>
          </p:cNvCxnSpPr>
          <p:nvPr/>
        </p:nvCxnSpPr>
        <p:spPr>
          <a:xfrm flipH="1">
            <a:off x="738105" y="2422761"/>
            <a:ext cx="5850385" cy="0"/>
          </a:xfrm>
          <a:prstGeom prst="line">
            <a:avLst/>
          </a:prstGeom>
          <a:ln w="12700">
            <a:solidFill>
              <a:srgbClr val="FFCD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D19089C2-AE11-4DC6-87D3-1B62B643052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79" r="78519"/>
          <a:stretch/>
        </p:blipFill>
        <p:spPr>
          <a:xfrm>
            <a:off x="1" y="5468677"/>
            <a:ext cx="1399270" cy="1390312"/>
          </a:xfrm>
          <a:prstGeom prst="rect">
            <a:avLst/>
          </a:prstGeom>
        </p:spPr>
      </p:pic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1A2D1E0D-B627-4916-8217-46EE4CA57392}"/>
              </a:ext>
            </a:extLst>
          </p:cNvPr>
          <p:cNvCxnSpPr>
            <a:cxnSpLocks/>
          </p:cNvCxnSpPr>
          <p:nvPr/>
        </p:nvCxnSpPr>
        <p:spPr>
          <a:xfrm flipH="1">
            <a:off x="738105" y="3224814"/>
            <a:ext cx="5850385" cy="0"/>
          </a:xfrm>
          <a:prstGeom prst="line">
            <a:avLst/>
          </a:prstGeom>
          <a:ln w="12700">
            <a:solidFill>
              <a:srgbClr val="FFCD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91A2743F-6EAB-4A04-936F-5B9358B96BFD}"/>
              </a:ext>
            </a:extLst>
          </p:cNvPr>
          <p:cNvCxnSpPr>
            <a:cxnSpLocks/>
          </p:cNvCxnSpPr>
          <p:nvPr/>
        </p:nvCxnSpPr>
        <p:spPr>
          <a:xfrm flipH="1">
            <a:off x="738105" y="3846255"/>
            <a:ext cx="5850385" cy="0"/>
          </a:xfrm>
          <a:prstGeom prst="line">
            <a:avLst/>
          </a:prstGeom>
          <a:ln w="12700">
            <a:solidFill>
              <a:srgbClr val="FFCD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="" xmlns:a16="http://schemas.microsoft.com/office/drawing/2014/main" id="{8484DD3D-6A22-44B4-B5AA-0B67B3D02BCD}"/>
              </a:ext>
            </a:extLst>
          </p:cNvPr>
          <p:cNvCxnSpPr>
            <a:cxnSpLocks/>
          </p:cNvCxnSpPr>
          <p:nvPr/>
        </p:nvCxnSpPr>
        <p:spPr>
          <a:xfrm flipH="1">
            <a:off x="738105" y="4858638"/>
            <a:ext cx="5850385" cy="0"/>
          </a:xfrm>
          <a:prstGeom prst="line">
            <a:avLst/>
          </a:prstGeom>
          <a:ln w="12700">
            <a:solidFill>
              <a:srgbClr val="FFCD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250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F87010CA-918F-41CC-BB6B-E2F246158A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" y="0"/>
            <a:ext cx="12191233" cy="685800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5A7E6B65-CD03-40E3-9A16-E9F715B8F6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" t="52332" r="79664"/>
          <a:stretch/>
        </p:blipFill>
        <p:spPr>
          <a:xfrm rot="5400000">
            <a:off x="231103" y="-239984"/>
            <a:ext cx="1482003" cy="19442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8081" y="439478"/>
            <a:ext cx="7152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49138"/>
                </a:solidFill>
                <a:latin typeface="Montserrat" panose="00000500000000000000" pitchFamily="2" charset="-52"/>
              </a:rPr>
              <a:t>Что такое обработка и переработка навоза?</a:t>
            </a: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11543148" y="6328905"/>
            <a:ext cx="462449" cy="365125"/>
          </a:xfrm>
        </p:spPr>
        <p:txBody>
          <a:bodyPr/>
          <a:lstStyle/>
          <a:p>
            <a:fld id="{DC540F11-06D1-42A3-B61F-922781139155}" type="slidenum">
              <a:rPr lang="ru-RU" sz="900">
                <a:solidFill>
                  <a:srgbClr val="1E3865"/>
                </a:solidFill>
                <a:latin typeface="Montserrat" pitchFamily="2" charset="-52"/>
                <a:ea typeface="PT Root UI Medium" panose="020B0503020202020204" pitchFamily="34" charset="-52"/>
              </a:rPr>
              <a:t>6</a:t>
            </a:fld>
            <a:endParaRPr lang="ru-RU" sz="900" dirty="0">
              <a:solidFill>
                <a:srgbClr val="1E3865"/>
              </a:solidFill>
              <a:latin typeface="Montserrat" pitchFamily="2" charset="-52"/>
              <a:ea typeface="PT Root UI Medium" panose="020B0503020202020204" pitchFamily="34" charset="-52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1A4D84B4-F7DE-4486-A120-2009D61983A6}"/>
              </a:ext>
            </a:extLst>
          </p:cNvPr>
          <p:cNvGrpSpPr/>
          <p:nvPr/>
        </p:nvGrpSpPr>
        <p:grpSpPr>
          <a:xfrm>
            <a:off x="10490294" y="333785"/>
            <a:ext cx="1379821" cy="611339"/>
            <a:chOff x="8829499" y="333786"/>
            <a:chExt cx="1771824" cy="785019"/>
          </a:xfrm>
        </p:grpSpPr>
        <p:pic>
          <p:nvPicPr>
            <p:cNvPr id="66" name="Рисунок 65">
              <a:extLst>
                <a:ext uri="{FF2B5EF4-FFF2-40B4-BE49-F238E27FC236}">
                  <a16:creationId xmlns="" xmlns:a16="http://schemas.microsoft.com/office/drawing/2014/main" id="{A3560295-D299-42EB-90B1-AF97E531A3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28018"/>
            <a:stretch/>
          </p:blipFill>
          <p:spPr>
            <a:xfrm>
              <a:off x="8829499" y="406226"/>
              <a:ext cx="705026" cy="712579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5" r="13226" b="31165"/>
            <a:stretch/>
          </p:blipFill>
          <p:spPr>
            <a:xfrm>
              <a:off x="9859740" y="333786"/>
              <a:ext cx="741583" cy="759313"/>
            </a:xfrm>
            <a:prstGeom prst="rect">
              <a:avLst/>
            </a:prstGeom>
          </p:spPr>
        </p:pic>
      </p:grp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DC3319E-7FC8-47F3-9071-A59E0551366C}"/>
              </a:ext>
            </a:extLst>
          </p:cNvPr>
          <p:cNvSpPr/>
          <p:nvPr/>
        </p:nvSpPr>
        <p:spPr>
          <a:xfrm>
            <a:off x="767918" y="1778683"/>
            <a:ext cx="5712781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latin typeface="Montserrat Medium" pitchFamily="2" charset="-52"/>
              </a:rPr>
              <a:t>Это подготовка к использованию (внесению) или реализации. Может </a:t>
            </a:r>
            <a:r>
              <a:rPr lang="ru-RU" sz="1400" dirty="0" smtClean="0">
                <a:latin typeface="Montserrat Medium" pitchFamily="2" charset="-52"/>
              </a:rPr>
              <a:t>проводиться </a:t>
            </a:r>
            <a:r>
              <a:rPr lang="ru-RU" sz="1400" dirty="0">
                <a:latin typeface="Montserrat Medium" pitchFamily="2" charset="-52"/>
              </a:rPr>
              <a:t>следующими способами:</a:t>
            </a:r>
          </a:p>
          <a:p>
            <a:pPr>
              <a:spcAft>
                <a:spcPts val="600"/>
              </a:spcAft>
            </a:pPr>
            <a:endParaRPr lang="ru-RU" sz="1400" dirty="0">
              <a:latin typeface="Montserrat Medium" pitchFamily="2" charset="-52"/>
            </a:endParaRPr>
          </a:p>
          <a:p>
            <a:pPr marL="285750" indent="-285750">
              <a:spcAft>
                <a:spcPts val="600"/>
              </a:spcAft>
              <a:buFont typeface="Montserrat" pitchFamily="2" charset="-52"/>
              <a:buChar char="‒"/>
            </a:pPr>
            <a:r>
              <a:rPr lang="ru-RU" sz="1400" dirty="0">
                <a:latin typeface="Montserrat" panose="00000500000000000000" pitchFamily="2" charset="-52"/>
              </a:rPr>
              <a:t>накопление и выдерживание стоков или осветленных фракций на специализированных </a:t>
            </a:r>
            <a:r>
              <a:rPr lang="ru-RU" sz="1400" dirty="0" smtClean="0">
                <a:latin typeface="Montserrat" panose="00000500000000000000" pitchFamily="2" charset="-52"/>
              </a:rPr>
              <a:t>площадках(лагунах);</a:t>
            </a:r>
            <a:endParaRPr lang="ru-RU" sz="1400" dirty="0">
              <a:latin typeface="Montserrat" panose="00000500000000000000" pitchFamily="2" charset="-52"/>
            </a:endParaRPr>
          </a:p>
          <a:p>
            <a:pPr marL="285750" indent="-285750">
              <a:spcAft>
                <a:spcPts val="600"/>
              </a:spcAft>
              <a:buFont typeface="Montserrat" pitchFamily="2" charset="-52"/>
              <a:buChar char="‒"/>
            </a:pPr>
            <a:r>
              <a:rPr lang="ru-RU" sz="1400" dirty="0">
                <a:latin typeface="Montserrat" panose="00000500000000000000" pitchFamily="2" charset="-52"/>
              </a:rPr>
              <a:t>компостирование твердых фракций, в том числе в виде глубокой несменяемой подстилки;</a:t>
            </a:r>
          </a:p>
          <a:p>
            <a:pPr marL="285750" indent="-285750">
              <a:spcAft>
                <a:spcPts val="600"/>
              </a:spcAft>
              <a:buFont typeface="Montserrat" pitchFamily="2" charset="-52"/>
              <a:buChar char="‒"/>
            </a:pPr>
            <a:r>
              <a:rPr lang="ru-RU" sz="1400" dirty="0">
                <a:latin typeface="Montserrat" panose="00000500000000000000" pitchFamily="2" charset="-52"/>
              </a:rPr>
              <a:t>с применением химических и (или) биологических препаратов или добавок на специализированных площадках.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FE2AC8B-A7DC-4B08-A797-187BE200AF44}"/>
              </a:ext>
            </a:extLst>
          </p:cNvPr>
          <p:cNvSpPr/>
          <p:nvPr/>
        </p:nvSpPr>
        <p:spPr>
          <a:xfrm>
            <a:off x="7259939" y="1863321"/>
            <a:ext cx="4458586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 smtClean="0">
                <a:solidFill>
                  <a:srgbClr val="649138"/>
                </a:solidFill>
                <a:latin typeface="Montserrat" panose="00000500000000000000" pitchFamily="2" charset="-52"/>
              </a:rPr>
              <a:t>После обработки/переработки </a:t>
            </a:r>
            <a:r>
              <a:rPr lang="ru-RU" sz="1200" dirty="0">
                <a:solidFill>
                  <a:srgbClr val="649138"/>
                </a:solidFill>
                <a:latin typeface="Montserrat" panose="00000500000000000000" pitchFamily="2" charset="-52"/>
              </a:rPr>
              <a:t>навоз не должен содержать патогенных и болезнетворных микроорганизмов и паразитов, а содержание токсичных элементов, пестицидов не должно превышать установленные нормативы (эти нормативы содержатся в требованиях к обращению побочных продуктов животноводства, установленных Постановлением Правительства РФ от 31 октября 2022 г. № 1940).</a:t>
            </a:r>
          </a:p>
          <a:p>
            <a:pPr>
              <a:spcAft>
                <a:spcPts val="600"/>
              </a:spcAft>
            </a:pPr>
            <a:r>
              <a:rPr lang="ru-RU" sz="1200" dirty="0">
                <a:solidFill>
                  <a:srgbClr val="649138"/>
                </a:solidFill>
                <a:latin typeface="Montserrat" panose="00000500000000000000" pitchFamily="2" charset="-52"/>
              </a:rPr>
              <a:t>Соблюдение этих требований должно быть подтверждено результатами исследований, проведенных аккредитованной лабораторией.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0E8B5054-3885-4497-8F13-D1A40A643031}"/>
              </a:ext>
            </a:extLst>
          </p:cNvPr>
          <p:cNvCxnSpPr>
            <a:cxnSpLocks/>
          </p:cNvCxnSpPr>
          <p:nvPr/>
        </p:nvCxnSpPr>
        <p:spPr>
          <a:xfrm>
            <a:off x="7169389" y="1778683"/>
            <a:ext cx="0" cy="2554545"/>
          </a:xfrm>
          <a:prstGeom prst="line">
            <a:avLst/>
          </a:prstGeom>
          <a:ln w="19050">
            <a:solidFill>
              <a:srgbClr val="6491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47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DB114C4-63A7-41B6-B21B-75B6FA4AC9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4" r="26559" b="11614"/>
          <a:stretch/>
        </p:blipFill>
        <p:spPr>
          <a:xfrm>
            <a:off x="3969964" y="781234"/>
            <a:ext cx="8222036" cy="6077795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5A7E6B65-CD03-40E3-9A16-E9F715B8F6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" t="52332" r="79664"/>
          <a:stretch/>
        </p:blipFill>
        <p:spPr>
          <a:xfrm rot="5400000">
            <a:off x="231103" y="-239984"/>
            <a:ext cx="1482003" cy="19442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8081" y="439478"/>
            <a:ext cx="715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49138"/>
                </a:solidFill>
                <a:latin typeface="Montserrat" panose="00000500000000000000" pitchFamily="2" charset="-52"/>
              </a:rPr>
              <a:t>Как вносить навоз?</a:t>
            </a: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11543148" y="6328905"/>
            <a:ext cx="462449" cy="365125"/>
          </a:xfrm>
        </p:spPr>
        <p:txBody>
          <a:bodyPr/>
          <a:lstStyle/>
          <a:p>
            <a:fld id="{DC540F11-06D1-42A3-B61F-922781139155}" type="slidenum">
              <a:rPr lang="ru-RU" sz="900">
                <a:solidFill>
                  <a:srgbClr val="1E3865"/>
                </a:solidFill>
                <a:latin typeface="Montserrat" pitchFamily="2" charset="-52"/>
                <a:ea typeface="PT Root UI Medium" panose="020B0503020202020204" pitchFamily="34" charset="-52"/>
              </a:rPr>
              <a:t>7</a:t>
            </a:fld>
            <a:endParaRPr lang="ru-RU" sz="900" dirty="0">
              <a:solidFill>
                <a:srgbClr val="1E3865"/>
              </a:solidFill>
              <a:latin typeface="Montserrat" pitchFamily="2" charset="-52"/>
              <a:ea typeface="PT Root UI Medium" panose="020B0503020202020204" pitchFamily="34" charset="-52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1A4D84B4-F7DE-4486-A120-2009D61983A6}"/>
              </a:ext>
            </a:extLst>
          </p:cNvPr>
          <p:cNvGrpSpPr/>
          <p:nvPr/>
        </p:nvGrpSpPr>
        <p:grpSpPr>
          <a:xfrm>
            <a:off x="10490294" y="333785"/>
            <a:ext cx="1379821" cy="611339"/>
            <a:chOff x="8829499" y="333786"/>
            <a:chExt cx="1771824" cy="785019"/>
          </a:xfrm>
        </p:grpSpPr>
        <p:pic>
          <p:nvPicPr>
            <p:cNvPr id="66" name="Рисунок 65">
              <a:extLst>
                <a:ext uri="{FF2B5EF4-FFF2-40B4-BE49-F238E27FC236}">
                  <a16:creationId xmlns="" xmlns:a16="http://schemas.microsoft.com/office/drawing/2014/main" id="{A3560295-D299-42EB-90B1-AF97E531A3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28018"/>
            <a:stretch/>
          </p:blipFill>
          <p:spPr>
            <a:xfrm>
              <a:off x="8829499" y="406226"/>
              <a:ext cx="705026" cy="712579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5" r="13226" b="31165"/>
            <a:stretch/>
          </p:blipFill>
          <p:spPr>
            <a:xfrm>
              <a:off x="9859740" y="333786"/>
              <a:ext cx="741583" cy="759313"/>
            </a:xfrm>
            <a:prstGeom prst="rect">
              <a:avLst/>
            </a:prstGeom>
          </p:spPr>
        </p:pic>
      </p:grp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DC3319E-7FC8-47F3-9071-A59E0551366C}"/>
              </a:ext>
            </a:extLst>
          </p:cNvPr>
          <p:cNvSpPr/>
          <p:nvPr/>
        </p:nvSpPr>
        <p:spPr>
          <a:xfrm>
            <a:off x="678081" y="1659554"/>
            <a:ext cx="452423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Montserrat" pitchFamily="2" charset="-52"/>
              <a:buChar char="‒"/>
            </a:pPr>
            <a:r>
              <a:rPr lang="ru-RU" sz="1400" dirty="0">
                <a:latin typeface="Montserrat Medium" pitchFamily="2" charset="-52"/>
              </a:rPr>
              <a:t>только в </a:t>
            </a:r>
            <a:r>
              <a:rPr lang="ru-RU" sz="1400" dirty="0" smtClean="0">
                <a:latin typeface="Montserrat Medium" pitchFamily="2" charset="-52"/>
              </a:rPr>
              <a:t>обработанном/переработанном </a:t>
            </a:r>
            <a:r>
              <a:rPr lang="ru-RU" sz="1400" dirty="0">
                <a:latin typeface="Montserrat Medium" pitchFamily="2" charset="-52"/>
              </a:rPr>
              <a:t>виде;</a:t>
            </a:r>
          </a:p>
          <a:p>
            <a:pPr marL="285750" indent="-285750">
              <a:spcAft>
                <a:spcPts val="1200"/>
              </a:spcAft>
              <a:buFont typeface="Montserrat" pitchFamily="2" charset="-52"/>
              <a:buChar char="‒"/>
            </a:pPr>
            <a:r>
              <a:rPr lang="ru-RU" sz="1400" dirty="0">
                <a:latin typeface="Montserrat Medium" pitchFamily="2" charset="-52"/>
              </a:rPr>
              <a:t>на расстоянии не менее 300 метров от границ жилой застройки;</a:t>
            </a:r>
          </a:p>
          <a:p>
            <a:pPr marL="285750" indent="-285750">
              <a:spcAft>
                <a:spcPts val="1200"/>
              </a:spcAft>
              <a:buFont typeface="Montserrat" pitchFamily="2" charset="-52"/>
              <a:buChar char="‒"/>
            </a:pPr>
            <a:r>
              <a:rPr lang="ru-RU" sz="1400" dirty="0">
                <a:latin typeface="Montserrat Medium" pitchFamily="2" charset="-52"/>
              </a:rPr>
              <a:t>не должно приводить к истощению, деградации, порче, уничтожению земель и почв и к иному негативному воздействию на земли и почвы;</a:t>
            </a:r>
          </a:p>
          <a:p>
            <a:pPr marL="285750" indent="-285750">
              <a:spcAft>
                <a:spcPts val="1200"/>
              </a:spcAft>
              <a:buFont typeface="Montserrat" pitchFamily="2" charset="-52"/>
              <a:buChar char="‒"/>
            </a:pPr>
            <a:r>
              <a:rPr lang="ru-RU" sz="1400" dirty="0">
                <a:latin typeface="Montserrat Medium" pitchFamily="2" charset="-52"/>
              </a:rPr>
              <a:t>объемы и периодичность внесения должны исключать смыв питательных веществ в подземные и поверхностные водные объекты;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11B05FA9-6D7B-49ED-99EC-23F1AAA86F0F}"/>
              </a:ext>
            </a:extLst>
          </p:cNvPr>
          <p:cNvSpPr/>
          <p:nvPr/>
        </p:nvSpPr>
        <p:spPr>
          <a:xfrm>
            <a:off x="1106957" y="5122373"/>
            <a:ext cx="32697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rgbClr val="25468F"/>
                </a:solidFill>
                <a:latin typeface="Montserrat" panose="00000500000000000000" pitchFamily="2" charset="-52"/>
              </a:rPr>
              <a:t>Внесение и реализация побочных продуктов животноводства осуществляются на основании технических условий, утвержденных их изготовителем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68F40D5B-7BA8-43D6-AF28-00E762BEF84A}"/>
              </a:ext>
            </a:extLst>
          </p:cNvPr>
          <p:cNvCxnSpPr>
            <a:cxnSpLocks/>
          </p:cNvCxnSpPr>
          <p:nvPr/>
        </p:nvCxnSpPr>
        <p:spPr>
          <a:xfrm>
            <a:off x="1051919" y="5064369"/>
            <a:ext cx="0" cy="1100301"/>
          </a:xfrm>
          <a:prstGeom prst="line">
            <a:avLst/>
          </a:prstGeom>
          <a:ln w="19050">
            <a:solidFill>
              <a:srgbClr val="2546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43A3F57-1930-488E-BB44-7F5B2C1F5FA2}"/>
              </a:ext>
            </a:extLst>
          </p:cNvPr>
          <p:cNvSpPr/>
          <p:nvPr/>
        </p:nvSpPr>
        <p:spPr>
          <a:xfrm>
            <a:off x="5606247" y="1659554"/>
            <a:ext cx="409260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200"/>
              </a:spcAft>
              <a:buFont typeface="Montserrat" pitchFamily="2" charset="-52"/>
              <a:buChar char="‒"/>
            </a:pPr>
            <a:r>
              <a:rPr lang="ru-RU" sz="1400" dirty="0">
                <a:solidFill>
                  <a:prstClr val="black"/>
                </a:solidFill>
                <a:latin typeface="Montserrat Medium" pitchFamily="2" charset="-52"/>
              </a:rPr>
              <a:t>допускается внесение при высоте снежного покрова 20 сантиметров и менее при условии исключения смыва питательных веществ в подземные и поверхностные водные объекты;</a:t>
            </a:r>
          </a:p>
          <a:p>
            <a:pPr marL="285750" lvl="0" indent="-285750">
              <a:spcAft>
                <a:spcPts val="1200"/>
              </a:spcAft>
              <a:buFont typeface="Montserrat" pitchFamily="2" charset="-52"/>
              <a:buChar char="‒"/>
            </a:pPr>
            <a:r>
              <a:rPr lang="ru-RU" sz="1400" dirty="0" smtClean="0">
                <a:solidFill>
                  <a:prstClr val="black"/>
                </a:solidFill>
                <a:latin typeface="Montserrat Medium" pitchFamily="2" charset="-52"/>
              </a:rPr>
              <a:t>на </a:t>
            </a:r>
            <a:r>
              <a:rPr lang="en-US" sz="1400" dirty="0">
                <a:solidFill>
                  <a:prstClr val="black"/>
                </a:solidFill>
                <a:latin typeface="Montserrat Medium" pitchFamily="2" charset="-52"/>
              </a:rPr>
              <a:t>c/</a:t>
            </a:r>
            <a:r>
              <a:rPr lang="ru-RU" sz="1400" dirty="0">
                <a:solidFill>
                  <a:prstClr val="black"/>
                </a:solidFill>
                <a:latin typeface="Montserrat Medium" pitchFamily="2" charset="-52"/>
              </a:rPr>
              <a:t>х угодья — посредством равномерного внесения по площади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1B05FA9-6D7B-49ED-99EC-23F1AAA86F0F}"/>
              </a:ext>
            </a:extLst>
          </p:cNvPr>
          <p:cNvSpPr/>
          <p:nvPr/>
        </p:nvSpPr>
        <p:spPr>
          <a:xfrm>
            <a:off x="6022946" y="3971080"/>
            <a:ext cx="23721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 smtClean="0">
                <a:solidFill>
                  <a:srgbClr val="25468F"/>
                </a:solidFill>
                <a:latin typeface="Montserrat" panose="00000500000000000000" pitchFamily="2" charset="-52"/>
              </a:rPr>
              <a:t>Допускается временное размещение твердой фракции в поле перед внесением не более </a:t>
            </a:r>
            <a:br>
              <a:rPr lang="ru-RU" sz="1200" dirty="0" smtClean="0">
                <a:solidFill>
                  <a:srgbClr val="25468F"/>
                </a:solidFill>
                <a:latin typeface="Montserrat" panose="00000500000000000000" pitchFamily="2" charset="-52"/>
              </a:rPr>
            </a:br>
            <a:r>
              <a:rPr lang="ru-RU" sz="1200" dirty="0" smtClean="0">
                <a:solidFill>
                  <a:srgbClr val="25468F"/>
                </a:solidFill>
                <a:latin typeface="Montserrat" panose="00000500000000000000" pitchFamily="2" charset="-52"/>
              </a:rPr>
              <a:t>5 месяцев</a:t>
            </a:r>
            <a:endParaRPr lang="ru-RU" sz="1200" dirty="0">
              <a:solidFill>
                <a:srgbClr val="25468F"/>
              </a:solidFill>
              <a:latin typeface="Montserrat" panose="00000500000000000000" pitchFamily="2" charset="-52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68F40D5B-7BA8-43D6-AF28-00E762BEF84A}"/>
              </a:ext>
            </a:extLst>
          </p:cNvPr>
          <p:cNvCxnSpPr>
            <a:cxnSpLocks/>
          </p:cNvCxnSpPr>
          <p:nvPr/>
        </p:nvCxnSpPr>
        <p:spPr>
          <a:xfrm>
            <a:off x="5967907" y="3913076"/>
            <a:ext cx="0" cy="1100301"/>
          </a:xfrm>
          <a:prstGeom prst="line">
            <a:avLst/>
          </a:prstGeom>
          <a:ln w="19050">
            <a:solidFill>
              <a:srgbClr val="2546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254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F1B8418D-16B1-44F6-B2F0-1AA0D22022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t="64266" r="45565" b="-1"/>
          <a:stretch/>
        </p:blipFill>
        <p:spPr>
          <a:xfrm flipH="1">
            <a:off x="6446832" y="4687410"/>
            <a:ext cx="5745167" cy="2179467"/>
          </a:xfrm>
          <a:prstGeom prst="rect">
            <a:avLst/>
          </a:prstGeom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="" xmlns:a16="http://schemas.microsoft.com/office/drawing/2014/main" id="{6D198ED7-6CC2-4539-9F1E-EA2BD0B77897}"/>
              </a:ext>
            </a:extLst>
          </p:cNvPr>
          <p:cNvSpPr/>
          <p:nvPr/>
        </p:nvSpPr>
        <p:spPr>
          <a:xfrm>
            <a:off x="1349270" y="3304196"/>
            <a:ext cx="2113938" cy="633758"/>
          </a:xfrm>
          <a:prstGeom prst="roundRect">
            <a:avLst/>
          </a:prstGeom>
          <a:solidFill>
            <a:srgbClr val="FFCD7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5A7E6B65-CD03-40E3-9A16-E9F715B8F6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" t="52332" r="79664"/>
          <a:stretch/>
        </p:blipFill>
        <p:spPr>
          <a:xfrm rot="5400000">
            <a:off x="231103" y="-239984"/>
            <a:ext cx="1482003" cy="19442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8081" y="439478"/>
            <a:ext cx="7152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49138"/>
                </a:solidFill>
                <a:latin typeface="Montserrat" panose="00000500000000000000" pitchFamily="2" charset="-52"/>
              </a:rPr>
              <a:t>Регулирование обращения </a:t>
            </a:r>
            <a:br>
              <a:rPr lang="ru-RU" sz="2400" b="1" dirty="0">
                <a:solidFill>
                  <a:srgbClr val="649138"/>
                </a:solidFill>
                <a:latin typeface="Montserrat" panose="00000500000000000000" pitchFamily="2" charset="-52"/>
              </a:rPr>
            </a:br>
            <a:r>
              <a:rPr lang="ru-RU" sz="2400" b="1" dirty="0">
                <a:solidFill>
                  <a:srgbClr val="649138"/>
                </a:solidFill>
                <a:latin typeface="Montserrat" panose="00000500000000000000" pitchFamily="2" charset="-52"/>
              </a:rPr>
              <a:t>с навозом/помётом</a:t>
            </a: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11543148" y="6328905"/>
            <a:ext cx="462449" cy="365125"/>
          </a:xfrm>
        </p:spPr>
        <p:txBody>
          <a:bodyPr/>
          <a:lstStyle/>
          <a:p>
            <a:fld id="{DC540F11-06D1-42A3-B61F-922781139155}" type="slidenum">
              <a:rPr lang="ru-RU" sz="900">
                <a:solidFill>
                  <a:srgbClr val="1E3865"/>
                </a:solidFill>
                <a:latin typeface="Montserrat" pitchFamily="2" charset="-52"/>
                <a:ea typeface="PT Root UI Medium" panose="020B0503020202020204" pitchFamily="34" charset="-52"/>
              </a:rPr>
              <a:t>8</a:t>
            </a:fld>
            <a:endParaRPr lang="ru-RU" sz="900" dirty="0">
              <a:solidFill>
                <a:srgbClr val="1E3865"/>
              </a:solidFill>
              <a:latin typeface="Montserrat" pitchFamily="2" charset="-52"/>
              <a:ea typeface="PT Root UI Medium" panose="020B0503020202020204" pitchFamily="34" charset="-52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1A4D84B4-F7DE-4486-A120-2009D61983A6}"/>
              </a:ext>
            </a:extLst>
          </p:cNvPr>
          <p:cNvGrpSpPr/>
          <p:nvPr/>
        </p:nvGrpSpPr>
        <p:grpSpPr>
          <a:xfrm>
            <a:off x="10490294" y="333785"/>
            <a:ext cx="1379821" cy="611339"/>
            <a:chOff x="8829499" y="333786"/>
            <a:chExt cx="1771824" cy="785019"/>
          </a:xfrm>
        </p:grpSpPr>
        <p:pic>
          <p:nvPicPr>
            <p:cNvPr id="66" name="Рисунок 65">
              <a:extLst>
                <a:ext uri="{FF2B5EF4-FFF2-40B4-BE49-F238E27FC236}">
                  <a16:creationId xmlns="" xmlns:a16="http://schemas.microsoft.com/office/drawing/2014/main" id="{A3560295-D299-42EB-90B1-AF97E531A3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28018"/>
            <a:stretch/>
          </p:blipFill>
          <p:spPr>
            <a:xfrm>
              <a:off x="8829499" y="406226"/>
              <a:ext cx="705026" cy="712579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5" r="13226" b="31165"/>
            <a:stretch/>
          </p:blipFill>
          <p:spPr>
            <a:xfrm>
              <a:off x="9859740" y="333786"/>
              <a:ext cx="741583" cy="759313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C316807-500B-4A47-ABC0-75F83474B0C2}"/>
              </a:ext>
            </a:extLst>
          </p:cNvPr>
          <p:cNvSpPr txBox="1"/>
          <p:nvPr/>
        </p:nvSpPr>
        <p:spPr>
          <a:xfrm>
            <a:off x="2025366" y="2517275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Навоз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E794342D-6904-4A67-9C8C-FF62B4B5F31B}"/>
              </a:ext>
            </a:extLst>
          </p:cNvPr>
          <p:cNvSpPr/>
          <p:nvPr/>
        </p:nvSpPr>
        <p:spPr>
          <a:xfrm>
            <a:off x="1349270" y="2354285"/>
            <a:ext cx="2113938" cy="633758"/>
          </a:xfrm>
          <a:prstGeom prst="roundRect">
            <a:avLst/>
          </a:prstGeom>
          <a:noFill/>
          <a:ln w="38100">
            <a:solidFill>
              <a:srgbClr val="FFCD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9FE14D75-AA90-42B1-9B65-3359374107EE}"/>
              </a:ext>
            </a:extLst>
          </p:cNvPr>
          <p:cNvCxnSpPr/>
          <p:nvPr/>
        </p:nvCxnSpPr>
        <p:spPr>
          <a:xfrm>
            <a:off x="799771" y="2104008"/>
            <a:ext cx="3212936" cy="0"/>
          </a:xfrm>
          <a:prstGeom prst="line">
            <a:avLst/>
          </a:prstGeom>
          <a:ln>
            <a:solidFill>
              <a:srgbClr val="2546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5781EF1-A857-4207-BE67-89CA2CD32FC0}"/>
              </a:ext>
            </a:extLst>
          </p:cNvPr>
          <p:cNvSpPr txBox="1"/>
          <p:nvPr/>
        </p:nvSpPr>
        <p:spPr>
          <a:xfrm>
            <a:off x="1944210" y="172273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E3865"/>
                </a:solidFill>
                <a:latin typeface="Montserrat" pitchFamily="2" charset="-52"/>
                <a:ea typeface="PT Root UI Medium" panose="020B0503020202020204" pitchFamily="34" charset="-52"/>
              </a:rPr>
              <a:t>Было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CE8300AD-428F-48C1-A684-D920F20AB340}"/>
              </a:ext>
            </a:extLst>
          </p:cNvPr>
          <p:cNvCxnSpPr>
            <a:cxnSpLocks/>
          </p:cNvCxnSpPr>
          <p:nvPr/>
        </p:nvCxnSpPr>
        <p:spPr>
          <a:xfrm>
            <a:off x="4735690" y="2104008"/>
            <a:ext cx="6563789" cy="0"/>
          </a:xfrm>
          <a:prstGeom prst="line">
            <a:avLst/>
          </a:prstGeom>
          <a:ln>
            <a:solidFill>
              <a:srgbClr val="6491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F8EBCDD-E364-48AC-BCCE-9C2B1A395390}"/>
              </a:ext>
            </a:extLst>
          </p:cNvPr>
          <p:cNvSpPr txBox="1"/>
          <p:nvPr/>
        </p:nvSpPr>
        <p:spPr>
          <a:xfrm>
            <a:off x="7673586" y="1722730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649138"/>
                </a:solidFill>
                <a:latin typeface="Montserrat" pitchFamily="2" charset="-52"/>
                <a:ea typeface="PT Root UI Medium" panose="020B0503020202020204" pitchFamily="34" charset="-52"/>
              </a:rPr>
              <a:t>Стало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447B9B3-0078-4D94-BF27-5DD0B1C01F4D}"/>
              </a:ext>
            </a:extLst>
          </p:cNvPr>
          <p:cNvSpPr txBox="1"/>
          <p:nvPr/>
        </p:nvSpPr>
        <p:spPr>
          <a:xfrm>
            <a:off x="2025366" y="3467186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Отход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E93383F5-D47D-4540-A6E3-DA987BC44754}"/>
              </a:ext>
            </a:extLst>
          </p:cNvPr>
          <p:cNvCxnSpPr>
            <a:stCxn id="16" idx="2"/>
            <a:endCxn id="26" idx="0"/>
          </p:cNvCxnSpPr>
          <p:nvPr/>
        </p:nvCxnSpPr>
        <p:spPr>
          <a:xfrm>
            <a:off x="2406239" y="2988043"/>
            <a:ext cx="0" cy="31615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: скругленные углы 27">
            <a:extLst>
              <a:ext uri="{FF2B5EF4-FFF2-40B4-BE49-F238E27FC236}">
                <a16:creationId xmlns="" xmlns:a16="http://schemas.microsoft.com/office/drawing/2014/main" id="{F5BFA485-1A85-4BE6-8244-3987AFF1338B}"/>
              </a:ext>
            </a:extLst>
          </p:cNvPr>
          <p:cNvSpPr/>
          <p:nvPr/>
        </p:nvSpPr>
        <p:spPr>
          <a:xfrm>
            <a:off x="4735690" y="3304196"/>
            <a:ext cx="2096629" cy="731664"/>
          </a:xfrm>
          <a:prstGeom prst="roundRect">
            <a:avLst/>
          </a:prstGeom>
          <a:solidFill>
            <a:srgbClr val="FFCD7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69B6904-A14F-4E9E-8A22-9CD7676D5088}"/>
              </a:ext>
            </a:extLst>
          </p:cNvPr>
          <p:cNvSpPr txBox="1"/>
          <p:nvPr/>
        </p:nvSpPr>
        <p:spPr>
          <a:xfrm>
            <a:off x="7758546" y="2517275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Навоз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DC7EC08F-B5B4-4C1F-87FF-0E98E565A719}"/>
              </a:ext>
            </a:extLst>
          </p:cNvPr>
          <p:cNvSpPr/>
          <p:nvPr/>
        </p:nvSpPr>
        <p:spPr>
          <a:xfrm>
            <a:off x="7082450" y="2354285"/>
            <a:ext cx="2113938" cy="633758"/>
          </a:xfrm>
          <a:prstGeom prst="roundRect">
            <a:avLst/>
          </a:prstGeom>
          <a:noFill/>
          <a:ln w="38100">
            <a:solidFill>
              <a:srgbClr val="FFCD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838291CA-F41C-4922-8EA5-9BCD48DB5787}"/>
              </a:ext>
            </a:extLst>
          </p:cNvPr>
          <p:cNvSpPr txBox="1"/>
          <p:nvPr/>
        </p:nvSpPr>
        <p:spPr>
          <a:xfrm>
            <a:off x="5411786" y="3467186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Отход</a:t>
            </a:r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="" xmlns:a16="http://schemas.microsoft.com/office/drawing/2014/main" id="{D88D7122-A1A7-4B59-AFDA-B461E1EE1B22}"/>
              </a:ext>
            </a:extLst>
          </p:cNvPr>
          <p:cNvCxnSpPr>
            <a:stCxn id="30" idx="2"/>
            <a:endCxn id="28" idx="0"/>
          </p:cNvCxnSpPr>
          <p:nvPr/>
        </p:nvCxnSpPr>
        <p:spPr>
          <a:xfrm flipH="1">
            <a:off x="5784005" y="2988043"/>
            <a:ext cx="2355414" cy="31615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: скругленные углы 34">
            <a:extLst>
              <a:ext uri="{FF2B5EF4-FFF2-40B4-BE49-F238E27FC236}">
                <a16:creationId xmlns="" xmlns:a16="http://schemas.microsoft.com/office/drawing/2014/main" id="{B054C8F1-93AF-45FF-9406-5C24B1B0CCB8}"/>
              </a:ext>
            </a:extLst>
          </p:cNvPr>
          <p:cNvSpPr/>
          <p:nvPr/>
        </p:nvSpPr>
        <p:spPr>
          <a:xfrm>
            <a:off x="7082450" y="3304195"/>
            <a:ext cx="2096629" cy="731665"/>
          </a:xfrm>
          <a:prstGeom prst="roundRect">
            <a:avLst/>
          </a:prstGeom>
          <a:solidFill>
            <a:srgbClr val="A9D18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D323BD6-C277-45D0-91FA-AEBE260E87DC}"/>
              </a:ext>
            </a:extLst>
          </p:cNvPr>
          <p:cNvSpPr txBox="1"/>
          <p:nvPr/>
        </p:nvSpPr>
        <p:spPr>
          <a:xfrm>
            <a:off x="7171283" y="3297196"/>
            <a:ext cx="15199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Побочный</a:t>
            </a:r>
          </a:p>
          <a:p>
            <a:r>
              <a:rPr lang="ru-RU" sz="1400" dirty="0" smtClean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продукт </a:t>
            </a:r>
          </a:p>
          <a:p>
            <a:r>
              <a:rPr lang="ru-RU" sz="1400" dirty="0" smtClean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производства</a:t>
            </a:r>
            <a:endParaRPr lang="ru-RU" sz="1400" dirty="0">
              <a:solidFill>
                <a:srgbClr val="1E3865"/>
              </a:solidFill>
              <a:latin typeface="Montserrat Medium" pitchFamily="2" charset="-52"/>
              <a:ea typeface="PT Root UI Medium" panose="020B0503020202020204" pitchFamily="34" charset="-52"/>
            </a:endParaRP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="" xmlns:a16="http://schemas.microsoft.com/office/drawing/2014/main" id="{F9F614D3-85E6-4A45-88D9-FFD5B1E3DA75}"/>
              </a:ext>
            </a:extLst>
          </p:cNvPr>
          <p:cNvSpPr/>
          <p:nvPr/>
        </p:nvSpPr>
        <p:spPr>
          <a:xfrm>
            <a:off x="9429210" y="3304196"/>
            <a:ext cx="2113938" cy="731664"/>
          </a:xfrm>
          <a:prstGeom prst="roundRect">
            <a:avLst/>
          </a:prstGeom>
          <a:solidFill>
            <a:srgbClr val="A9D18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446ED1A8-B190-4A49-B097-796662722112}"/>
              </a:ext>
            </a:extLst>
          </p:cNvPr>
          <p:cNvSpPr txBox="1"/>
          <p:nvPr/>
        </p:nvSpPr>
        <p:spPr>
          <a:xfrm>
            <a:off x="9633817" y="3284882"/>
            <a:ext cx="17652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Побочный </a:t>
            </a:r>
          </a:p>
          <a:p>
            <a:r>
              <a:rPr lang="ru-RU" sz="14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п</a:t>
            </a:r>
            <a:r>
              <a:rPr lang="ru-RU" sz="1400" dirty="0" smtClean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родукт </a:t>
            </a:r>
          </a:p>
          <a:p>
            <a:r>
              <a:rPr lang="ru-RU" sz="1400" dirty="0" smtClean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животноводства</a:t>
            </a:r>
            <a:endParaRPr lang="ru-RU" sz="1400" dirty="0">
              <a:solidFill>
                <a:srgbClr val="1E3865"/>
              </a:solidFill>
              <a:latin typeface="Montserrat Medium" pitchFamily="2" charset="-52"/>
              <a:ea typeface="PT Root UI Medium" panose="020B0503020202020204" pitchFamily="34" charset="-52"/>
            </a:endParaRP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="" xmlns:a16="http://schemas.microsoft.com/office/drawing/2014/main" id="{3D7595B3-69C4-4780-9EFE-E186D859ACC6}"/>
              </a:ext>
            </a:extLst>
          </p:cNvPr>
          <p:cNvCxnSpPr>
            <a:stCxn id="30" idx="2"/>
            <a:endCxn id="37" idx="0"/>
          </p:cNvCxnSpPr>
          <p:nvPr/>
        </p:nvCxnSpPr>
        <p:spPr>
          <a:xfrm>
            <a:off x="8139419" y="2988043"/>
            <a:ext cx="2346760" cy="31615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="" xmlns:a16="http://schemas.microsoft.com/office/drawing/2014/main" id="{C4FD4EBC-3F7B-40A8-922E-52B619170A12}"/>
              </a:ext>
            </a:extLst>
          </p:cNvPr>
          <p:cNvCxnSpPr>
            <a:stCxn id="30" idx="2"/>
            <a:endCxn id="35" idx="0"/>
          </p:cNvCxnSpPr>
          <p:nvPr/>
        </p:nvCxnSpPr>
        <p:spPr>
          <a:xfrm flipH="1">
            <a:off x="8130765" y="2988043"/>
            <a:ext cx="8654" cy="31615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D8457AE0-7EC4-4DE1-B351-34E8523EF7D8}"/>
              </a:ext>
            </a:extLst>
          </p:cNvPr>
          <p:cNvSpPr/>
          <p:nvPr/>
        </p:nvSpPr>
        <p:spPr>
          <a:xfrm>
            <a:off x="4751334" y="4082933"/>
            <a:ext cx="20468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t"/>
            <a:r>
              <a:rPr lang="ru-RU" sz="1050" dirty="0">
                <a:solidFill>
                  <a:srgbClr val="25468F"/>
                </a:solidFill>
                <a:latin typeface="Montserrat" panose="00000500000000000000" pitchFamily="2" charset="-52"/>
              </a:rPr>
              <a:t>Федеральный закон от 24.06.1998 N 89-ФЗ </a:t>
            </a:r>
            <a:br>
              <a:rPr lang="ru-RU" sz="1050" dirty="0">
                <a:solidFill>
                  <a:srgbClr val="25468F"/>
                </a:solidFill>
                <a:latin typeface="Montserrat" panose="00000500000000000000" pitchFamily="2" charset="-52"/>
              </a:rPr>
            </a:br>
            <a:r>
              <a:rPr lang="ru-RU" sz="1050" dirty="0">
                <a:solidFill>
                  <a:srgbClr val="25468F"/>
                </a:solidFill>
                <a:latin typeface="Montserrat" panose="00000500000000000000" pitchFamily="2" charset="-52"/>
              </a:rPr>
              <a:t>«Об отходах производства и потребления»</a:t>
            </a:r>
            <a:endParaRPr lang="en-US" sz="1050" dirty="0">
              <a:solidFill>
                <a:srgbClr val="25468F"/>
              </a:solidFill>
              <a:latin typeface="Montserrat" panose="00000500000000000000" pitchFamily="2" charset="-52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3694ED31-1E85-487A-9017-623C8E051BE0}"/>
              </a:ext>
            </a:extLst>
          </p:cNvPr>
          <p:cNvSpPr/>
          <p:nvPr/>
        </p:nvSpPr>
        <p:spPr>
          <a:xfrm>
            <a:off x="7110957" y="4082933"/>
            <a:ext cx="2120307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1050" dirty="0">
                <a:solidFill>
                  <a:srgbClr val="25468F"/>
                </a:solidFill>
                <a:latin typeface="Montserrat" panose="00000500000000000000" pitchFamily="2" charset="-52"/>
              </a:rPr>
              <a:t>Федеральный закон от 14.07.2022 № 268-ФЗ «О внесении изменений в Федеральный закон «Об отходах производства и потребления» и отдельные законодательные акты Российской Федерации»</a:t>
            </a:r>
          </a:p>
          <a:p>
            <a:pPr lvl="0" fontAlgn="t"/>
            <a:endParaRPr lang="en-US" sz="1050" dirty="0">
              <a:solidFill>
                <a:srgbClr val="25468F"/>
              </a:solidFill>
              <a:latin typeface="Montserrat" panose="00000500000000000000" pitchFamily="2" charset="-52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B030AF06-6641-4B7C-B67E-BD99439C8BB6}"/>
              </a:ext>
            </a:extLst>
          </p:cNvPr>
          <p:cNvSpPr/>
          <p:nvPr/>
        </p:nvSpPr>
        <p:spPr>
          <a:xfrm>
            <a:off x="9416471" y="4082933"/>
            <a:ext cx="22399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t"/>
            <a:r>
              <a:rPr lang="ru-RU" sz="1050" dirty="0">
                <a:solidFill>
                  <a:srgbClr val="25468F"/>
                </a:solidFill>
                <a:latin typeface="Montserrat" panose="00000500000000000000" pitchFamily="2" charset="-52"/>
              </a:rPr>
              <a:t>Федеральный закон от 14.07.2022 № 248-ФЗ «О побочных продуктах животноводства и о внесении изменений в отдельные законодательные акты Российской Федерации»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936AB335-166B-4448-AE12-8B6FDC66A4C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0" t="-4623" r="-88" b="-1"/>
          <a:stretch/>
        </p:blipFill>
        <p:spPr>
          <a:xfrm rot="5400000">
            <a:off x="475697" y="3678171"/>
            <a:ext cx="2726409" cy="367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16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EEB3EF32-4ED4-4937-BC6D-C549E8568C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t="64266" r="45565" b="-1"/>
          <a:stretch/>
        </p:blipFill>
        <p:spPr>
          <a:xfrm flipH="1">
            <a:off x="6446832" y="4687410"/>
            <a:ext cx="5745167" cy="2179467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5A7E6B65-CD03-40E3-9A16-E9F715B8F6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" t="52332" r="79664"/>
          <a:stretch/>
        </p:blipFill>
        <p:spPr>
          <a:xfrm rot="5400000">
            <a:off x="231103" y="-239984"/>
            <a:ext cx="1482003" cy="19442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8081" y="439478"/>
            <a:ext cx="71520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49138"/>
                </a:solidFill>
                <a:latin typeface="Montserrat" panose="00000500000000000000" pitchFamily="2" charset="-52"/>
              </a:rPr>
              <a:t>Регулирование обращения </a:t>
            </a:r>
            <a:br>
              <a:rPr lang="ru-RU" sz="2400" b="1" dirty="0">
                <a:solidFill>
                  <a:srgbClr val="649138"/>
                </a:solidFill>
                <a:latin typeface="Montserrat" panose="00000500000000000000" pitchFamily="2" charset="-52"/>
              </a:rPr>
            </a:br>
            <a:r>
              <a:rPr lang="ru-RU" sz="2400" b="1" dirty="0">
                <a:solidFill>
                  <a:srgbClr val="649138"/>
                </a:solidFill>
                <a:latin typeface="Montserrat" panose="00000500000000000000" pitchFamily="2" charset="-52"/>
              </a:rPr>
              <a:t>с </a:t>
            </a:r>
            <a:r>
              <a:rPr lang="ru-RU" sz="2400" b="1" dirty="0" smtClean="0">
                <a:solidFill>
                  <a:srgbClr val="649138"/>
                </a:solidFill>
                <a:latin typeface="Montserrat" panose="00000500000000000000" pitchFamily="2" charset="-52"/>
              </a:rPr>
              <a:t>навозом/помётом</a:t>
            </a:r>
          </a:p>
          <a:p>
            <a:r>
              <a:rPr lang="ru-RU" sz="900" dirty="0" smtClean="0">
                <a:solidFill>
                  <a:prstClr val="white">
                    <a:lumMod val="50000"/>
                  </a:prstClr>
                </a:solidFill>
                <a:latin typeface="Montserrat" panose="020B0604020202020204" charset="-52"/>
              </a:rPr>
              <a:t>Для тех, кто принял решение администрировать навоз/помет </a:t>
            </a:r>
            <a:br>
              <a:rPr lang="ru-RU" sz="900" dirty="0" smtClean="0">
                <a:solidFill>
                  <a:prstClr val="white">
                    <a:lumMod val="50000"/>
                  </a:prstClr>
                </a:solidFill>
                <a:latin typeface="Montserrat" panose="020B0604020202020204" charset="-52"/>
              </a:rPr>
            </a:br>
            <a:r>
              <a:rPr lang="ru-RU" sz="900" dirty="0" smtClean="0">
                <a:solidFill>
                  <a:prstClr val="white">
                    <a:lumMod val="50000"/>
                  </a:prstClr>
                </a:solidFill>
                <a:latin typeface="Montserrat" panose="020B0604020202020204" charset="-52"/>
              </a:rPr>
              <a:t>как побочные продукты животноводства</a:t>
            </a:r>
            <a:endParaRPr lang="ru-RU" sz="2400" b="1" dirty="0">
              <a:solidFill>
                <a:srgbClr val="649138"/>
              </a:solidFill>
              <a:latin typeface="Montserrat" panose="00000500000000000000" pitchFamily="2" charset="-52"/>
            </a:endParaRP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11543148" y="6328905"/>
            <a:ext cx="462449" cy="365125"/>
          </a:xfrm>
        </p:spPr>
        <p:txBody>
          <a:bodyPr/>
          <a:lstStyle/>
          <a:p>
            <a:fld id="{DC540F11-06D1-42A3-B61F-922781139155}" type="slidenum">
              <a:rPr lang="ru-RU" sz="900">
                <a:solidFill>
                  <a:srgbClr val="1E3865"/>
                </a:solidFill>
                <a:latin typeface="Montserrat" pitchFamily="2" charset="-52"/>
                <a:ea typeface="PT Root UI Medium" panose="020B0503020202020204" pitchFamily="34" charset="-52"/>
              </a:rPr>
              <a:t>9</a:t>
            </a:fld>
            <a:endParaRPr lang="ru-RU" sz="900" dirty="0">
              <a:solidFill>
                <a:srgbClr val="1E3865"/>
              </a:solidFill>
              <a:latin typeface="Montserrat" pitchFamily="2" charset="-52"/>
              <a:ea typeface="PT Root UI Medium" panose="020B0503020202020204" pitchFamily="34" charset="-52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1A4D84B4-F7DE-4486-A120-2009D61983A6}"/>
              </a:ext>
            </a:extLst>
          </p:cNvPr>
          <p:cNvGrpSpPr/>
          <p:nvPr/>
        </p:nvGrpSpPr>
        <p:grpSpPr>
          <a:xfrm>
            <a:off x="10490294" y="333785"/>
            <a:ext cx="1379821" cy="611339"/>
            <a:chOff x="8829499" y="333786"/>
            <a:chExt cx="1771824" cy="785019"/>
          </a:xfrm>
        </p:grpSpPr>
        <p:pic>
          <p:nvPicPr>
            <p:cNvPr id="66" name="Рисунок 65">
              <a:extLst>
                <a:ext uri="{FF2B5EF4-FFF2-40B4-BE49-F238E27FC236}">
                  <a16:creationId xmlns="" xmlns:a16="http://schemas.microsoft.com/office/drawing/2014/main" id="{A3560295-D299-42EB-90B1-AF97E531A3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28018"/>
            <a:stretch/>
          </p:blipFill>
          <p:spPr>
            <a:xfrm>
              <a:off x="8829499" y="406226"/>
              <a:ext cx="705026" cy="712579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5" r="13226" b="31165"/>
            <a:stretch/>
          </p:blipFill>
          <p:spPr>
            <a:xfrm>
              <a:off x="9859740" y="333786"/>
              <a:ext cx="741583" cy="759313"/>
            </a:xfrm>
            <a:prstGeom prst="rect">
              <a:avLst/>
            </a:prstGeom>
          </p:spPr>
        </p:pic>
      </p:grp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9FE14D75-AA90-42B1-9B65-3359374107EE}"/>
              </a:ext>
            </a:extLst>
          </p:cNvPr>
          <p:cNvCxnSpPr>
            <a:cxnSpLocks/>
          </p:cNvCxnSpPr>
          <p:nvPr/>
        </p:nvCxnSpPr>
        <p:spPr>
          <a:xfrm>
            <a:off x="799771" y="2104008"/>
            <a:ext cx="3417122" cy="0"/>
          </a:xfrm>
          <a:prstGeom prst="line">
            <a:avLst/>
          </a:prstGeom>
          <a:ln>
            <a:solidFill>
              <a:srgbClr val="2546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5781EF1-A857-4207-BE67-89CA2CD32FC0}"/>
              </a:ext>
            </a:extLst>
          </p:cNvPr>
          <p:cNvSpPr txBox="1"/>
          <p:nvPr/>
        </p:nvSpPr>
        <p:spPr>
          <a:xfrm>
            <a:off x="1944210" y="172273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E3865"/>
                </a:solidFill>
                <a:latin typeface="Montserrat" pitchFamily="2" charset="-52"/>
                <a:ea typeface="PT Root UI Medium" panose="020B0503020202020204" pitchFamily="34" charset="-52"/>
              </a:rPr>
              <a:t>Было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CE8300AD-428F-48C1-A684-D920F20AB340}"/>
              </a:ext>
            </a:extLst>
          </p:cNvPr>
          <p:cNvCxnSpPr>
            <a:cxnSpLocks/>
          </p:cNvCxnSpPr>
          <p:nvPr/>
        </p:nvCxnSpPr>
        <p:spPr>
          <a:xfrm>
            <a:off x="4735690" y="2104008"/>
            <a:ext cx="6563789" cy="0"/>
          </a:xfrm>
          <a:prstGeom prst="line">
            <a:avLst/>
          </a:prstGeom>
          <a:ln>
            <a:solidFill>
              <a:srgbClr val="6491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F8EBCDD-E364-48AC-BCCE-9C2B1A395390}"/>
              </a:ext>
            </a:extLst>
          </p:cNvPr>
          <p:cNvSpPr txBox="1"/>
          <p:nvPr/>
        </p:nvSpPr>
        <p:spPr>
          <a:xfrm>
            <a:off x="7673586" y="1722730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649138"/>
                </a:solidFill>
                <a:latin typeface="Montserrat" pitchFamily="2" charset="-52"/>
                <a:ea typeface="PT Root UI Medium" panose="020B0503020202020204" pitchFamily="34" charset="-52"/>
              </a:rPr>
              <a:t>Стало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33CDAC1B-58DC-418C-B8E6-823E35D75172}"/>
              </a:ext>
            </a:extLst>
          </p:cNvPr>
          <p:cNvSpPr txBox="1"/>
          <p:nvPr/>
        </p:nvSpPr>
        <p:spPr>
          <a:xfrm>
            <a:off x="799771" y="2283867"/>
            <a:ext cx="3488144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1400" b="1" dirty="0">
                <a:solidFill>
                  <a:srgbClr val="25468F"/>
                </a:solidFill>
                <a:latin typeface="Montserrat" panose="00000500000000000000" pitchFamily="2" charset="-52"/>
              </a:rPr>
              <a:t>Регулирование ФЗ № 89</a:t>
            </a:r>
            <a:endParaRPr lang="en-US" sz="1400" b="1" dirty="0">
              <a:solidFill>
                <a:srgbClr val="25468F"/>
              </a:solidFill>
              <a:latin typeface="Montserrat" panose="00000500000000000000" pitchFamily="2" charset="-52"/>
            </a:endParaRPr>
          </a:p>
          <a:p>
            <a:pPr fontAlgn="t"/>
            <a:r>
              <a:rPr lang="ru-RU" sz="1200" dirty="0">
                <a:solidFill>
                  <a:srgbClr val="25468F"/>
                </a:solidFill>
                <a:latin typeface="Montserrat" panose="00000500000000000000" pitchFamily="2" charset="-52"/>
              </a:rPr>
              <a:t>Федеральный закон от 24.06.1998 </a:t>
            </a:r>
            <a:r>
              <a:rPr lang="ru-RU" sz="1200" dirty="0" smtClean="0">
                <a:solidFill>
                  <a:srgbClr val="25468F"/>
                </a:solidFill>
                <a:latin typeface="Montserrat" panose="00000500000000000000" pitchFamily="2" charset="-52"/>
              </a:rPr>
              <a:t/>
            </a:r>
            <a:br>
              <a:rPr lang="ru-RU" sz="1200" dirty="0" smtClean="0">
                <a:solidFill>
                  <a:srgbClr val="25468F"/>
                </a:solidFill>
                <a:latin typeface="Montserrat" panose="00000500000000000000" pitchFamily="2" charset="-52"/>
              </a:rPr>
            </a:br>
            <a:r>
              <a:rPr lang="ru-RU" sz="1200" dirty="0" smtClean="0">
                <a:solidFill>
                  <a:srgbClr val="25468F"/>
                </a:solidFill>
                <a:latin typeface="Montserrat" panose="00000500000000000000" pitchFamily="2" charset="-52"/>
              </a:rPr>
              <a:t>N </a:t>
            </a:r>
            <a:r>
              <a:rPr lang="ru-RU" sz="1200" dirty="0">
                <a:solidFill>
                  <a:srgbClr val="25468F"/>
                </a:solidFill>
                <a:latin typeface="Montserrat" panose="00000500000000000000" pitchFamily="2" charset="-52"/>
              </a:rPr>
              <a:t>89-ФЗ «Об отходах производства и потребления»</a:t>
            </a:r>
            <a:endParaRPr lang="en-US" sz="1200" dirty="0">
              <a:solidFill>
                <a:srgbClr val="25468F"/>
              </a:solidFill>
              <a:latin typeface="Montserrat" panose="00000500000000000000" pitchFamily="2" charset="-52"/>
            </a:endParaRPr>
          </a:p>
          <a:p>
            <a:pPr fontAlgn="t"/>
            <a:endParaRPr lang="ru-RU" sz="900" dirty="0">
              <a:latin typeface="Montserrat" panose="00000500000000000000" pitchFamily="2" charset="-52"/>
            </a:endParaRPr>
          </a:p>
          <a:p>
            <a:pPr marL="266700" indent="-266700" fontAlgn="t">
              <a:spcAft>
                <a:spcPts val="300"/>
              </a:spcAft>
              <a:buClr>
                <a:schemeClr val="tx1"/>
              </a:buClr>
              <a:buFont typeface="Montserrat" pitchFamily="2" charset="-52"/>
              <a:buChar char="‒"/>
            </a:pPr>
            <a:r>
              <a:rPr lang="ru-RU" sz="1200" dirty="0">
                <a:latin typeface="Montserrat" panose="00000500000000000000" pitchFamily="2" charset="-52"/>
              </a:rPr>
              <a:t>Необходимость </a:t>
            </a:r>
            <a:r>
              <a:rPr lang="ru-RU" sz="1200" b="1" dirty="0">
                <a:latin typeface="Montserrat" panose="00000500000000000000" pitchFamily="2" charset="-52"/>
              </a:rPr>
              <a:t>лицензии</a:t>
            </a:r>
            <a:r>
              <a:rPr lang="ru-RU" sz="1200" dirty="0">
                <a:latin typeface="Montserrat" panose="00000500000000000000" pitchFamily="2" charset="-52"/>
              </a:rPr>
              <a:t> на обращение с отходами;</a:t>
            </a:r>
          </a:p>
          <a:p>
            <a:pPr marL="266700" indent="-266700" fontAlgn="t">
              <a:spcAft>
                <a:spcPts val="300"/>
              </a:spcAft>
              <a:buClr>
                <a:schemeClr val="tx1"/>
              </a:buClr>
              <a:buFont typeface="Montserrat" pitchFamily="2" charset="-52"/>
              <a:buChar char="‒"/>
            </a:pPr>
            <a:r>
              <a:rPr lang="ru-RU" sz="1200" dirty="0">
                <a:latin typeface="Montserrat" panose="00000500000000000000" pitchFamily="2" charset="-52"/>
              </a:rPr>
              <a:t>Получение </a:t>
            </a:r>
            <a:r>
              <a:rPr lang="ru-RU" sz="1200" b="1" dirty="0">
                <a:latin typeface="Montserrat" panose="00000500000000000000" pitchFamily="2" charset="-52"/>
              </a:rPr>
              <a:t>лимитов</a:t>
            </a:r>
            <a:r>
              <a:rPr lang="ru-RU" sz="1200" dirty="0">
                <a:latin typeface="Montserrat" panose="00000500000000000000" pitchFamily="2" charset="-52"/>
              </a:rPr>
              <a:t> на размещение отходов;</a:t>
            </a:r>
          </a:p>
          <a:p>
            <a:pPr marL="266700" indent="-266700">
              <a:spcAft>
                <a:spcPts val="300"/>
              </a:spcAft>
              <a:buClr>
                <a:schemeClr val="tx1"/>
              </a:buClr>
              <a:buFont typeface="Montserrat" pitchFamily="2" charset="-52"/>
              <a:buChar char="‒"/>
            </a:pPr>
            <a:r>
              <a:rPr lang="ru-RU" sz="1200" b="1" dirty="0">
                <a:latin typeface="Montserrat" panose="00000500000000000000" pitchFamily="2" charset="-52"/>
              </a:rPr>
              <a:t>Плата</a:t>
            </a:r>
            <a:r>
              <a:rPr lang="ru-RU" sz="1200" dirty="0">
                <a:latin typeface="Montserrat" panose="00000500000000000000" pitchFamily="2" charset="-52"/>
              </a:rPr>
              <a:t> за негативное воздействие на окружающую среду (НВОС) за размещение отходов;</a:t>
            </a:r>
          </a:p>
          <a:p>
            <a:pPr marL="266700" indent="-266700">
              <a:spcAft>
                <a:spcPts val="300"/>
              </a:spcAft>
              <a:buClr>
                <a:schemeClr val="tx1"/>
              </a:buClr>
              <a:buFont typeface="Montserrat" pitchFamily="2" charset="-52"/>
              <a:buChar char="‒"/>
            </a:pPr>
            <a:r>
              <a:rPr lang="ru-RU" sz="1200" dirty="0">
                <a:latin typeface="Montserrat" panose="00000500000000000000" pitchFamily="2" charset="-52"/>
              </a:rPr>
              <a:t>Включение в Государственный </a:t>
            </a:r>
            <a:r>
              <a:rPr lang="ru-RU" sz="1200" b="1" dirty="0">
                <a:latin typeface="Montserrat" panose="00000500000000000000" pitchFamily="2" charset="-52"/>
              </a:rPr>
              <a:t>реестр объектов </a:t>
            </a:r>
            <a:r>
              <a:rPr lang="ru-RU" sz="1200" dirty="0">
                <a:latin typeface="Montserrat" panose="00000500000000000000" pitchFamily="2" charset="-52"/>
              </a:rPr>
              <a:t>размещения </a:t>
            </a:r>
            <a:r>
              <a:rPr lang="ru-RU" sz="1200" b="1" dirty="0">
                <a:latin typeface="Montserrat" panose="00000500000000000000" pitchFamily="2" charset="-52"/>
              </a:rPr>
              <a:t>отходов</a:t>
            </a:r>
            <a:r>
              <a:rPr lang="ru-RU" sz="1200" dirty="0">
                <a:latin typeface="Montserrat" panose="00000500000000000000" pitchFamily="2" charset="-52"/>
              </a:rPr>
              <a:t> специализированных площадок (лагуны, навозохранилища);</a:t>
            </a:r>
          </a:p>
          <a:p>
            <a:pPr marL="266700" indent="-266700">
              <a:spcAft>
                <a:spcPts val="300"/>
              </a:spcAft>
              <a:buClr>
                <a:schemeClr val="tx1"/>
              </a:buClr>
              <a:buFont typeface="Montserrat" pitchFamily="2" charset="-52"/>
              <a:buChar char="‒"/>
            </a:pPr>
            <a:r>
              <a:rPr lang="ru-RU" sz="1200" dirty="0">
                <a:latin typeface="Montserrat" panose="00000500000000000000" pitchFamily="2" charset="-52"/>
              </a:rPr>
              <a:t>Прохождение </a:t>
            </a:r>
            <a:r>
              <a:rPr lang="ru-RU" sz="1200" b="1" dirty="0">
                <a:latin typeface="Montserrat" panose="00000500000000000000" pitchFamily="2" charset="-52"/>
              </a:rPr>
              <a:t>государственной экологической экспертизы</a:t>
            </a:r>
            <a:r>
              <a:rPr lang="ru-RU" sz="1200" dirty="0">
                <a:latin typeface="Montserrat" panose="00000500000000000000" pitchFamily="2" charset="-52"/>
              </a:rPr>
              <a:t> технологии утилизации.</a:t>
            </a:r>
            <a:endParaRPr lang="en-US" sz="1200" dirty="0">
              <a:latin typeface="Montserrat" panose="00000500000000000000" pitchFamily="2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09FE3D76-9130-4A2D-9E2A-D3B490C50B3A}"/>
              </a:ext>
            </a:extLst>
          </p:cNvPr>
          <p:cNvSpPr txBox="1"/>
          <p:nvPr/>
        </p:nvSpPr>
        <p:spPr>
          <a:xfrm>
            <a:off x="4735690" y="2278834"/>
            <a:ext cx="639613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1400" b="1" dirty="0">
                <a:solidFill>
                  <a:srgbClr val="649138"/>
                </a:solidFill>
                <a:latin typeface="Montserrat" panose="00000500000000000000" pitchFamily="2" charset="-52"/>
              </a:rPr>
              <a:t>Регулирование ФЗ № 248 для ППЖ </a:t>
            </a:r>
            <a:endParaRPr lang="en-US" sz="1400" b="1" dirty="0">
              <a:solidFill>
                <a:srgbClr val="649138"/>
              </a:solidFill>
              <a:latin typeface="Montserrat" panose="00000500000000000000" pitchFamily="2" charset="-52"/>
            </a:endParaRPr>
          </a:p>
          <a:p>
            <a:r>
              <a:rPr lang="ru-RU" sz="1200" dirty="0">
                <a:solidFill>
                  <a:srgbClr val="649138"/>
                </a:solidFill>
                <a:latin typeface="Montserrat" panose="00000500000000000000" pitchFamily="2" charset="-52"/>
              </a:rPr>
              <a:t>Федеральный закон от 14.07.2022 N 248-ФЗ «О побочных продуктах животноводства и о внесении изменений в отдельные законодательные акты Российской Федерации»</a:t>
            </a:r>
            <a:endParaRPr lang="en-US" sz="1200" dirty="0">
              <a:solidFill>
                <a:srgbClr val="649138"/>
              </a:solidFill>
              <a:latin typeface="Montserrat" panose="00000500000000000000" pitchFamily="2" charset="-52"/>
            </a:endParaRPr>
          </a:p>
          <a:p>
            <a:endParaRPr lang="ru-RU" sz="1200" dirty="0">
              <a:latin typeface="Montserrat" panose="00000500000000000000" pitchFamily="2" charset="-52"/>
            </a:endParaRPr>
          </a:p>
          <a:p>
            <a:pPr marL="266700" indent="-266700" fontAlgn="t">
              <a:buFont typeface="Montserrat" pitchFamily="2" charset="-52"/>
              <a:buChar char="‒"/>
            </a:pPr>
            <a:r>
              <a:rPr lang="ru-RU" sz="1200" b="1" dirty="0">
                <a:latin typeface="Montserrat" panose="00000500000000000000" pitchFamily="2" charset="-52"/>
              </a:rPr>
              <a:t>Уведомление в РСХН </a:t>
            </a:r>
            <a:r>
              <a:rPr lang="ru-RU" sz="1200" dirty="0">
                <a:latin typeface="Montserrat" panose="00000500000000000000" pitchFamily="2" charset="-52"/>
              </a:rPr>
              <a:t/>
            </a:r>
            <a:br>
              <a:rPr lang="ru-RU" sz="1200" dirty="0">
                <a:latin typeface="Montserrat" panose="00000500000000000000" pitchFamily="2" charset="-52"/>
              </a:rPr>
            </a:br>
            <a:r>
              <a:rPr lang="ru-RU" sz="1200" dirty="0">
                <a:latin typeface="Montserrat" panose="00000500000000000000" pitchFamily="2" charset="-52"/>
              </a:rPr>
              <a:t>В 2023 г. направляется до 1 мая текущего года на период с 1 марта 2023 г. по 31 декабря 2023 г., далее уведомление направляется ежегодно на предстоящий календарный год;</a:t>
            </a:r>
          </a:p>
          <a:p>
            <a:pPr marL="266700" indent="-266700" fontAlgn="t">
              <a:buFont typeface="Montserrat" pitchFamily="2" charset="-52"/>
              <a:buChar char="‒"/>
            </a:pPr>
            <a:endParaRPr lang="ru-RU" sz="1200" dirty="0">
              <a:latin typeface="Montserrat" panose="00000500000000000000" pitchFamily="2" charset="-52"/>
            </a:endParaRPr>
          </a:p>
          <a:p>
            <a:pPr marL="266700" indent="-266700" fontAlgn="t">
              <a:buFont typeface="Montserrat" pitchFamily="2" charset="-52"/>
              <a:buChar char="‒"/>
            </a:pPr>
            <a:r>
              <a:rPr lang="ru-RU" sz="1200" b="1" dirty="0">
                <a:latin typeface="Montserrat" panose="00000500000000000000" pitchFamily="2" charset="-52"/>
              </a:rPr>
              <a:t>Выполнение требований Постановления Правительства РФ № 1940 </a:t>
            </a:r>
            <a:r>
              <a:rPr lang="ru-RU" sz="1200" dirty="0">
                <a:latin typeface="Montserrat" panose="00000500000000000000" pitchFamily="2" charset="-52"/>
              </a:rPr>
              <a:t>Постановление Правительства РФ от 31.10.2022 N 1940 «Об утверждении требований к обращению побочных продуктов животноводства».</a:t>
            </a:r>
          </a:p>
          <a:p>
            <a:pPr marL="266700" indent="-266700" fontAlgn="t">
              <a:buFont typeface="Montserrat" pitchFamily="2" charset="-52"/>
              <a:buChar char="‒"/>
            </a:pPr>
            <a:endParaRPr lang="ru-RU" sz="1200" dirty="0">
              <a:latin typeface="Montserrat" panose="00000500000000000000" pitchFamily="2" charset="-52"/>
            </a:endParaRPr>
          </a:p>
          <a:p>
            <a:pPr marL="266700" indent="-266700" fontAlgn="t">
              <a:buFont typeface="Montserrat" pitchFamily="2" charset="-52"/>
              <a:buChar char="‒"/>
            </a:pPr>
            <a:r>
              <a:rPr lang="ru-RU" sz="1200" b="1" dirty="0">
                <a:latin typeface="Montserrat" panose="00000500000000000000" pitchFamily="2" charset="-52"/>
              </a:rPr>
              <a:t>Разработка технических условий</a:t>
            </a:r>
            <a:r>
              <a:rPr lang="ru-RU" sz="1200" b="1" dirty="0">
                <a:latin typeface="Montserrat Medium" pitchFamily="2" charset="-52"/>
              </a:rPr>
              <a:t> </a:t>
            </a:r>
            <a:r>
              <a:rPr lang="ru-RU" sz="1200" dirty="0">
                <a:latin typeface="Montserrat Medium" pitchFamily="2" charset="-52"/>
              </a:rPr>
              <a:t>(разрабатываются и утверждаются их изготовителем)</a:t>
            </a:r>
            <a:r>
              <a:rPr lang="ru-RU" sz="1200" dirty="0">
                <a:latin typeface="Montserrat" panose="00000500000000000000" pitchFamily="2" charset="-52"/>
              </a:rPr>
              <a:t/>
            </a:r>
            <a:br>
              <a:rPr lang="ru-RU" sz="1200" dirty="0">
                <a:latin typeface="Montserrat" panose="00000500000000000000" pitchFamily="2" charset="-52"/>
              </a:rPr>
            </a:br>
            <a:r>
              <a:rPr lang="ru-RU" sz="1200" dirty="0">
                <a:latin typeface="Montserrat" panose="00000500000000000000" pitchFamily="2" charset="-52"/>
              </a:rPr>
              <a:t>Постановление Правительства Российской Федерации от  31 октября 2022 г. № 1940 «Об утверждении требований к обращению побочных продуктов животноводства»</a:t>
            </a:r>
          </a:p>
          <a:p>
            <a:endParaRPr lang="ru-RU" sz="12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313085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1016</Words>
  <Application>Microsoft Office PowerPoint</Application>
  <PresentationFormat>Произвольный</PresentationFormat>
  <Paragraphs>156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PT Root UI</vt:lpstr>
      <vt:lpstr>Calibri Light</vt:lpstr>
      <vt:lpstr>PT Root UI Medium</vt:lpstr>
      <vt:lpstr>Montserrat ExtraBold</vt:lpstr>
      <vt:lpstr>Calibri</vt:lpstr>
      <vt:lpstr>Montserrat</vt:lpstr>
      <vt:lpstr>Montserrat Medium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Завьялова Елена Ивановна</cp:lastModifiedBy>
  <cp:revision>94</cp:revision>
  <cp:lastPrinted>2023-04-05T14:34:44Z</cp:lastPrinted>
  <dcterms:created xsi:type="dcterms:W3CDTF">2023-03-25T09:13:13Z</dcterms:created>
  <dcterms:modified xsi:type="dcterms:W3CDTF">2023-04-18T04:05:04Z</dcterms:modified>
</cp:coreProperties>
</file>