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3"/>
  </p:notesMasterIdLst>
  <p:sldIdLst>
    <p:sldId id="256" r:id="rId2"/>
    <p:sldId id="291" r:id="rId3"/>
    <p:sldId id="300" r:id="rId4"/>
    <p:sldId id="292" r:id="rId5"/>
    <p:sldId id="257" r:id="rId6"/>
    <p:sldId id="293" r:id="rId7"/>
    <p:sldId id="290" r:id="rId8"/>
    <p:sldId id="294" r:id="rId9"/>
    <p:sldId id="289" r:id="rId10"/>
    <p:sldId id="295" r:id="rId11"/>
    <p:sldId id="296" r:id="rId12"/>
    <p:sldId id="297" r:id="rId13"/>
    <p:sldId id="298" r:id="rId14"/>
    <p:sldId id="286" r:id="rId15"/>
    <p:sldId id="258" r:id="rId16"/>
    <p:sldId id="299" r:id="rId17"/>
    <p:sldId id="263" r:id="rId18"/>
    <p:sldId id="264" r:id="rId19"/>
    <p:sldId id="284" r:id="rId20"/>
    <p:sldId id="288" r:id="rId21"/>
    <p:sldId id="27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776" autoAdjust="0"/>
  </p:normalViewPr>
  <p:slideViewPr>
    <p:cSldViewPr>
      <p:cViewPr>
        <p:scale>
          <a:sx n="87" d="100"/>
          <a:sy n="87" d="100"/>
        </p:scale>
        <p:origin x="-22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3ADAC-A1BF-4C6C-B1B3-3CD5BE4CDA5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D841F-3675-4E1D-A9B0-30598DE46C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085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372866/7eaea9c371156f066aec7c807a57b0a923131657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Добрый день уважаемые коллеги, сегодня хотел бы вам рассказать об основных особенностях регистрации ТОС в качестве юридического лица и регистрации социально ориентированных некоммерческих организаций.</a:t>
            </a:r>
            <a:r>
              <a:rPr lang="ru-RU" baseline="0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D841F-3675-4E1D-A9B0-30598DE46C3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Учредительное собрание или конференцию граждан проводит инициативная группа.</a:t>
            </a:r>
            <a:r>
              <a:rPr lang="ru-RU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 собрание, так и конференция проводятся открыто и на них могут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присутствовать представители органов МСУ, государственных органов, СМИ и другие заинтересованные лица. Участвовать в принятии решения (голосовать) на собрании могут только жители территории на которой создается ТОС (достигшие 16 летнего возраста), а на конференции только делегаты, уполномоченные установленным числом жителей (по норме представительства). </a:t>
            </a:r>
          </a:p>
          <a:p>
            <a:r>
              <a:rPr lang="ru-RU" sz="1200" b="1" dirty="0" smtClean="0"/>
              <a:t>Собрание граждан</a:t>
            </a:r>
            <a:r>
              <a:rPr lang="ru-RU" sz="1200" dirty="0" smtClean="0"/>
              <a:t> считается правомочным, если в нем принимают участие не менее </a:t>
            </a:r>
            <a:r>
              <a:rPr lang="ru-RU" sz="1200" b="1" dirty="0" smtClean="0"/>
              <a:t>одной трети</a:t>
            </a:r>
            <a:r>
              <a:rPr lang="ru-RU" sz="1200" dirty="0" smtClean="0"/>
              <a:t> жителей соответствующей территории, </a:t>
            </a:r>
            <a:r>
              <a:rPr lang="ru-RU" sz="1200" b="1" dirty="0" smtClean="0"/>
              <a:t>достигших 16- летнего возраста.</a:t>
            </a:r>
          </a:p>
          <a:p>
            <a:r>
              <a:rPr lang="ru-RU" sz="1200" b="1" dirty="0" smtClean="0"/>
              <a:t>Конференция граждан </a:t>
            </a:r>
            <a:r>
              <a:rPr lang="ru-RU" sz="1200" dirty="0" smtClean="0"/>
              <a:t>считается правомочной, если в ней принимают участие не менее </a:t>
            </a:r>
            <a:r>
              <a:rPr lang="ru-RU" sz="1200" b="1" dirty="0" smtClean="0"/>
              <a:t>2/3</a:t>
            </a:r>
            <a:r>
              <a:rPr lang="ru-RU" sz="1200" dirty="0" smtClean="0"/>
              <a:t> избранных на собрании граждан делегатов, представляющих не менее </a:t>
            </a:r>
            <a:r>
              <a:rPr lang="ru-RU" sz="1200" b="1" dirty="0" smtClean="0"/>
              <a:t>одной трети </a:t>
            </a:r>
            <a:r>
              <a:rPr lang="ru-RU" sz="1200" dirty="0" smtClean="0"/>
              <a:t>жителей соответствующей территории, </a:t>
            </a:r>
            <a:r>
              <a:rPr lang="ru-RU" sz="1200" b="1" dirty="0" smtClean="0"/>
              <a:t>достигших 16-летнего возраста.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Ход и решения собрания (конференции) граждан оформляются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ПРОТОКОЛОМ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D841F-3675-4E1D-A9B0-30598DE46C3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На данном слайде вы видите непосредственно план проведения учредительного мероприятия и что он должен в себя включать.</a:t>
            </a:r>
          </a:p>
          <a:p>
            <a:pPr marL="228600" indent="-228600">
              <a:buNone/>
            </a:pPr>
            <a:r>
              <a:rPr lang="ru-RU" baseline="0" dirty="0" smtClean="0"/>
              <a:t>1. О</a:t>
            </a:r>
            <a:r>
              <a:rPr lang="ru-RU" dirty="0" smtClean="0"/>
              <a:t>ткрывает мероприятие представитель инициативной группы;</a:t>
            </a:r>
          </a:p>
          <a:p>
            <a:pPr marL="228600" indent="-228600">
              <a:buNone/>
            </a:pPr>
            <a:r>
              <a:rPr lang="ru-RU" dirty="0" smtClean="0"/>
              <a:t>2.</a:t>
            </a:r>
            <a:r>
              <a:rPr lang="ru-RU" baseline="0" dirty="0" smtClean="0"/>
              <a:t> </a:t>
            </a:r>
            <a:r>
              <a:rPr lang="ru-RU" sz="1200" dirty="0" smtClean="0"/>
              <a:t>Представитель инициативной группы предлагает участникам мероприятия избрать из своего состава</a:t>
            </a:r>
          </a:p>
          <a:p>
            <a:pPr marL="228600" indent="-228600">
              <a:buNone/>
            </a:pPr>
            <a:r>
              <a:rPr lang="ru-RU" sz="1200" dirty="0" smtClean="0"/>
              <a:t>председателя и секретаря собрания (конференции);</a:t>
            </a:r>
          </a:p>
          <a:p>
            <a:pPr marL="228600" indent="-228600">
              <a:buNone/>
            </a:pPr>
            <a:r>
              <a:rPr lang="ru-RU" sz="1200" dirty="0" smtClean="0"/>
              <a:t>3. Утверждается повестка;</a:t>
            </a:r>
          </a:p>
          <a:p>
            <a:pPr marL="228600" indent="-228600">
              <a:buNone/>
            </a:pPr>
            <a:r>
              <a:rPr lang="ru-RU" sz="1200" dirty="0" smtClean="0"/>
              <a:t>4. Обсуждаются и принимаются решения по следующим вопросам:</a:t>
            </a:r>
          </a:p>
          <a:p>
            <a:pPr lvl="0">
              <a:lnSpc>
                <a:spcPct val="120000"/>
              </a:lnSpc>
              <a:buNone/>
            </a:pPr>
            <a:r>
              <a:rPr lang="ru-RU" sz="1200" dirty="0" smtClean="0"/>
              <a:t>- об учреждении ТОС;</a:t>
            </a:r>
          </a:p>
          <a:p>
            <a:pPr lvl="0">
              <a:lnSpc>
                <a:spcPct val="120000"/>
              </a:lnSpc>
              <a:buNone/>
            </a:pPr>
            <a:r>
              <a:rPr lang="ru-RU" sz="1200" dirty="0" smtClean="0"/>
              <a:t>- об утверждении Устава ТОС;</a:t>
            </a:r>
          </a:p>
          <a:p>
            <a:pPr lvl="0">
              <a:lnSpc>
                <a:spcPct val="120000"/>
              </a:lnSpc>
              <a:buNone/>
            </a:pPr>
            <a:r>
              <a:rPr lang="ru-RU" sz="1200" dirty="0" smtClean="0"/>
              <a:t>- о наделении ТОС статусом юридического лица;</a:t>
            </a:r>
          </a:p>
          <a:p>
            <a:pPr lvl="0">
              <a:lnSpc>
                <a:spcPct val="120000"/>
              </a:lnSpc>
              <a:buNone/>
            </a:pPr>
            <a:r>
              <a:rPr lang="ru-RU" sz="1200" dirty="0" smtClean="0"/>
              <a:t>- определение основных направлений деятельности ТОС;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ru-RU" sz="1200" dirty="0" smtClean="0"/>
              <a:t>- об определении представителя, уполномоченного на осуществление регистрационных действий;</a:t>
            </a:r>
          </a:p>
          <a:p>
            <a:pPr lvl="0">
              <a:lnSpc>
                <a:spcPct val="120000"/>
              </a:lnSpc>
              <a:buNone/>
            </a:pPr>
            <a:r>
              <a:rPr lang="ru-RU" sz="1200" dirty="0" smtClean="0"/>
              <a:t>- установление структуры органов ТОС;</a:t>
            </a:r>
          </a:p>
          <a:p>
            <a:pPr lvl="0">
              <a:lnSpc>
                <a:spcPct val="120000"/>
              </a:lnSpc>
              <a:buNone/>
            </a:pPr>
            <a:r>
              <a:rPr lang="ru-RU" sz="1200" dirty="0" smtClean="0"/>
              <a:t>- об избрании органов ТОС с указанием срока их полномочий;</a:t>
            </a:r>
          </a:p>
          <a:p>
            <a:pPr lvl="0">
              <a:lnSpc>
                <a:spcPct val="120000"/>
              </a:lnSpc>
              <a:buFontTx/>
              <a:buChar char="-"/>
            </a:pPr>
            <a:r>
              <a:rPr lang="ru-RU" sz="1200" dirty="0" smtClean="0"/>
              <a:t> иные вопросы.</a:t>
            </a:r>
          </a:p>
          <a:p>
            <a:pPr lvl="0">
              <a:lnSpc>
                <a:spcPct val="120000"/>
              </a:lnSpc>
              <a:buFontTx/>
              <a:buNone/>
            </a:pPr>
            <a:r>
              <a:rPr lang="ru-RU" sz="1200" dirty="0" smtClean="0"/>
              <a:t>Решение на собрании (конференции) считается принятым, если за него проголосовало большинство от числа участников собрания (делегатов, присутствующих на конференции).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D841F-3675-4E1D-A9B0-30598DE46C3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Решения, принятые на учредительном собрании (конференции) оформляются протоколом.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Основные требования предъявляемые к протоколу:</a:t>
            </a:r>
          </a:p>
          <a:p>
            <a:pPr lvl="0"/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должен содержать данные о дате, времени и месте проведения;</a:t>
            </a:r>
          </a:p>
          <a:p>
            <a:pPr lvl="0"/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должно быть указано общее число участников учредительного собрания (избранных делегатов, имеющих право принимать решение на конференции количество делегатов);</a:t>
            </a:r>
          </a:p>
          <a:p>
            <a:pPr lvl="0"/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указываются принятые решения;</a:t>
            </a:r>
          </a:p>
          <a:p>
            <a:pPr lvl="0"/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подписывается председателем и секретарем;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-должен быть пронумерован, прошит, склеен и заверен на склейке подписями председателя и секретаря.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Протокол учредительного собрания (конференции) должен храниться в месте, определенном на собрании (конференции). Житель соответствующей территории ТОС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вправ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 знакомиться с протоколом учредительного собрания (конференции) граждан, делать из него выписки.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D841F-3675-4E1D-A9B0-30598DE46C3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dirty="0" smtClean="0"/>
              <a:t>После проведения собрания (конференции) граждан уполномоченное лицо (председатель ТОС) представляет в Администрацию МО в месячный срок следующие документы для регистрации Устава ТОС: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1)</a:t>
            </a:r>
            <a:r>
              <a:rPr lang="ru-RU" sz="1200" baseline="0" dirty="0" smtClean="0"/>
              <a:t> </a:t>
            </a:r>
            <a:r>
              <a:rPr lang="ru-RU" sz="1200" dirty="0" smtClean="0"/>
              <a:t>Заявление на имя главы Администрации МО с просьбой зарегистрировать Устав ТОС.</a:t>
            </a:r>
            <a:r>
              <a:rPr lang="ru-RU" sz="1200" baseline="0" dirty="0" smtClean="0"/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Подписанное председателем ТОС, с указанием Ф.И.О., адреса места жительства, и контактных телефонов.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2) </a:t>
            </a:r>
            <a:r>
              <a:rPr lang="ru-RU" sz="1200" dirty="0" smtClean="0"/>
              <a:t>Надлежаще заверенную копия решения Представительного органа местного самоуправления об утверждении границ территории, на которой образовывается ТОС.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dirty="0" smtClean="0"/>
              <a:t>3) 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Два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экземпляра Устава ТОС. Экземпляры должны быть прошиты, страницы пронумерованы, подписаны председателем учредительного собрания (конференции) на последнем листе каждого экземпляра.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4)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Протокол учредительного собрания (учредительной конференции) жителей.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5)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Лист регистрации участников собрания  (конференции) граждан с указанием их адресов и даты рождения.</a:t>
            </a:r>
            <a:endParaRPr lang="ru-RU" sz="1200" b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dirty="0" smtClean="0">
                <a:solidFill>
                  <a:schemeClr val="tx1"/>
                </a:solidFill>
              </a:rPr>
              <a:t>Срок регистрации Устава устанавливается Администрацией, но он не может превышать 30 дней с момента поступления документов.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dirty="0" smtClean="0">
                <a:solidFill>
                  <a:schemeClr val="tx1"/>
                </a:solidFill>
              </a:rPr>
              <a:t>В случае принятия положительного решения Администрация МО вносит соответствующую запись о регистрации в Реестр Уставов ТОС и направляет заявителю в срок не позднее 5 дней Устав ТОС с отметкой</a:t>
            </a:r>
            <a:r>
              <a:rPr lang="ru-RU" sz="1200" b="0" baseline="0" dirty="0" smtClean="0">
                <a:solidFill>
                  <a:schemeClr val="tx1"/>
                </a:solidFill>
              </a:rPr>
              <a:t> о регистрации и печатью администрации, а также копию нормативного акта о регистрации Устава ТОС.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baseline="0" dirty="0" smtClean="0">
                <a:solidFill>
                  <a:schemeClr val="tx1"/>
                </a:solidFill>
              </a:rPr>
              <a:t>В случае принятия Администрацией МО решения об отказе в регистрации Устава ТОС направляет заявителю мотивированный ответ.  </a:t>
            </a:r>
            <a:endParaRPr lang="ru-RU" sz="1200" b="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D841F-3675-4E1D-A9B0-30598DE46C3E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Для </a:t>
            </a:r>
            <a:r>
              <a:rPr lang="ru-RU" dirty="0" smtClean="0">
                <a:solidFill>
                  <a:schemeClr val="tx1"/>
                </a:solidFill>
              </a:rPr>
              <a:t>дальнейшей</a:t>
            </a:r>
            <a:r>
              <a:rPr lang="ru-RU" baseline="0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регистрации ТОС в качестве юридического лица </a:t>
            </a:r>
            <a:r>
              <a:rPr lang="ru-RU" dirty="0">
                <a:solidFill>
                  <a:schemeClr val="tx1"/>
                </a:solidFill>
              </a:rPr>
              <a:t>в Управление Минюста России по Пермскому необходимо представить </a:t>
            </a:r>
            <a:r>
              <a:rPr lang="ru-RU" dirty="0" smtClean="0">
                <a:solidFill>
                  <a:schemeClr val="tx1"/>
                </a:solidFill>
              </a:rPr>
              <a:t>следующий</a:t>
            </a:r>
            <a:r>
              <a:rPr lang="ru-RU" baseline="0" dirty="0" smtClean="0">
                <a:solidFill>
                  <a:schemeClr val="tx1"/>
                </a:solidFill>
              </a:rPr>
              <a:t> пакет</a:t>
            </a:r>
            <a:r>
              <a:rPr lang="ru-RU" dirty="0" smtClean="0">
                <a:solidFill>
                  <a:schemeClr val="tx1"/>
                </a:solidFill>
              </a:rPr>
              <a:t> документов: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1) 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аявление, подписанное уполномоченным лицом (председателем ТОС), с указанием его фамилии, имени, отчества, паспортных данных, контактных данных (номер телефона и электронная почта) по форме Р11001, утвержденной Приказом ФНС России от 31.08.2020. Заявление подается в двух экземплярах. Подпись заявителя на одном экземпляре заявления должна быть заверена нотариально (если учредитель лично подает документы в бумажном виде, нотариально форму заверять не требуется).</a:t>
            </a:r>
          </a:p>
          <a:p>
            <a:r>
              <a:rPr lang="ru-RU" dirty="0">
                <a:solidFill>
                  <a:schemeClr val="tx1"/>
                </a:solidFill>
              </a:rPr>
              <a:t>2) Устав ТОС. Устав должен соответствовать требованиям ФЗ № 131-ФЗ «Об общих принципах организации местного самоуправления в РФ» (ст. 27), ФЗ № 7-ФЗ «О некоммерческих организациях» и ФЗ № 82-ФЗ «Об общественных объединениях». 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Устав предоставляется в трех экземплярах – экземпляры нумеруются и прошиваются.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3) </a:t>
            </a:r>
            <a:r>
              <a:rPr lang="ru-RU" sz="1200" dirty="0">
                <a:solidFill>
                  <a:schemeClr val="tx1"/>
                </a:solidFill>
                <a:latin typeface="+mj-lt"/>
              </a:rPr>
              <a:t>Протокол учредительного собрания или конференции граждан в двух экземплярах – экземпляры нумеруются и прошиваются.</a:t>
            </a:r>
          </a:p>
          <a:p>
            <a:r>
              <a:rPr lang="ru-RU" sz="1200" dirty="0">
                <a:solidFill>
                  <a:schemeClr val="tx1"/>
                </a:solidFill>
                <a:latin typeface="+mj-lt"/>
              </a:rPr>
              <a:t>4) Квитанция об оплате госпошлины. 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Реквизиты для оплаты государственной пошлины можно найти на сайте Управления Минюста России по Пермскому краю. В настоящее время размер государственной пошлины для регистрации составляет 4000 рублей. Государственная пошлина оплачивается через любой банк.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Обращаю ваше внимание на то, что д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окументы на регистрацию должны быть поданы в Минюст не позднее </a:t>
            </a: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трех месяцев 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 даты проведения учредительного собрания или конференции граждан. 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 случае подачи документов в электронном виде через Госуслуги (при наличии электронной цифровой подписи у заявителя) нотариальное удостоверение заявления по форме № Р11001 не требуется. Заявитель в этом случае также освобождается от уплаты госпошлины.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Срок регистрации ТОС в управлении Минюста России по Пермскому краю в качестве юр. лица  составляет 30 дней.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0D841F-3675-4E1D-A9B0-30598DE46C3E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6758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1)По истечение 30 календарных дней вы получаете в Минюсте все регистрационные документы: свидетельство о регистрации ТОС, свидетельство о постановке на учет в налоговом органе, зарегистрированный Устав</a:t>
            </a:r>
          </a:p>
          <a:p>
            <a:r>
              <a:rPr lang="ru-RU" dirty="0"/>
              <a:t>2) В течение 30 календарных дней с момента регистрации ТОС необходимо принять решение о системе налогообложения ТОС и подать соответствующее заявление в налоговую. </a:t>
            </a:r>
            <a:r>
              <a:rPr lang="ru-RU" dirty="0" err="1"/>
              <a:t>ТОСам</a:t>
            </a:r>
            <a:r>
              <a:rPr lang="ru-RU" dirty="0"/>
              <a:t> как правило, выгодно использовать упрощенную систему налогообложения (УСН) «доходы минус расходы (15%)» 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т.к. организация учета и </a:t>
            </a:r>
            <a:r>
              <a:rPr lang="ru-RU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налогообложения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менее обременительна по сравнению с общей </a:t>
            </a:r>
            <a:r>
              <a:rPr lang="ru-RU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системой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налогообложения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3) Изготовить печать. </a:t>
            </a:r>
          </a:p>
          <a:p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4) Открыть расчетный счет в банке.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0D841F-3675-4E1D-A9B0-30598DE46C3E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0639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По вопросам государственной регистрации </a:t>
            </a:r>
            <a:r>
              <a:rPr lang="ru-RU" dirty="0" smtClean="0"/>
              <a:t>ТОС и СО</a:t>
            </a:r>
            <a:r>
              <a:rPr lang="ru-RU" baseline="0" dirty="0" smtClean="0"/>
              <a:t> НКО</a:t>
            </a:r>
            <a:r>
              <a:rPr lang="ru-RU" dirty="0" smtClean="0"/>
              <a:t>, </a:t>
            </a:r>
            <a:r>
              <a:rPr lang="ru-RU" dirty="0"/>
              <a:t>регистрации изменений в учредительные документы </a:t>
            </a:r>
            <a:r>
              <a:rPr lang="ru-RU" dirty="0" smtClean="0"/>
              <a:t>ТОС и СО НКО, </a:t>
            </a:r>
            <a:r>
              <a:rPr lang="ru-RU" dirty="0"/>
              <a:t>ликвидации </a:t>
            </a:r>
            <a:r>
              <a:rPr lang="ru-RU" dirty="0" smtClean="0"/>
              <a:t>ТОС и СО НКО, </a:t>
            </a:r>
            <a:r>
              <a:rPr lang="ru-RU" dirty="0"/>
              <a:t>а также по вопросам сдачи отчетности можно получить консультации в отделе по делам некоммерческих организаций </a:t>
            </a: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Управления Минюста России по Пермскому краю. </a:t>
            </a:r>
            <a:r>
              <a:rPr lang="ru-RU" sz="18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Консультации предоставляются при личном обращении в Минюст России по Пермскому краю </a:t>
            </a: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адресу: 614990, г. Пермь, ул. Петропавловская, </a:t>
            </a:r>
            <a:r>
              <a:rPr lang="ru-RU" sz="18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35 в установленные графиком часы приема</a:t>
            </a:r>
            <a:r>
              <a:rPr lang="ru-RU" sz="180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также консультации можно получить посредством </a:t>
            </a:r>
            <a:r>
              <a:rPr lang="ru-RU" sz="18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интернет-сайта</a:t>
            </a: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телефонной связи, почты или электронной почты.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0D841F-3675-4E1D-A9B0-30598DE46C3E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9889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ТОСы зарегистрированные в качестве юридического лица представляют следующие отчеты:</a:t>
            </a:r>
          </a:p>
          <a:p>
            <a:r>
              <a:rPr lang="ru-RU" dirty="0"/>
              <a:t>1) Отчет в Управление Минюста России по Пермскому краю </a:t>
            </a:r>
            <a:r>
              <a:rPr lang="ru-RU" b="0" i="0" dirty="0">
                <a:solidFill>
                  <a:srgbClr val="333333"/>
                </a:solidFill>
                <a:effectLst/>
                <a:latin typeface="Roboto"/>
              </a:rPr>
              <a:t>непосредственно, в виде почтового отправления с описью вложения или путем размещения на информационных ресурсах Минюста России в сети Интернет, предназначенных для размещения отчетов и сообщений, доступ к которым осуществляется через официальный сайт Минюста России. Отчет предоставляется в срок не позднее 15 апреля года, следующего за отчетным.  Формы отчетов некоммерческих организаций утверждены приказом Минюста России от 16.08.2018 № 170.</a:t>
            </a:r>
          </a:p>
          <a:p>
            <a:r>
              <a:rPr lang="ru-RU" b="0" i="0" dirty="0">
                <a:solidFill>
                  <a:srgbClr val="333333"/>
                </a:solidFill>
                <a:effectLst/>
                <a:latin typeface="Roboto"/>
              </a:rPr>
              <a:t>2) Отчеты в инспекцию федеральной налоговой службы в зависимости от формы выбранной системы налогообложения.</a:t>
            </a:r>
          </a:p>
          <a:p>
            <a:r>
              <a:rPr lang="ru-RU" b="0" i="0" dirty="0">
                <a:solidFill>
                  <a:srgbClr val="333333"/>
                </a:solidFill>
                <a:effectLst/>
                <a:latin typeface="Roboto"/>
              </a:rPr>
              <a:t>3) Отчеты в фонд социального страхования.</a:t>
            </a:r>
          </a:p>
          <a:p>
            <a:r>
              <a:rPr lang="ru-RU" b="0" i="0" dirty="0">
                <a:solidFill>
                  <a:srgbClr val="333333"/>
                </a:solidFill>
                <a:effectLst/>
                <a:latin typeface="Roboto"/>
              </a:rPr>
              <a:t>4) Отчеты в пенсионный фонд.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0D841F-3675-4E1D-A9B0-30598DE46C3E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3685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chemeClr val="tx1"/>
                </a:solidFill>
              </a:rPr>
              <a:t>Для регистрации изменений в учредительные документы ТОС в Управление Минюста России по Пермскому необходимо представить следующие документы: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chemeClr val="tx1"/>
                </a:solidFill>
              </a:rPr>
              <a:t>1) 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Заявление о государственной регистрации изменений, внесенных в учредительный документ юридического лица</a:t>
            </a:r>
            <a:r>
              <a:rPr lang="ru-RU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 форме Р13014, утвержденной Приказом ФНС России от 31.08.2020. Заявление подается в двух экземплярах. Подпись заявителя на одном экземпляре заявления должна быть нотариально удостоверена. В случае подачи документов в электронном виде через Госуслуги (при наличии электронной цифровой подписи) нотариальное удостоверение регистрационной формы не требуется.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chemeClr val="tx1"/>
                </a:solidFill>
              </a:rPr>
              <a:t>2) Новая редакция устава ТОС в трех экземплярах. Прошитая и пронумерованная.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chemeClr val="tx1"/>
                </a:solidFill>
              </a:rPr>
              <a:t>3) </a:t>
            </a:r>
            <a:r>
              <a:rPr lang="ru-RU" sz="1200" dirty="0">
                <a:solidFill>
                  <a:schemeClr val="tx1"/>
                </a:solidFill>
                <a:latin typeface="+mj-lt"/>
              </a:rPr>
              <a:t>Протокол учредительного собрания или конференции граждан в двух экземплярах.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tx1"/>
                </a:solidFill>
                <a:latin typeface="+mj-lt"/>
              </a:rPr>
              <a:t>4) Квитанция об оплате госпошлины в размере 800 рублей. 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Государственная пошлина оплачивается через любой банк безналичным расчетом с банковского счета ТОС. В случае подачи документов в электронном виде через  Госуслуги государственная пошлина за регистрацию изменений не уплачивается.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0D841F-3675-4E1D-A9B0-30598DE46C3E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3366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>
              <a:buClrTx/>
              <a:buFont typeface="Wingdings" panose="05000000000000000000" pitchFamily="2" charset="2"/>
              <a:buNone/>
            </a:pPr>
            <a:r>
              <a:rPr lang="ru-RU" sz="1200" dirty="0" smtClean="0"/>
              <a:t>Среди основных преимуществ ТОСов зарегистрированных в качестве юридического лица можно выделить</a:t>
            </a:r>
            <a:r>
              <a:rPr lang="ru-RU" sz="1200" baseline="0" dirty="0" smtClean="0"/>
              <a:t> следующие:</a:t>
            </a:r>
            <a:r>
              <a:rPr lang="ru-RU" sz="1200" dirty="0" smtClean="0"/>
              <a:t> </a:t>
            </a:r>
          </a:p>
          <a:p>
            <a:pPr algn="just">
              <a:buClrTx/>
              <a:buFont typeface="Wingdings" panose="05000000000000000000" pitchFamily="2" charset="2"/>
              <a:buNone/>
            </a:pPr>
            <a:r>
              <a:rPr lang="ru-RU" sz="1200" dirty="0" smtClean="0"/>
              <a:t>1) ТОС вправе выступать стороной </a:t>
            </a:r>
            <a:r>
              <a:rPr lang="ru-RU" sz="1200" smtClean="0"/>
              <a:t>договорных отношений;</a:t>
            </a:r>
            <a:endParaRPr lang="ru-RU" sz="1200" dirty="0" smtClean="0"/>
          </a:p>
          <a:p>
            <a:pPr algn="just">
              <a:buClrTx/>
              <a:buFont typeface="Wingdings" panose="05000000000000000000" pitchFamily="2" charset="2"/>
              <a:buNone/>
            </a:pPr>
            <a:r>
              <a:rPr lang="ru-RU" sz="1200" dirty="0" smtClean="0"/>
              <a:t>2)ТОС вправе привлекать на свой расчетный счет денежные средства населения в виде добровольных взносов или средств самообложения, благотворительные взносы спонсоров,</a:t>
            </a:r>
            <a:r>
              <a:rPr lang="ru-RU" sz="1200" baseline="0" dirty="0" smtClean="0"/>
              <a:t> бюджетные средства на реализацию проектов напрямую из бюджета, минуя администрацию. Возможность самостоятельно распоряжаться финансовыми и материальными ресурсами;  </a:t>
            </a:r>
            <a:endParaRPr lang="ru-RU" sz="1200" dirty="0" smtClean="0"/>
          </a:p>
          <a:p>
            <a:pPr algn="just">
              <a:buClrTx/>
              <a:buFont typeface="Wingdings" panose="05000000000000000000" pitchFamily="2" charset="2"/>
              <a:buNone/>
            </a:pPr>
            <a:r>
              <a:rPr lang="ru-RU" sz="1200" dirty="0" smtClean="0"/>
              <a:t>3)ТОС в статусе юридического лица может осуществлять предпринимательскую деятельность для достижения целей, обозначенных в Уставе ТОС;</a:t>
            </a:r>
          </a:p>
          <a:p>
            <a:pPr algn="just">
              <a:buClrTx/>
              <a:buFont typeface="Wingdings" panose="05000000000000000000" pitchFamily="2" charset="2"/>
              <a:buNone/>
            </a:pPr>
            <a:r>
              <a:rPr lang="ru-RU" sz="1200" dirty="0" smtClean="0"/>
              <a:t>4)ТОС может иметь в собственности или в оперативном управлении движимое и недвижимое имущество;</a:t>
            </a:r>
          </a:p>
          <a:p>
            <a:pPr algn="just">
              <a:buClrTx/>
              <a:buFont typeface="Wingdings" panose="05000000000000000000" pitchFamily="2" charset="2"/>
              <a:buNone/>
            </a:pPr>
            <a:r>
              <a:rPr lang="ru-RU" sz="1200" dirty="0" smtClean="0"/>
              <a:t>5)Участвовать в конкурсах социальных проектов и получать гранты и субсидии для осуществления своей деятельности на муниципальном, краевом и федеральном уровне. Об этой более</a:t>
            </a:r>
            <a:r>
              <a:rPr lang="ru-RU" sz="1200" baseline="0" dirty="0" smtClean="0"/>
              <a:t> подробно сегодня Вам расскажет Елена Николаевна.</a:t>
            </a:r>
            <a:endParaRPr lang="ru-RU" sz="1200" dirty="0" smtClean="0"/>
          </a:p>
          <a:p>
            <a:pPr algn="just">
              <a:buClrTx/>
              <a:buFont typeface="Wingdings" panose="05000000000000000000" pitchFamily="2" charset="2"/>
              <a:buNone/>
            </a:pPr>
            <a:endParaRPr lang="ru-RU" sz="1200" dirty="0" smtClean="0"/>
          </a:p>
          <a:p>
            <a:pPr algn="just">
              <a:buClrTx/>
              <a:buFont typeface="Wingdings" panose="05000000000000000000" pitchFamily="2" charset="2"/>
              <a:buNone/>
            </a:pPr>
            <a:r>
              <a:rPr lang="ru-RU" sz="1200" dirty="0" smtClean="0"/>
              <a:t>Несмотря на все плюсы от регистрации ТОС в форме юридического лица, есть</a:t>
            </a:r>
            <a:r>
              <a:rPr lang="ru-RU" sz="1200" baseline="0" dirty="0" smtClean="0"/>
              <a:t> и отрицательные моменты:</a:t>
            </a:r>
          </a:p>
          <a:p>
            <a:pPr marL="228600" indent="-228600" algn="just">
              <a:buClrTx/>
              <a:buFont typeface="Wingdings" panose="05000000000000000000" pitchFamily="2" charset="2"/>
              <a:buAutoNum type="arabicParenR"/>
            </a:pPr>
            <a:r>
              <a:rPr lang="ru-RU" sz="1200" baseline="0" dirty="0" smtClean="0"/>
              <a:t>Необходимость ежегодной сдачи отчетности (Минюст, ИФНС, ФСС, ПФР) и ведения бухучета;</a:t>
            </a:r>
          </a:p>
          <a:p>
            <a:pPr marL="228600" indent="-228600" algn="just">
              <a:buClrTx/>
              <a:buFont typeface="Wingdings" panose="05000000000000000000" pitchFamily="2" charset="2"/>
              <a:buAutoNum type="arabicParenR"/>
            </a:pPr>
            <a:r>
              <a:rPr lang="ru-RU" sz="1200" baseline="0" dirty="0" smtClean="0"/>
              <a:t>Затраты на регистрацию ТОС, изготовление печати, открытие и ведение расчетного счета.</a:t>
            </a:r>
          </a:p>
          <a:p>
            <a:pPr marL="228600" indent="-228600" algn="just">
              <a:buClrTx/>
              <a:buFont typeface="Wingdings" panose="05000000000000000000" pitchFamily="2" charset="2"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D841F-3675-4E1D-A9B0-30598DE46C3E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Для начала определимся с понятием, что же такое ТОС и СО НКО.</a:t>
            </a:r>
            <a:r>
              <a:rPr lang="ru-RU" baseline="0" dirty="0" smtClean="0"/>
              <a:t> Под </a:t>
            </a:r>
            <a:r>
              <a:rPr lang="ru-RU" b="1" baseline="0" dirty="0" smtClean="0"/>
              <a:t>территориальным общественным самоуправлением</a:t>
            </a:r>
            <a:r>
              <a:rPr lang="ru-RU" baseline="0" dirty="0" smtClean="0"/>
              <a:t> понимается 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самоорганизация граждан по месту их жительства на части территории поселения, внутригородской территории города федерального значения, муниципального округа, городского округа, внутригородского района, а также в расположенных на межселенной территории населенных пунктах (либо на части их территории) для самостоятельного и под свою ответственность осуществления собственных инициатив по вопросам местного значения.</a:t>
            </a:r>
          </a:p>
          <a:p>
            <a:pPr algn="just"/>
            <a:r>
              <a:rPr lang="ru-RU" sz="1200" b="1" dirty="0" smtClean="0"/>
              <a:t>Социально ориентированными некоммерческими организациями</a:t>
            </a:r>
            <a:r>
              <a:rPr lang="ru-RU" sz="1200" b="0" dirty="0" smtClean="0"/>
              <a:t> </a:t>
            </a:r>
            <a:r>
              <a:rPr lang="ru-RU" sz="1200" dirty="0" smtClean="0"/>
              <a:t>признаются НКО, созданные в предусмотренных ФЗ «О некоммерческих организациях» формах (за исключением государственных корпораций, государственных компаний, общественных объединений являющихся политическими партиями) и осуществляющие деятельность, направленную на решение социальных проблем, развитие гражданского общества в Российской Федерации, а также осуществляющие виды деятельности, предусмотренные </a:t>
            </a:r>
            <a:r>
              <a:rPr lang="ru-RU" sz="1200" dirty="0" smtClean="0">
                <a:hlinkClick r:id="rId3"/>
              </a:rPr>
              <a:t>статьей 31.1</a:t>
            </a:r>
            <a:r>
              <a:rPr lang="ru-RU" sz="1200" dirty="0" smtClean="0"/>
              <a:t> Федерального закона «О некоммерческих организациях». </a:t>
            </a:r>
          </a:p>
          <a:p>
            <a:pPr algn="just"/>
            <a:r>
              <a:rPr lang="ru-RU" sz="1200" b="1" dirty="0" smtClean="0"/>
              <a:t>НКО</a:t>
            </a:r>
            <a:r>
              <a:rPr lang="ru-RU" sz="1200" dirty="0" smtClean="0"/>
              <a:t> могут создаваться в форме</a:t>
            </a:r>
            <a:r>
              <a:rPr lang="ru-RU" sz="1200" baseline="0" dirty="0" smtClean="0"/>
              <a:t> 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общественных или религиозных организаций (объединений), общин коренных малочисленных народов Российской Федерации, казачьих обществ, некоммерческих партнерств, учреждений, автономных некоммерческих организаций, социальных, благотворительных и иных фондов, ассоциаций и союзов, а также в других формах, предусмотренных федеральным законом.  </a:t>
            </a:r>
            <a:endParaRPr lang="ru-RU" sz="1200" dirty="0" smtClean="0"/>
          </a:p>
          <a:p>
            <a:pPr algn="just"/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D841F-3675-4E1D-A9B0-30598DE46C3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Если ТОС имеет права юридического лица, на него распространяются все положения гражданского, налогового, административного законодательства об ответственности юридических лиц. </a:t>
            </a:r>
          </a:p>
          <a:p>
            <a:r>
              <a:rPr lang="ru-RU" dirty="0" smtClean="0"/>
              <a:t>1) Оно может быть привлечено к гражданско-правовой ответственности за нарушение договорных</a:t>
            </a:r>
            <a:r>
              <a:rPr lang="ru-RU" baseline="0" dirty="0" smtClean="0"/>
              <a:t> обязательств или</a:t>
            </a:r>
            <a:r>
              <a:rPr lang="ru-RU" dirty="0" smtClean="0"/>
              <a:t> внедоговорного причинения вреда. </a:t>
            </a:r>
          </a:p>
          <a:p>
            <a:r>
              <a:rPr lang="ru-RU" dirty="0" smtClean="0"/>
              <a:t>2) За несвоевременную постановку на учет в налоговый орган, непредставление отчетности о финансово-хозяйственной деятельности, уклонение от уплаты налогов возможна налоговая, административная ответственность ТОС и его должностных лиц. Административная ответственность может наступать за нарушение норм налогового, финансового законодательства.</a:t>
            </a:r>
          </a:p>
          <a:p>
            <a:r>
              <a:rPr lang="ru-RU" dirty="0" smtClean="0"/>
              <a:t>3) ТОС</a:t>
            </a:r>
            <a:r>
              <a:rPr lang="ru-RU" baseline="0" dirty="0" smtClean="0"/>
              <a:t> может выступать также в качестве истца и ответчика в суде.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D841F-3675-4E1D-A9B0-30598DE46C3E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Спасибо за внимание! Готов ответить на ваши вопросы.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D841F-3675-4E1D-A9B0-30598DE46C3E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Статьей 31.1 ФЗ «О некоммерческих</a:t>
            </a:r>
            <a:r>
              <a:rPr lang="ru-RU" baseline="0" dirty="0" smtClean="0"/>
              <a:t> организациях» предусмотрено, что </a:t>
            </a:r>
            <a:r>
              <a:rPr lang="ru-RU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рганы государственной власти и органы местного самоуправления в соответствии с установленными настоящим Федеральным законом и иными федеральными законами полномочиями могут оказывать поддержку СО НКО при условии осуществления ими в соответствии с учредительными документами следующих видов деятельности: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1) социальное обслуживание, социальная поддержка и защита граждан;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2) подготовка населения к преодолению последствий стихийных бедствий, экологических, техногенных или иных катастроф, к предотвращению несчастных случаев;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3) оказание помощи пострадавшим в результате стихийных бедствий, экологических, техногенных или иных катастроф, социальных, национальных, религиозных конфликтов, беженцам и вынужденным переселенцам;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4) охрана окружающей среды и защита животных;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5) охрана и в соответствии с установленными требованиями содержание объектов (в том числе зданий, сооружений) и территорий, имеющих историческое, культовое, культурное или природоохранное значение, и мест захоронений;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6) оказание юридической помощи на безвозмездной или на льготной основе гражданам и некоммерческим организациям и правовое просвещение населения, деятельность по защите прав и свобод человека и гражданина;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7) профилактика социально опасных форм поведения граждан;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8) благотворительная деятельность, а также деятельность в области организации и поддержки благотворительности и добровольчества (волонтерства);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9) деятельность в области образования, просвещения, науки, культуры, искусства, здравоохранения, профилактики и охраны здоровья граждан, пропаганды здорового образа жизни, улучшения морально-психологического состояния граждан, физической культуры и спорта и содействие указанной деятельности, а также содействие духовному развитию личности;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10) формирование в обществе нетерпимости к коррупционному поведению;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11) развитие межнационального сотрудничества, сохранение и защита самобытности, культуры, языков и традиций народов Российской Федерации;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12) деятельность в сфере патриотического, в том числе военно-патриотического, воспитания граждан Российской Федерации;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13) проведение поисковой работы, направленной на выявление неизвестных воинских захоронений 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непогребенных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останков защитников Отечества, установление имен погибших и пропавших без вести при защите Отечества;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14) участие в профилактике и (или) тушении пожаров и проведении аварийно-спасательных работ;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15) социальная и культурная адаптация и интеграция мигрантов;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16) мероприятия по медицинской реабилитации и социальной реабилитации, социальной и трудовой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реинтеграции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лиц, осуществляющих незаконное потребление наркотических средств или психотропных веществ;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17) содействие повышению мобильности трудовых ресурсов;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18) увековечение памяти жертв политических репрессий.</a:t>
            </a:r>
          </a:p>
          <a:p>
            <a:r>
              <a:rPr lang="ru-RU" baseline="0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D841F-3675-4E1D-A9B0-30598DE46C3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Правовую основу деятельности ТОС составляют:</a:t>
            </a:r>
          </a:p>
          <a:p>
            <a:pPr>
              <a:spcBef>
                <a:spcPts val="800"/>
              </a:spcBef>
              <a:buNone/>
              <a:tabLst>
                <a:tab pos="354013" algn="l"/>
              </a:tabLst>
            </a:pPr>
            <a:r>
              <a:rPr lang="ru-RU" dirty="0" smtClean="0"/>
              <a:t>1) Конституция Российской Федерации;</a:t>
            </a:r>
          </a:p>
          <a:p>
            <a:pPr>
              <a:spcBef>
                <a:spcPts val="800"/>
              </a:spcBef>
              <a:buNone/>
              <a:tabLst>
                <a:tab pos="354013" algn="l"/>
              </a:tabLst>
            </a:pPr>
            <a:r>
              <a:rPr lang="ru-RU" dirty="0" smtClean="0"/>
              <a:t>2) Федеральный закон  от 06.10.2003 № 131-ФЗ «Об общих принципах организации местного самоуправления в РФ» (ст. 27);</a:t>
            </a:r>
          </a:p>
          <a:p>
            <a:pPr>
              <a:spcBef>
                <a:spcPts val="800"/>
              </a:spcBef>
              <a:buNone/>
              <a:tabLst>
                <a:tab pos="354013" algn="l"/>
              </a:tabLst>
            </a:pPr>
            <a:r>
              <a:rPr lang="ru-RU" dirty="0" smtClean="0"/>
              <a:t>3) Федеральный закон от 12.01.1996 № 7-ФЗ «О некоммерческих организациях»;</a:t>
            </a:r>
          </a:p>
          <a:p>
            <a:pPr>
              <a:spcBef>
                <a:spcPts val="800"/>
              </a:spcBef>
              <a:buNone/>
              <a:tabLst>
                <a:tab pos="354013" algn="l"/>
              </a:tabLst>
            </a:pPr>
            <a:r>
              <a:rPr lang="ru-RU" dirty="0" smtClean="0"/>
              <a:t>4) Федеральный закон от 19.05.1995 № 82-ФЗ «Об общественных объединениях»;</a:t>
            </a:r>
          </a:p>
          <a:p>
            <a:pPr>
              <a:spcBef>
                <a:spcPts val="800"/>
              </a:spcBef>
              <a:buNone/>
              <a:tabLst>
                <a:tab pos="354013" algn="l"/>
              </a:tabLst>
            </a:pPr>
            <a:r>
              <a:rPr lang="ru-RU" dirty="0" smtClean="0"/>
              <a:t>5) муниципальные правовые акты: уставы муниципальных образований, положения представительных органов местного самоуправления; </a:t>
            </a:r>
          </a:p>
          <a:p>
            <a:pPr>
              <a:spcBef>
                <a:spcPts val="800"/>
              </a:spcBef>
              <a:buNone/>
              <a:tabLst>
                <a:tab pos="354013" algn="l"/>
              </a:tabLst>
            </a:pPr>
            <a:r>
              <a:rPr lang="ru-RU" dirty="0" smtClean="0"/>
              <a:t>6) Уставы ТОС.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D841F-3675-4E1D-A9B0-30598DE46C3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 сегодняшний день ТОС</a:t>
            </a:r>
            <a:r>
              <a:rPr lang="ru-RU" baseline="0" dirty="0"/>
              <a:t> может быть создано и зарегистрировано в двух </a:t>
            </a:r>
            <a:r>
              <a:rPr lang="ru-RU" baseline="0" dirty="0" smtClean="0"/>
              <a:t>формах:</a:t>
            </a:r>
            <a:endParaRPr lang="ru-RU" baseline="0" dirty="0"/>
          </a:p>
          <a:p>
            <a:pPr>
              <a:buFontTx/>
              <a:buNone/>
            </a:pPr>
            <a:r>
              <a:rPr lang="ru-RU" u="sng" baseline="0" dirty="0" smtClean="0"/>
              <a:t>1) Без </a:t>
            </a:r>
            <a:r>
              <a:rPr lang="ru-RU" u="sng" baseline="0" dirty="0"/>
              <a:t>создания юридического лица</a:t>
            </a:r>
            <a:r>
              <a:rPr lang="ru-RU" u="none" baseline="0" dirty="0"/>
              <a:t>. </a:t>
            </a:r>
            <a:r>
              <a:rPr lang="ru-RU" u="none" dirty="0"/>
              <a:t>В</a:t>
            </a:r>
            <a:r>
              <a:rPr lang="ru-RU" dirty="0"/>
              <a:t> этом </a:t>
            </a:r>
            <a:r>
              <a:rPr lang="ru-RU" dirty="0" smtClean="0"/>
              <a:t>случае </a:t>
            </a:r>
            <a:r>
              <a:rPr lang="ru-RU" dirty="0"/>
              <a:t>ТОС </a:t>
            </a:r>
            <a:r>
              <a:rPr lang="ru-RU" dirty="0" smtClean="0"/>
              <a:t>считается учрежденным с момента регистрации Устава </a:t>
            </a:r>
            <a:r>
              <a:rPr lang="ru-RU" dirty="0"/>
              <a:t>в </a:t>
            </a:r>
            <a:r>
              <a:rPr lang="ru-RU" dirty="0" smtClean="0"/>
              <a:t>Администрации муниципального </a:t>
            </a:r>
            <a:r>
              <a:rPr lang="ru-RU" dirty="0"/>
              <a:t>образования.</a:t>
            </a:r>
          </a:p>
          <a:p>
            <a:pPr>
              <a:buFontTx/>
              <a:buNone/>
            </a:pPr>
            <a:r>
              <a:rPr lang="ru-RU" u="sng" dirty="0" smtClean="0"/>
              <a:t>2)</a:t>
            </a:r>
            <a:r>
              <a:rPr lang="ru-RU" u="sng" baseline="0" dirty="0" smtClean="0"/>
              <a:t> </a:t>
            </a:r>
            <a:r>
              <a:rPr lang="ru-RU" u="sng" dirty="0" smtClean="0"/>
              <a:t>Создание </a:t>
            </a:r>
            <a:r>
              <a:rPr lang="ru-RU" u="sng" dirty="0"/>
              <a:t>ТОС, с регистрацией в качестве юридического лица. </a:t>
            </a:r>
            <a:r>
              <a:rPr lang="ru-RU" u="none" dirty="0"/>
              <a:t>В этом случае регистрация ТОС проводится в Администрации муниципального образования и в Управлении Минюста России по Пермскому краю.</a:t>
            </a:r>
            <a:endParaRPr lang="ru-RU" u="sng" dirty="0"/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D841F-3675-4E1D-A9B0-30598DE46C3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Теперь непосредственно поговорим об основных</a:t>
            </a:r>
            <a:r>
              <a:rPr lang="ru-RU" sz="1200" baseline="0" dirty="0" smtClean="0">
                <a:solidFill>
                  <a:schemeClr val="tx1"/>
                </a:solidFill>
              </a:rPr>
              <a:t> этапах</a:t>
            </a:r>
            <a:r>
              <a:rPr lang="ru-RU" sz="1200" dirty="0" smtClean="0">
                <a:solidFill>
                  <a:schemeClr val="tx1"/>
                </a:solidFill>
              </a:rPr>
              <a:t> регистрации ТОС.</a:t>
            </a:r>
            <a:r>
              <a:rPr lang="ru-RU" sz="1200" baseline="0" dirty="0" smtClean="0">
                <a:solidFill>
                  <a:schemeClr val="tx1"/>
                </a:solidFill>
              </a:rPr>
              <a:t> </a:t>
            </a:r>
            <a:endParaRPr lang="ru-RU" sz="1200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1) Создание ТОС начинается с создания и официального признания инициативной группы. Количество членов инициативной группы может быть любым, но не менее 3 человек, проживающих на территории создаваемого ТОС и достигших 18-летнего возраста.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2) Образование инициативной группы оформляется </a:t>
            </a:r>
            <a:r>
              <a:rPr lang="ru-RU" sz="1200" b="1" dirty="0" smtClean="0">
                <a:solidFill>
                  <a:schemeClr val="tx1"/>
                </a:solidFill>
              </a:rPr>
              <a:t>Протоколом</a:t>
            </a:r>
            <a:r>
              <a:rPr lang="ru-RU" sz="1200" dirty="0" smtClean="0">
                <a:solidFill>
                  <a:schemeClr val="tx1"/>
                </a:solidFill>
              </a:rPr>
              <a:t> собрания инициативной группы по созданию ТОС.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На первом собрании рассматриваются следующие вопросы: 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ClrTx/>
              <a:buSzPct val="80000"/>
              <a:buNone/>
            </a:pPr>
            <a:r>
              <a:rPr lang="ru-RU" sz="1200" dirty="0" smtClean="0">
                <a:solidFill>
                  <a:schemeClr val="tx1"/>
                </a:solidFill>
              </a:rPr>
              <a:t>1. Избрание председателя и секретаря собрания;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ClrTx/>
              <a:buSzPct val="80000"/>
              <a:buNone/>
            </a:pPr>
            <a:r>
              <a:rPr lang="ru-RU" sz="1200" dirty="0" smtClean="0">
                <a:solidFill>
                  <a:schemeClr val="tx1"/>
                </a:solidFill>
              </a:rPr>
              <a:t>2. Создание инициативной группы;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ClrTx/>
              <a:buSzPct val="80000"/>
              <a:buNone/>
            </a:pPr>
            <a:r>
              <a:rPr lang="ru-RU" sz="1200" dirty="0" smtClean="0">
                <a:solidFill>
                  <a:schemeClr val="tx1"/>
                </a:solidFill>
              </a:rPr>
              <a:t>3. Определение предполагаемой территории ТОС;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ClrTx/>
              <a:buSzPct val="80000"/>
              <a:buNone/>
            </a:pPr>
            <a:r>
              <a:rPr lang="ru-RU" sz="1200" dirty="0" smtClean="0">
                <a:solidFill>
                  <a:schemeClr val="tx1"/>
                </a:solidFill>
              </a:rPr>
              <a:t>4. Определение наименования ТОС;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ClrTx/>
              <a:buSzPct val="80000"/>
              <a:buNone/>
            </a:pPr>
            <a:r>
              <a:rPr lang="ru-RU" sz="1200" dirty="0" smtClean="0">
                <a:solidFill>
                  <a:schemeClr val="tx1"/>
                </a:solidFill>
              </a:rPr>
              <a:t>5. Подготовка запросов в органы МСУ</a:t>
            </a:r>
            <a:r>
              <a:rPr lang="ru-RU" sz="1200" baseline="0" dirty="0" smtClean="0">
                <a:solidFill>
                  <a:schemeClr val="tx1"/>
                </a:solidFill>
              </a:rPr>
              <a:t> (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 выдаче справки о численности граждан достигших 16-летнего возраста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ClrTx/>
              <a:buSzPct val="80000"/>
              <a:buNone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проживающих на территории создаваемого ТОС. Списки также могут быть составлены инициаторами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ClrTx/>
              <a:buSzPct val="80000"/>
              <a:buNone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собрания путем поквартирного (подомового) обхода; об оказании помощи в предоставлении схемы и описании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ClrTx/>
              <a:buSzPct val="80000"/>
              <a:buNone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границ территории создаваемого ТОС).</a:t>
            </a:r>
            <a:endParaRPr lang="ru-RU" sz="1200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Также на первом собрании стоит обсудить вопросы по проекту Устава ТОС, по структуре и составу совета ТОС, по кандидатуре председателя ТОС.</a:t>
            </a:r>
            <a:r>
              <a:rPr lang="ru-RU" sz="1200" baseline="0" dirty="0" smtClean="0">
                <a:solidFill>
                  <a:schemeClr val="tx1"/>
                </a:solidFill>
              </a:rPr>
              <a:t> </a:t>
            </a:r>
            <a:endParaRPr lang="ru-RU" sz="12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D841F-3675-4E1D-A9B0-30598DE46C3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После проведения первого собрания инициативной группы необходимо утвердить границы ТОС, для этого необходимо подать заявление инициативной группы в представительный орган МО</a:t>
            </a:r>
            <a:r>
              <a:rPr lang="ru-RU" baseline="0" dirty="0" smtClean="0"/>
              <a:t>.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Представительный орган на основании заявления инициативной группы в месячный срок принимает решение об установлении границ, которое позволит начать уже практическую работу по организации собрания или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конференции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граждан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ru-RU" dirty="0" smtClean="0"/>
              <a:t> </a:t>
            </a:r>
          </a:p>
          <a:p>
            <a:pPr algn="just"/>
            <a:r>
              <a:rPr lang="ru-RU" dirty="0" smtClean="0"/>
              <a:t>На сегодняшний день территориальное общественное самоуправление может осуществляться в пределах следующих территорий проживания граждан:</a:t>
            </a:r>
            <a:r>
              <a:rPr lang="ru-RU" baseline="0" dirty="0" smtClean="0"/>
              <a:t> </a:t>
            </a:r>
            <a:r>
              <a:rPr lang="ru-R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подъезд многоквартирного жилого дома; многоквартирный жилой дом; группа жилых домов; жилой микрорайон; сельский населенный пункт, не являющийся поселением; иные территории проживания граждан.</a:t>
            </a:r>
          </a:p>
          <a:p>
            <a:pPr algn="just"/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определении границ будущего ТОС следует</a:t>
            </a:r>
            <a:r>
              <a:rPr lang="ru-RU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обратить внимание на следующие условия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границы территории ТОС не должны выходить за пределы территории МО; территория, на которой осуществляется ТОС, как правило, должна составлять единую территорию; территория ТОС не должны пересекать границы других ТОС или находиться на одной территории с другим ТОС.  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D841F-3675-4E1D-A9B0-30598DE46C3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</a:t>
            </a:r>
            <a:r>
              <a:rPr lang="ru-RU" sz="120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основании данных о численности граждан определить форму проведения учредительного мероприятия. Собрание или конференция граждан. </a:t>
            </a:r>
          </a:p>
          <a:p>
            <a:r>
              <a:rPr lang="ru-RU" sz="1200" b="1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Собрание граждан </a:t>
            </a:r>
            <a:r>
              <a:rPr lang="ru-RU" sz="1200" b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проводится </a:t>
            </a:r>
            <a:r>
              <a:rPr lang="ru-RU" sz="1200" dirty="0" smtClean="0">
                <a:solidFill>
                  <a:schemeClr val="tx1"/>
                </a:solidFill>
              </a:rPr>
              <a:t>при численности граждан, достигших 16-летнего возраста, проживающих на соответствующей территории, до 100 человек.</a:t>
            </a:r>
          </a:p>
          <a:p>
            <a:pPr algn="just"/>
            <a:r>
              <a:rPr lang="ru-RU" sz="1200" b="1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Конференция граждан </a:t>
            </a:r>
            <a:r>
              <a:rPr lang="ru-RU" sz="1200" b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проводится </a:t>
            </a:r>
            <a:r>
              <a:rPr lang="ru-RU" sz="1200" dirty="0" smtClean="0">
                <a:solidFill>
                  <a:schemeClr val="tx1"/>
                </a:solidFill>
              </a:rPr>
              <a:t>при численности граждан, достигших 16-летнего возраста, проживающих на соответствующей территории, свыше 100 человек. В порядке проведения учредительной конференции должны быть установлены нормы представительства. Рекомендуемая норма 1 делегат от 10 человек.</a:t>
            </a:r>
          </a:p>
          <a:p>
            <a:pPr algn="just"/>
            <a:r>
              <a:rPr lang="ru-RU" sz="1200" b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Перед проведением учредительной конференции граждан на территории нужно провести собрание по выборам делегатов. Собрание по выборам делегатов может быть проведено как в очной так и заочной форме (в виде сбора подписей.     </a:t>
            </a:r>
            <a:r>
              <a:rPr lang="ru-RU" sz="1200" b="1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</a:t>
            </a:r>
            <a:endParaRPr lang="ru-RU" sz="1200" b="1" u="non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ru-RU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ВАЖНО: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выборы делегатов на учредительную конференцию считаются состоявшимися, если в голосовании приняло участие большинство жителей соответствующей территории и большинство из них поддержало выдвинутую кандидатуру. Если выдвинуто несколько кандидатов в делегаты, то избранным считается кандидат, набравший наибольшее число голосов от числа принявших участие в голосовании.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D841F-3675-4E1D-A9B0-30598DE46C3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После того как вы определились с</a:t>
            </a:r>
            <a:r>
              <a:rPr lang="ru-RU" baseline="0" dirty="0" smtClean="0"/>
              <a:t> формой проведения учредительного мероприятия, необходимо проинформировать жителей территории и органы МСУ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 проведении собрания (конференции) не менее чем за 15 дней до его начала</a:t>
            </a:r>
            <a:r>
              <a:rPr lang="ru-RU" baseline="0" dirty="0" smtClean="0"/>
              <a:t>. 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Сообщение о проведении собрания (конференции) граждан осуществляется через опубликование объявления в СМИ, размещение в общедоступных местах, информационных стендах. Также допускаются иные способы оповещения жителей например - подомовой/поквартирный обход.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В объявлении обязательно должна содержаться информация</a:t>
            </a:r>
            <a:r>
              <a:rPr lang="ru-RU" sz="1200" baseline="0" dirty="0" smtClean="0">
                <a:solidFill>
                  <a:schemeClr val="tx1"/>
                </a:solidFill>
              </a:rPr>
              <a:t> о </a:t>
            </a:r>
            <a:r>
              <a:rPr lang="ru-RU" sz="1200" dirty="0" smtClean="0">
                <a:solidFill>
                  <a:schemeClr val="tx1"/>
                </a:solidFill>
              </a:rPr>
              <a:t>дате, времени и месте проведения собрания (конференции), вопросы повестки дня, а так же адрес, где можно ознакомиться с проектом Устава и иными документами.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D841F-3675-4E1D-A9B0-30598DE46C3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C00-F578-4DB9-BBEA-B40653194D9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9F256AC-160E-4B46-BCF4-9072E7291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C00-F578-4DB9-BBEA-B40653194D9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256AC-160E-4B46-BCF4-9072E7291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C00-F578-4DB9-BBEA-B40653194D9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256AC-160E-4B46-BCF4-9072E7291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C00-F578-4DB9-BBEA-B40653194D9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9F256AC-160E-4B46-BCF4-9072E7291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C00-F578-4DB9-BBEA-B40653194D9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256AC-160E-4B46-BCF4-9072E7291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C00-F578-4DB9-BBEA-B40653194D9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256AC-160E-4B46-BCF4-9072E7291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C00-F578-4DB9-BBEA-B40653194D9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9F256AC-160E-4B46-BCF4-9072E7291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C00-F578-4DB9-BBEA-B40653194D9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256AC-160E-4B46-BCF4-9072E7291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C00-F578-4DB9-BBEA-B40653194D9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256AC-160E-4B46-BCF4-9072E7291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C00-F578-4DB9-BBEA-B40653194D9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256AC-160E-4B46-BCF4-9072E7291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8C00-F578-4DB9-BBEA-B40653194D9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256AC-160E-4B46-BCF4-9072E7291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4488C00-F578-4DB9-BBEA-B40653194D9C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9F256AC-160E-4B46-BCF4-9072E7291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nro.minjust.ru/NKOs.asp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59.minjust.gov.ru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u59-nk&#1086;@minjust.gov.ru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unro.minjust.ru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372866/7eaea9c371156f066aec7c807a57b0a92313165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тос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143404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5715016"/>
            <a:ext cx="8458200" cy="810328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Докладчик: Малеев Дмитрий Сергеевич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Юрист Совета МО Пермского края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3857628"/>
            <a:ext cx="9144000" cy="1357322"/>
          </a:xfrm>
          <a:prstGeom prst="rect">
            <a:avLst/>
          </a:prstGeom>
          <a:effectLst>
            <a:softEdge rad="63500"/>
          </a:effectLst>
        </p:spPr>
        <p:txBody>
          <a:bodyPr vert="horz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7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ОСОБЕННОСТИ РЕГИСТРАЦИИ ТОС В </a:t>
            </a:r>
            <a:r>
              <a:rPr lang="ru-RU" sz="27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КАЧЕСТВЕ </a:t>
            </a:r>
            <a:r>
              <a:rPr lang="ru-RU" sz="27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ЮРИДИЧЕСКОГО ЛИЦА И РЕГИСТРАЦИЯ СО НКО</a:t>
            </a:r>
            <a:endParaRPr lang="ru-RU" sz="2700" b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Шаг 5. проведение собрания (конференции) граждан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54162"/>
            <a:ext cx="8848756" cy="516098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ClrTx/>
              <a:buFont typeface="Wingdings" pitchFamily="2" charset="2"/>
              <a:buChar char="q"/>
            </a:pPr>
            <a:r>
              <a:rPr lang="ru-RU" sz="2400" b="1" dirty="0" smtClean="0"/>
              <a:t> Учредительное собрание или конференцию граждан проводит инициативная группа.</a:t>
            </a:r>
          </a:p>
          <a:p>
            <a:pPr marL="0" indent="0" algn="just">
              <a:buClrTx/>
              <a:buFont typeface="Wingdings" pitchFamily="2" charset="2"/>
              <a:buChar char="q"/>
            </a:pPr>
            <a:r>
              <a:rPr lang="ru-RU" sz="2400" b="1" dirty="0" smtClean="0"/>
              <a:t> </a:t>
            </a:r>
            <a:r>
              <a:rPr lang="ru-RU" sz="2400" dirty="0" smtClean="0"/>
              <a:t>Собрание и конференция проводятся </a:t>
            </a:r>
            <a:r>
              <a:rPr lang="ru-RU" sz="2400" b="1" dirty="0" smtClean="0"/>
              <a:t>открыто.</a:t>
            </a:r>
          </a:p>
          <a:p>
            <a:pPr marL="0" indent="0" algn="just">
              <a:buClrTx/>
              <a:buFont typeface="Wingdings" pitchFamily="2" charset="2"/>
              <a:buChar char="q"/>
            </a:pPr>
            <a:r>
              <a:rPr lang="ru-RU" sz="2400" b="1" dirty="0" smtClean="0"/>
              <a:t> Собрание граждан</a:t>
            </a:r>
            <a:r>
              <a:rPr lang="ru-RU" sz="2400" dirty="0" smtClean="0"/>
              <a:t> считается правомочным, если в нем принимают участие не менее </a:t>
            </a:r>
            <a:r>
              <a:rPr lang="ru-RU" sz="2400" b="1" dirty="0" smtClean="0"/>
              <a:t>одной трети</a:t>
            </a:r>
            <a:r>
              <a:rPr lang="ru-RU" sz="2400" dirty="0" smtClean="0"/>
              <a:t> жителей соответствующей территории, </a:t>
            </a:r>
            <a:r>
              <a:rPr lang="ru-RU" sz="2400" b="1" dirty="0" smtClean="0"/>
              <a:t>достигших 16- летнего возраста</a:t>
            </a:r>
            <a:r>
              <a:rPr lang="ru-RU" sz="2400" dirty="0" smtClean="0"/>
              <a:t>.</a:t>
            </a:r>
          </a:p>
          <a:p>
            <a:pPr marL="0" indent="0" algn="just">
              <a:buClrTx/>
              <a:buFont typeface="Wingdings" pitchFamily="2" charset="2"/>
              <a:buChar char="q"/>
            </a:pPr>
            <a:r>
              <a:rPr lang="ru-RU" sz="2400" b="1" dirty="0" smtClean="0"/>
              <a:t> Конференция граждан </a:t>
            </a:r>
            <a:r>
              <a:rPr lang="ru-RU" sz="2400" dirty="0" smtClean="0"/>
              <a:t>считается правомочной, если в ней принимают участие не менее </a:t>
            </a:r>
            <a:r>
              <a:rPr lang="ru-RU" sz="2400" b="1" dirty="0" smtClean="0"/>
              <a:t>2/3</a:t>
            </a:r>
            <a:r>
              <a:rPr lang="ru-RU" sz="2400" dirty="0" smtClean="0"/>
              <a:t> избранных на собрании граждан делегатов, представляющих не менее </a:t>
            </a:r>
            <a:r>
              <a:rPr lang="ru-RU" sz="2400" b="1" dirty="0" smtClean="0"/>
              <a:t>одной трети </a:t>
            </a:r>
            <a:r>
              <a:rPr lang="ru-RU" sz="2400" dirty="0" smtClean="0"/>
              <a:t>жителей соответствующей территории, </a:t>
            </a:r>
            <a:r>
              <a:rPr lang="ru-RU" sz="2400" b="1" dirty="0" smtClean="0"/>
              <a:t>достигших 16-летнего возраста</a:t>
            </a:r>
            <a:r>
              <a:rPr lang="ru-RU" sz="2400" dirty="0" smtClean="0"/>
              <a:t>.</a:t>
            </a:r>
          </a:p>
          <a:p>
            <a:pPr marL="0" indent="0" algn="just">
              <a:buClrTx/>
              <a:buFont typeface="Wingdings" pitchFamily="2" charset="2"/>
              <a:buChar char="q"/>
            </a:pPr>
            <a:r>
              <a:rPr lang="ru-RU" sz="2400" b="1" dirty="0" smtClean="0"/>
              <a:t> На учредительном мероприятии могут принимать участие представители органов МСУ, государственных органов, СМИ и другие заинтересованные лица.</a:t>
            </a:r>
          </a:p>
          <a:p>
            <a:pPr marL="0" indent="0" algn="just">
              <a:buClrTx/>
              <a:buFont typeface="Wingdings" pitchFamily="2" charset="2"/>
              <a:buChar char="q"/>
            </a:pPr>
            <a:r>
              <a:rPr lang="ru-RU" sz="2400" b="1" dirty="0" smtClean="0"/>
              <a:t> </a:t>
            </a:r>
            <a:r>
              <a:rPr lang="ru-RU" sz="2400" dirty="0" smtClean="0"/>
              <a:t>Ход и решения собрания (конференции) граждан оформляются </a:t>
            </a:r>
            <a:r>
              <a:rPr lang="ru-RU" sz="2400" b="1" dirty="0" smtClean="0"/>
              <a:t>ПРОТОКОЛОМ. </a:t>
            </a:r>
            <a:endParaRPr lang="ru-RU" sz="2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700" dirty="0" smtClean="0"/>
              <a:t>План проведения учредительного мероприятия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8848756" cy="5357850"/>
          </a:xfrm>
        </p:spPr>
        <p:txBody>
          <a:bodyPr>
            <a:normAutofit fontScale="32500" lnSpcReduction="20000"/>
          </a:bodyPr>
          <a:lstStyle/>
          <a:p>
            <a:pPr lvl="0">
              <a:lnSpc>
                <a:spcPct val="120000"/>
              </a:lnSpc>
              <a:buNone/>
            </a:pPr>
            <a:r>
              <a:rPr lang="ru-RU" sz="4900" dirty="0" smtClean="0">
                <a:solidFill>
                  <a:schemeClr val="tx1"/>
                </a:solidFill>
              </a:rPr>
              <a:t>1. Открытие мероприятия проводит представитель инициативной группы.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ru-RU" sz="4900" dirty="0" smtClean="0">
                <a:solidFill>
                  <a:schemeClr val="tx1"/>
                </a:solidFill>
              </a:rPr>
              <a:t>2. Представитель инициативной группы предлагает участникам мероприятия избрать из своего состава председателя и секретаря собрания (конференции). Порядок избрания определяется собранием (конференцией).</a:t>
            </a:r>
          </a:p>
          <a:p>
            <a:pPr lvl="0">
              <a:lnSpc>
                <a:spcPct val="120000"/>
              </a:lnSpc>
              <a:buNone/>
            </a:pPr>
            <a:r>
              <a:rPr lang="ru-RU" sz="4900" dirty="0" smtClean="0">
                <a:solidFill>
                  <a:schemeClr val="tx1"/>
                </a:solidFill>
              </a:rPr>
              <a:t>3. Утверждается повестка учредительного собрания (конференции).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ru-RU" sz="4900" dirty="0" smtClean="0">
                <a:solidFill>
                  <a:schemeClr val="tx1"/>
                </a:solidFill>
              </a:rPr>
              <a:t>4. Решение на собрании (конференции) считается принятым, если за него проголосовало большинство от числа участников собрания (делегатов, присутствующих на конференции).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ru-RU" sz="4900" dirty="0" smtClean="0">
                <a:solidFill>
                  <a:schemeClr val="tx1"/>
                </a:solidFill>
              </a:rPr>
              <a:t>5. На учредительном мероприятии должны быть обсуждены и приняты решения по следующим вопросам:</a:t>
            </a:r>
          </a:p>
          <a:p>
            <a:pPr lvl="0">
              <a:lnSpc>
                <a:spcPct val="120000"/>
              </a:lnSpc>
              <a:buNone/>
            </a:pPr>
            <a:r>
              <a:rPr lang="ru-RU" sz="4900" dirty="0" smtClean="0">
                <a:solidFill>
                  <a:schemeClr val="tx1"/>
                </a:solidFill>
              </a:rPr>
              <a:t>- об учреждении ТОС;</a:t>
            </a:r>
          </a:p>
          <a:p>
            <a:pPr lvl="0">
              <a:lnSpc>
                <a:spcPct val="120000"/>
              </a:lnSpc>
              <a:buNone/>
            </a:pPr>
            <a:r>
              <a:rPr lang="ru-RU" sz="4900" dirty="0" smtClean="0">
                <a:solidFill>
                  <a:schemeClr val="tx1"/>
                </a:solidFill>
              </a:rPr>
              <a:t>- об утверждении Устава ТОС;</a:t>
            </a:r>
          </a:p>
          <a:p>
            <a:pPr lvl="0">
              <a:lnSpc>
                <a:spcPct val="120000"/>
              </a:lnSpc>
              <a:buNone/>
            </a:pPr>
            <a:r>
              <a:rPr lang="ru-RU" sz="4900" dirty="0" smtClean="0">
                <a:solidFill>
                  <a:schemeClr val="tx1"/>
                </a:solidFill>
              </a:rPr>
              <a:t>- о наделении ТОС статусом юридического лица;</a:t>
            </a:r>
          </a:p>
          <a:p>
            <a:pPr lvl="0">
              <a:lnSpc>
                <a:spcPct val="120000"/>
              </a:lnSpc>
              <a:buNone/>
            </a:pPr>
            <a:r>
              <a:rPr lang="ru-RU" sz="4900" dirty="0" smtClean="0">
                <a:solidFill>
                  <a:schemeClr val="tx1"/>
                </a:solidFill>
              </a:rPr>
              <a:t>- определение основных направлений деятельности ТОС;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ru-RU" sz="4900" dirty="0" smtClean="0">
                <a:solidFill>
                  <a:schemeClr val="tx1"/>
                </a:solidFill>
              </a:rPr>
              <a:t>- об определении представителя, уполномоченного на осуществление регистрационных действий;</a:t>
            </a:r>
          </a:p>
          <a:p>
            <a:pPr lvl="0">
              <a:lnSpc>
                <a:spcPct val="120000"/>
              </a:lnSpc>
              <a:buNone/>
            </a:pPr>
            <a:r>
              <a:rPr lang="ru-RU" sz="4900" dirty="0" smtClean="0">
                <a:solidFill>
                  <a:schemeClr val="tx1"/>
                </a:solidFill>
              </a:rPr>
              <a:t>- установление структуры органов ТОС;</a:t>
            </a:r>
          </a:p>
          <a:p>
            <a:pPr lvl="0">
              <a:lnSpc>
                <a:spcPct val="120000"/>
              </a:lnSpc>
              <a:buNone/>
            </a:pPr>
            <a:r>
              <a:rPr lang="ru-RU" sz="4900" dirty="0" smtClean="0">
                <a:solidFill>
                  <a:schemeClr val="tx1"/>
                </a:solidFill>
              </a:rPr>
              <a:t>- об избрании органов ТОС с указанием срока их полномочий;</a:t>
            </a:r>
          </a:p>
          <a:p>
            <a:pPr lvl="0">
              <a:lnSpc>
                <a:spcPct val="120000"/>
              </a:lnSpc>
              <a:buNone/>
            </a:pPr>
            <a:r>
              <a:rPr lang="ru-RU" sz="4900" dirty="0" smtClean="0">
                <a:solidFill>
                  <a:schemeClr val="tx1"/>
                </a:solidFill>
              </a:rPr>
              <a:t>- иные вопросы.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Оформление документов, принятых на учредительном собрании (конференции)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8848756" cy="550072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Решения, принятые на учредительном собрании (конференции) оформляются протоколом.</a:t>
            </a:r>
          </a:p>
          <a:p>
            <a:pPr marL="0" indent="0" algn="ctr">
              <a:buNone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Требования к протоколу:</a:t>
            </a:r>
          </a:p>
          <a:p>
            <a:pPr lvl="0">
              <a:buClrTx/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</a:rPr>
              <a:t>должен содержать данные о дате, времени и месте проведения;</a:t>
            </a:r>
          </a:p>
          <a:p>
            <a:pPr lvl="0">
              <a:buClrTx/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</a:rPr>
              <a:t>должно быть указано общее число участников учредительного собрания (избранных делегатов, имеющих право принимать решение на конференции количество делегатов);</a:t>
            </a:r>
          </a:p>
          <a:p>
            <a:pPr lvl="0">
              <a:buClrTx/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</a:rPr>
              <a:t>указываются принятые решения;</a:t>
            </a:r>
          </a:p>
          <a:p>
            <a:pPr lvl="0">
              <a:buClrTx/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</a:rPr>
              <a:t>подписывается председателем и секретарем;</a:t>
            </a:r>
          </a:p>
          <a:p>
            <a:pPr lvl="0">
              <a:buClrTx/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</a:rPr>
              <a:t>должен быть пронумерован, прошит, склеен и заверен на склейке подписями председателя и секретаря.</a:t>
            </a:r>
          </a:p>
          <a:p>
            <a:pPr lvl="0">
              <a:buClrTx/>
              <a:buNone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marL="0" lvl="0" indent="0" algn="just">
              <a:buClrTx/>
              <a:buNone/>
            </a:pPr>
            <a:r>
              <a:rPr lang="ru-RU" sz="2000" b="1" u="sng" dirty="0" smtClean="0">
                <a:solidFill>
                  <a:schemeClr val="tx1"/>
                </a:solidFill>
              </a:rPr>
              <a:t>ВАЖНО:</a:t>
            </a:r>
            <a:r>
              <a:rPr lang="ru-RU" sz="2000" dirty="0" smtClean="0">
                <a:solidFill>
                  <a:schemeClr val="tx1"/>
                </a:solidFill>
              </a:rPr>
              <a:t> протокол учредительного собрания (конференции) должен храниться в месте, определенном на собрании (конференции). Житель соответствующей территории ТОС вправе знакомиться с протоколом учредительного собрания (конференции) граждан, делать из него выписки.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Шаг 6. регистрация устава </a:t>
            </a:r>
            <a:r>
              <a:rPr lang="ru-RU" dirty="0" err="1" smtClean="0"/>
              <a:t>тос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8848756" cy="52864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900" b="1" dirty="0" smtClean="0">
                <a:solidFill>
                  <a:schemeClr val="tx1"/>
                </a:solidFill>
              </a:rPr>
              <a:t>После проведения собрания (конференции) граждан уполномоченное лицо (председатель ТОС) представляет в Администрацию МО в месячный срок документы для регистрации Устава ТОС:</a:t>
            </a:r>
          </a:p>
          <a:p>
            <a:pPr marL="0" indent="0" algn="just">
              <a:buClrTx/>
              <a:buFont typeface="Wingdings" pitchFamily="2" charset="2"/>
              <a:buChar char="ü"/>
            </a:pPr>
            <a:r>
              <a:rPr lang="ru-RU" sz="1900" b="1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Заявление на имя главы Администрации МО с просьбой зарегистрировать Устав ТОС;</a:t>
            </a:r>
          </a:p>
          <a:p>
            <a:pPr marL="0" indent="0" algn="just">
              <a:buClrTx/>
              <a:buFont typeface="Wingdings" pitchFamily="2" charset="2"/>
              <a:buChar char="ü"/>
            </a:pP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Надлежаще заверенную копия решения Представительного органа местного самоуправления об утверждении границ территории, на которой образовывается ТОС;</a:t>
            </a:r>
          </a:p>
          <a:p>
            <a:pPr marL="0" indent="0" algn="just">
              <a:buClrTx/>
              <a:buFont typeface="Wingdings" pitchFamily="2" charset="2"/>
              <a:buChar char="ü"/>
            </a:pP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Два экземпляра Устава ТОС;</a:t>
            </a:r>
          </a:p>
          <a:p>
            <a:pPr marL="0" indent="0" algn="just">
              <a:buClrTx/>
              <a:buFont typeface="Wingdings" pitchFamily="2" charset="2"/>
              <a:buChar char="ü"/>
            </a:pP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Протокол учредительного собрания (конференции) граждан;</a:t>
            </a:r>
          </a:p>
          <a:p>
            <a:pPr marL="0" indent="0" algn="just">
              <a:buClrTx/>
              <a:buFont typeface="Wingdings" pitchFamily="2" charset="2"/>
              <a:buChar char="ü"/>
            </a:pP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Лист регистрации участников собрания (конференции) граждан с указанием их адресов и даты рождения.</a:t>
            </a:r>
          </a:p>
          <a:p>
            <a:pPr marL="0" indent="0" algn="just">
              <a:buClrTx/>
              <a:buNone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marL="0" indent="0" algn="just">
              <a:buClrTx/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Срок регистрации Устава устанавливается Администрацией, но он не может превышать 30 дней с момента поступления документов</a:t>
            </a:r>
            <a:endParaRPr lang="ru-RU" sz="19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ru-RU" sz="19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E8C3B32-2212-40A6-A395-7AC8BA2B0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Регистрация ТОС в минюсте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F73A38F-BF3E-4458-B553-BB3214DAF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839200" cy="5303838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  <a:latin typeface="+mj-lt"/>
              </a:rPr>
              <a:t>1) Заявление уполномоченного лица по форме № Р11001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  <a:latin typeface="+mj-lt"/>
              </a:rPr>
              <a:t>(</a:t>
            </a:r>
            <a:r>
              <a:rPr lang="ru-RU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утверждена Приказом ФНС России от 31.08.2020 N ЕД-7-14/617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@</a:t>
            </a:r>
            <a:r>
              <a:rPr lang="ru-RU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)</a:t>
            </a:r>
            <a:r>
              <a:rPr lang="ru-RU" sz="24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  <a:latin typeface="+mj-lt"/>
              </a:rPr>
              <a:t>2) Устав ТОС 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(3 экземпляра)</a:t>
            </a:r>
            <a:r>
              <a:rPr lang="ru-RU" sz="24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  <a:latin typeface="+mj-lt"/>
              </a:rPr>
              <a:t>3) Протокол учредительного собрания или конференции граждан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+mj-lt"/>
              </a:rPr>
              <a:t>(2 экземпляра)</a:t>
            </a:r>
            <a:r>
              <a:rPr lang="ru-RU" sz="24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  <a:latin typeface="+mj-lt"/>
              </a:rPr>
              <a:t>4) Квитанция об оплате госпошлины 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(4000 руб.).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>
              <a:solidFill>
                <a:schemeClr val="tx1"/>
              </a:solidFill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i="1" dirty="0">
                <a:solidFill>
                  <a:srgbClr val="FF0000"/>
                </a:solidFill>
                <a:latin typeface="+mj-lt"/>
              </a:rPr>
              <a:t>Обратите внимание: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2400" i="1" dirty="0">
                <a:solidFill>
                  <a:schemeClr val="tx1"/>
                </a:solidFill>
                <a:latin typeface="+mj-lt"/>
              </a:rPr>
              <a:t>- </a:t>
            </a:r>
            <a:r>
              <a:rPr lang="ru-RU" sz="2200" dirty="0">
                <a:solidFill>
                  <a:schemeClr val="tx1"/>
                </a:solidFill>
                <a:latin typeface="+mj-lt"/>
              </a:rPr>
              <a:t>документы для регистрации должны быть поданы в Минюст не позднее 3 месяцев с даты проведения учредительного собрания или конференции граждан;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2400" i="1" dirty="0">
                <a:solidFill>
                  <a:schemeClr val="tx1"/>
                </a:solidFill>
                <a:latin typeface="+mj-lt"/>
              </a:rPr>
              <a:t>- 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при подаче документов в Минюст электронном виде через Госуслуги (при наличии ЭЦП) нотариальное удостоверение Заявления по форме №Р11001 не требуется и госпошлина не уплачивается в этом случае. </a:t>
            </a:r>
            <a:endParaRPr lang="ru-RU" sz="2400" i="1" dirty="0">
              <a:solidFill>
                <a:schemeClr val="tx1"/>
              </a:solidFill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i="1" dirty="0">
              <a:solidFill>
                <a:schemeClr val="tx1"/>
              </a:solidFill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dirty="0">
              <a:solidFill>
                <a:schemeClr val="tx1"/>
              </a:solidFill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29706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Заключительный </a:t>
            </a:r>
            <a:r>
              <a:rPr lang="ru-RU" dirty="0" smtClean="0"/>
              <a:t> этап  регистрации 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03D171DF-363D-4E55-A61A-10C5C33FC90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319400"/>
            <a:ext cx="2403376" cy="3405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9E9FDD4A-4AB1-49F0-AB04-56A8DD609A58}"/>
              </a:ext>
            </a:extLst>
          </p:cNvPr>
          <p:cNvSpPr txBox="1">
            <a:spLocks/>
          </p:cNvSpPr>
          <p:nvPr/>
        </p:nvSpPr>
        <p:spPr>
          <a:xfrm>
            <a:off x="214282" y="1319400"/>
            <a:ext cx="6229926" cy="5395748"/>
          </a:xfrm>
          <a:prstGeom prst="rect">
            <a:avLst/>
          </a:prstGeom>
        </p:spPr>
        <p:txBody>
          <a:bodyPr vert="horz" anchor="t">
            <a:normAutofit lnSpcReduction="1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sz="2000" dirty="0"/>
              <a:t>Получение свидетельства о регистрации ТОС в качестве юридического лица, свидетельства о постановке на учет, зарегистрированный Устав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2000" dirty="0"/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sz="2000" dirty="0"/>
              <a:t>Принятие решения о системе налогообложения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2000" dirty="0"/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sz="2000" dirty="0"/>
              <a:t>Изготовление печати ТОС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2000" dirty="0"/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sz="2000" dirty="0"/>
              <a:t>Открытие расчетного счета в банке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2000" dirty="0"/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2000" dirty="0"/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800" dirty="0"/>
              <a:t>Информация о зарегистрированных НКО размещена на сайте Минюста </a:t>
            </a:r>
            <a:r>
              <a:rPr lang="ru-RU" sz="2800" dirty="0" smtClean="0"/>
              <a:t>России </a:t>
            </a:r>
            <a:endParaRPr lang="ru-RU" sz="2800" dirty="0"/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2400" u="sng" dirty="0">
              <a:solidFill>
                <a:srgbClr val="0000FF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400" u="sng" dirty="0">
                <a:solidFill>
                  <a:srgbClr val="0000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http://unro.minjust.ru/NKOs.aspx</a:t>
            </a:r>
            <a:r>
              <a:rPr lang="ru-RU" sz="2400" dirty="0">
                <a:latin typeface="+mj-lt"/>
              </a:rPr>
              <a:t>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lang="ru-RU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AF56C6A-B6A2-44B6-B591-1D8E5C04C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Взаимодействие с минюстом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8364E18-4F91-4209-8B24-1582D78B7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562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Управления Минюста России по Пермскому краю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Адрес: </a:t>
            </a:r>
            <a:r>
              <a:rPr lang="ru-RU" sz="1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614990, Пермь, Петропавловская,35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Сайт: </a:t>
            </a:r>
            <a:r>
              <a:rPr lang="en-US" sz="18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  <a:hlinkClick r:id="rId3"/>
              </a:rPr>
              <a:t>www.</a:t>
            </a:r>
            <a:r>
              <a:rPr lang="ru-RU" sz="1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to59.minjust.gov.ru</a:t>
            </a:r>
            <a:endParaRPr lang="en-US" sz="1800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Электронная почта: </a:t>
            </a:r>
            <a:r>
              <a:rPr lang="ru-RU" sz="1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ru59-nkо@minjust.gov.ru</a:t>
            </a:r>
            <a:endParaRPr lang="ru-RU" sz="1800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Консультации: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Отдел по делам некоммерческих организаций: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Начальник отдела Кабанова Дарья Игоревна тел. 8(342) 212-17-88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Зам. начальника отдела Ведерникова Елена Вячеславовна тел. 8(342) 212-18-05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Главный специалист </a:t>
            </a:r>
            <a:r>
              <a:rPr lang="ru-RU" sz="18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Савейко</a:t>
            </a:r>
            <a:r>
              <a:rPr lang="ru-RU" sz="1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Алена Николаевна тел. 8(342) 210-17-62</a:t>
            </a:r>
          </a:p>
          <a:p>
            <a:pPr marL="0" indent="0">
              <a:buNone/>
            </a:pPr>
            <a:endParaRPr lang="ru-RU" sz="1800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График приема:</a:t>
            </a: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Понедельник:          14.00-17.00</a:t>
            </a: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Вторник:                   9.00-12.00</a:t>
            </a: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Среда:                       14.00-17.00</a:t>
            </a: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Четверг:                   9.00-12.00</a:t>
            </a: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Пятница:                  14.00-16.00</a:t>
            </a: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867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Отчетность ТОС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554162"/>
            <a:ext cx="8839200" cy="516098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отчеты ТОС: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Минюст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в срок не позднее 15 апреля года, следующего за отчетным (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://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unro.minjust.ru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ИФНС –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зависимости от формы выбранной системы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налогообложения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Фонд социального страхования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Пенсионный фонд </a:t>
            </a:r>
          </a:p>
          <a:p>
            <a:pPr marL="0" indent="0">
              <a:buClrTx/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 algn="ctr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Большая часть отчетов может быть отправлена через Интернет</a:t>
            </a:r>
          </a:p>
        </p:txBody>
      </p:sp>
      <p:sp>
        <p:nvSpPr>
          <p:cNvPr id="4" name="Содержимое 2">
            <a:extLst>
              <a:ext uri="{FF2B5EF4-FFF2-40B4-BE49-F238E27FC236}">
                <a16:creationId xmlns="" xmlns:a16="http://schemas.microsoft.com/office/drawing/2014/main" id="{B8955078-C474-48B9-813E-8BD2E58F25F3}"/>
              </a:ext>
            </a:extLst>
          </p:cNvPr>
          <p:cNvSpPr txBox="1">
            <a:spLocks/>
          </p:cNvSpPr>
          <p:nvPr/>
        </p:nvSpPr>
        <p:spPr>
          <a:xfrm>
            <a:off x="304800" y="155679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Регистрация изменений в учредительные документы ТОС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  <a:latin typeface="+mj-lt"/>
              </a:rPr>
              <a:t>1) Заявление уполномоченного лица по форме № Р13014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1"/>
                </a:solidFill>
                <a:latin typeface="+mj-lt"/>
              </a:rPr>
              <a:t>(</a:t>
            </a:r>
            <a:r>
              <a:rPr lang="ru-RU" sz="2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утверждена Приказом ФНС России от 31.08.2020 N ЕД-7-14/617</a:t>
            </a:r>
            <a:r>
              <a:rPr lang="en-US" sz="2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@</a:t>
            </a:r>
            <a:r>
              <a:rPr lang="ru-RU" sz="20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)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ru-RU" sz="2600" dirty="0">
              <a:solidFill>
                <a:schemeClr val="tx1"/>
              </a:solidFill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>
                <a:solidFill>
                  <a:schemeClr val="tx1"/>
                </a:solidFill>
                <a:latin typeface="+mj-lt"/>
              </a:rPr>
              <a:t>2) Новая редакция устава ТОС 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(3 экземпляра)</a:t>
            </a:r>
            <a:r>
              <a:rPr lang="ru-RU" sz="26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ru-RU" sz="2600" dirty="0">
              <a:solidFill>
                <a:schemeClr val="tx1"/>
              </a:solidFill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>
                <a:solidFill>
                  <a:schemeClr val="tx1"/>
                </a:solidFill>
                <a:latin typeface="+mj-lt"/>
              </a:rPr>
              <a:t>3) Протокол учредительного собрания или конференции граждан  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(2 экземпляра)</a:t>
            </a:r>
            <a:r>
              <a:rPr lang="ru-RU" sz="26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ru-RU" sz="2600" dirty="0">
              <a:solidFill>
                <a:schemeClr val="tx1"/>
              </a:solidFill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>
                <a:solidFill>
                  <a:schemeClr val="tx1"/>
                </a:solidFill>
                <a:latin typeface="+mj-lt"/>
              </a:rPr>
              <a:t>4) Квитанция об оплате госпошлины </a:t>
            </a:r>
            <a:r>
              <a:rPr lang="ru-RU" sz="2000" dirty="0">
                <a:solidFill>
                  <a:schemeClr val="tx1"/>
                </a:solidFill>
                <a:latin typeface="+mj-lt"/>
              </a:rPr>
              <a:t>(800 руб</a:t>
            </a:r>
            <a:r>
              <a:rPr lang="ru-RU" sz="2000" dirty="0" smtClean="0">
                <a:solidFill>
                  <a:schemeClr val="tx1"/>
                </a:solidFill>
                <a:latin typeface="+mj-lt"/>
              </a:rPr>
              <a:t>.)</a:t>
            </a:r>
            <a:endParaRPr lang="ru-RU" sz="2600" dirty="0">
              <a:solidFill>
                <a:schemeClr val="tx1"/>
              </a:solidFill>
              <a:latin typeface="+mj-lt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Возможности </a:t>
            </a:r>
            <a:r>
              <a:rPr lang="ru-RU" dirty="0" err="1"/>
              <a:t>тос</a:t>
            </a:r>
            <a:r>
              <a:rPr lang="ru-RU" dirty="0"/>
              <a:t> зарегистрированного в качестве юридического лица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ClrTx/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tx1"/>
                </a:solidFill>
              </a:rPr>
              <a:t>выступать стороной договорных </a:t>
            </a:r>
            <a:r>
              <a:rPr lang="ru-RU" sz="2400" dirty="0" smtClean="0">
                <a:solidFill>
                  <a:schemeClr val="tx1"/>
                </a:solidFill>
              </a:rPr>
              <a:t>отношений;</a:t>
            </a:r>
            <a:endParaRPr lang="ru-RU" sz="2400" dirty="0">
              <a:solidFill>
                <a:schemeClr val="tx1"/>
              </a:solidFill>
            </a:endParaRPr>
          </a:p>
          <a:p>
            <a:pPr algn="just">
              <a:buClrTx/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tx1"/>
                </a:solidFill>
              </a:rPr>
              <a:t>привлекать на свой расчетный счет денежные средства населения в виде добровольных взносов или средств самообложения, благотворительные взносы спонсоров;</a:t>
            </a:r>
          </a:p>
          <a:p>
            <a:pPr algn="just">
              <a:buClrTx/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ТОС </a:t>
            </a:r>
            <a:r>
              <a:rPr lang="ru-RU" sz="2400" dirty="0">
                <a:solidFill>
                  <a:schemeClr val="tx1"/>
                </a:solidFill>
              </a:rPr>
              <a:t>в статусе юридического лица может осуществлять предпринимательскую деятельность для достижения целей, обозначенных в Уставе ТОС;</a:t>
            </a:r>
          </a:p>
          <a:p>
            <a:pPr algn="just">
              <a:buClrTx/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tx1"/>
                </a:solidFill>
              </a:rPr>
              <a:t>ТОС может иметь в собственности или в оперативном управлении движимое и недвижимое </a:t>
            </a:r>
            <a:r>
              <a:rPr lang="ru-RU" sz="2400" dirty="0" smtClean="0">
                <a:solidFill>
                  <a:schemeClr val="tx1"/>
                </a:solidFill>
              </a:rPr>
              <a:t>имущество;</a:t>
            </a:r>
          </a:p>
          <a:p>
            <a:pPr algn="just">
              <a:buClrTx/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участвовать в конкурсах социальных проектов и получать гранты и субсидии для осуществления своей деятельности на муниципальном, краевом и федеральном уровне.  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Понятие ТОС и СО НКО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68760"/>
            <a:ext cx="8848756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dirty="0" smtClean="0">
                <a:solidFill>
                  <a:schemeClr val="tx1"/>
                </a:solidFill>
                <a:cs typeface="Times New Roman" pitchFamily="18" charset="0"/>
              </a:rPr>
              <a:t>Территориальное общественное самоуправление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- самоорганизация граждан по месту их жительства на части территории поселения, внутригородской территории города федерального значения, муниципального округа, городского округа, внутригородского района, а также в расположенных на межселенной территории населенных пунктах (либо на части их территории) для самостоятельного и под свою ответственность осуществления собственных инициатив по вопросам местного значения.</a:t>
            </a:r>
          </a:p>
          <a:p>
            <a:pPr marL="0" indent="0" algn="just"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Социально ориентированными некоммерческими организациями </a:t>
            </a:r>
            <a:r>
              <a:rPr lang="ru-RU" sz="2000" dirty="0" smtClean="0">
                <a:solidFill>
                  <a:schemeClr val="tx1"/>
                </a:solidFill>
              </a:rPr>
              <a:t>признаются НКО, созданные в предусмотренных ФЗ «О некоммерческих организациях» формах (за исключением государственных корпораций, государственных компаний, общественных объединений являющихся политическими партиями) и осуществляющие деятельность, направленную на решение социальных проблем, развитие гражданского общества в Российской Федерации, а также осуществляющие виды деятельности, предусмотренные </a:t>
            </a:r>
            <a:r>
              <a:rPr lang="ru-RU" sz="2000" dirty="0" smtClean="0">
                <a:solidFill>
                  <a:schemeClr val="tx1"/>
                </a:solidFill>
                <a:hlinkClick r:id="rId3"/>
              </a:rPr>
              <a:t>статьей 31.1</a:t>
            </a:r>
            <a:r>
              <a:rPr lang="ru-RU" sz="2000" dirty="0" smtClean="0">
                <a:solidFill>
                  <a:schemeClr val="tx1"/>
                </a:solidFill>
              </a:rPr>
              <a:t> Федерального закона «О некоммерческих организациях».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 	</a:t>
            </a:r>
            <a:endParaRPr lang="ru-RU" sz="20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Ответственность ТОС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</a:rPr>
              <a:t>Органы ТОС и выборные лица несут равную ответственность за соблюдение Устава ТОС, за исполнение заключенных договоров и соглашений;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</a:rPr>
              <a:t> Ответственность за несвоевременную постановку на учет в налоговый орган, несвоевременную сдачу отчетностей, уклонение от уплаты налогов;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</a:rPr>
              <a:t>ТОС может выступать в качестве истца или ответчика в суде.</a:t>
            </a:r>
          </a:p>
          <a:p>
            <a:pPr>
              <a:buClrTx/>
              <a:buFont typeface="Wingdings" pitchFamily="2" charset="2"/>
              <a:buChar char="q"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algn="ctr">
              <a:buNone/>
            </a:pP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Контакты: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8(963)873-05-36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maleev59@yandex.ru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900" dirty="0" smtClean="0"/>
              <a:t>Виды деятельности осуществляемые СО НКО</a:t>
            </a:r>
            <a:endParaRPr lang="ru-RU" sz="29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8858312" cy="5500726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1) социальное обслуживание, социальная поддержка и защита граждан;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2) подготовка населения к преодолению последствий стихийных бедствий, экологических, техногенных или иных катастроф, к предотвращению несчастных случаев;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3) оказание помощи пострадавшим в результате стихийных бедствий, экологических, техногенных или иных катастроф, социальных, национальных, религиозных конфликтов, беженцам и вынужденным переселенцам;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4) охрана окружающей среды и защита животных;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5) охрана и в соответствии с установленными требованиями содержание объектов (в том числе зданий, сооружений) и территорий, имеющих историческое, культовое, культурное или природоохранное значение, и мест захоронений;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6) оказание юридической помощи на безвозмездной или на льготной основе гражданам и некоммерческим организациям и правовое просвещение населения, деятельность по защите прав и свобод человека и гражданина;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7) профилактика социально опасных форм поведения граждан;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8) благотворительная деятельность, а также деятельность в области организации и поддержки благотворительности и добровольчества (волонтерства);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9) деятельность в области образования, просвещения, науки, культуры, искусства, здравоохранения, профилактики и охраны здоровья граждан, пропаганды здорового образа жизни, улучшения морально-психологического состояния граждан, физической культуры и спорта и содействие указанной деятельности, а также содействие духовному развитию личности;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10) формирование в обществе нетерпимости к коррупционному поведению;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11) развитие межнационального сотрудничества, сохранение и защита самобытности, культуры, языков и традиций народов РФ;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12) деятельность в сфере патриотического, в том числе военно-патриотического, воспитания граждан РФ;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13) проведение поисковой работы, направленной на выявление неизвестных воинских захоронений и </a:t>
            </a:r>
            <a:r>
              <a:rPr lang="ru-RU" sz="4800" dirty="0" err="1" smtClean="0">
                <a:solidFill>
                  <a:schemeClr val="tx1"/>
                </a:solidFill>
              </a:rPr>
              <a:t>непогребенных</a:t>
            </a:r>
            <a:r>
              <a:rPr lang="ru-RU" sz="4800" dirty="0" smtClean="0">
                <a:solidFill>
                  <a:schemeClr val="tx1"/>
                </a:solidFill>
              </a:rPr>
              <a:t> останков защитников Отечества, установление имен погибших и пропавших без вести при защите Отечества;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14) участие в профилактике и (или) тушении пожаров и проведении аварийно-спасательных работ;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15) социальная и культурная адаптация и интеграция мигрантов;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16) мероприятия по медицинской реабилитации и социальной реабилитации, социальной и трудовой </a:t>
            </a:r>
            <a:r>
              <a:rPr lang="ru-RU" sz="4800" dirty="0" err="1" smtClean="0">
                <a:solidFill>
                  <a:schemeClr val="tx1"/>
                </a:solidFill>
              </a:rPr>
              <a:t>реинтеграции</a:t>
            </a:r>
            <a:r>
              <a:rPr lang="ru-RU" sz="4800" dirty="0" smtClean="0">
                <a:solidFill>
                  <a:schemeClr val="tx1"/>
                </a:solidFill>
              </a:rPr>
              <a:t> лиц, осуществляющих незаконное потребление наркотических средств или психотропных веществ;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17) содействие повышению мобильности трудовых ресурсов;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18) увековечение памяти жертв политических репрессий.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Правовая основа ДЕЯТЕЛЬНОСТИ ТОС: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7523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ts val="800"/>
              </a:spcBef>
              <a:buNone/>
              <a:tabLst>
                <a:tab pos="354013" algn="l"/>
              </a:tabLst>
            </a:pPr>
            <a:r>
              <a:rPr lang="ru-RU" dirty="0" smtClean="0">
                <a:solidFill>
                  <a:schemeClr val="tx1"/>
                </a:solidFill>
              </a:rPr>
              <a:t>1) Конституция Российской Федерации;</a:t>
            </a:r>
          </a:p>
          <a:p>
            <a:pPr>
              <a:lnSpc>
                <a:spcPct val="110000"/>
              </a:lnSpc>
              <a:spcBef>
                <a:spcPts val="800"/>
              </a:spcBef>
              <a:buNone/>
              <a:tabLst>
                <a:tab pos="354013" algn="l"/>
              </a:tabLst>
            </a:pPr>
            <a:r>
              <a:rPr lang="ru-RU" dirty="0" smtClean="0">
                <a:solidFill>
                  <a:schemeClr val="tx1"/>
                </a:solidFill>
              </a:rPr>
              <a:t>2) Федеральный закон  от 06.10.2003 № 131-ФЗ «Об общих принципах организации местного самоуправления в РФ» (ст. 27);</a:t>
            </a:r>
          </a:p>
          <a:p>
            <a:pPr>
              <a:lnSpc>
                <a:spcPct val="110000"/>
              </a:lnSpc>
              <a:spcBef>
                <a:spcPts val="800"/>
              </a:spcBef>
              <a:buNone/>
              <a:tabLst>
                <a:tab pos="354013" algn="l"/>
              </a:tabLst>
            </a:pPr>
            <a:r>
              <a:rPr lang="ru-RU" dirty="0" smtClean="0">
                <a:solidFill>
                  <a:schemeClr val="tx1"/>
                </a:solidFill>
              </a:rPr>
              <a:t>3) Федеральный закон от 12.01.1996 № 7-ФЗ «О некоммерческих организациях»;</a:t>
            </a:r>
          </a:p>
          <a:p>
            <a:pPr>
              <a:lnSpc>
                <a:spcPct val="110000"/>
              </a:lnSpc>
              <a:spcBef>
                <a:spcPts val="800"/>
              </a:spcBef>
              <a:buNone/>
              <a:tabLst>
                <a:tab pos="354013" algn="l"/>
              </a:tabLst>
            </a:pPr>
            <a:r>
              <a:rPr lang="ru-RU" dirty="0" smtClean="0">
                <a:solidFill>
                  <a:schemeClr val="tx1"/>
                </a:solidFill>
              </a:rPr>
              <a:t>4) Федеральный закон от 19.05.1995 № 82-ФЗ «Об общественных объединениях»;</a:t>
            </a:r>
          </a:p>
          <a:p>
            <a:pPr>
              <a:lnSpc>
                <a:spcPct val="110000"/>
              </a:lnSpc>
              <a:spcBef>
                <a:spcPts val="800"/>
              </a:spcBef>
              <a:buNone/>
              <a:tabLst>
                <a:tab pos="354013" algn="l"/>
              </a:tabLst>
            </a:pPr>
            <a:r>
              <a:rPr lang="ru-RU" dirty="0" smtClean="0">
                <a:solidFill>
                  <a:schemeClr val="tx1"/>
                </a:solidFill>
              </a:rPr>
              <a:t>5) муниципальные правовые акты: уставы муниципальных образований, положения представительных органов местного самоуправления; </a:t>
            </a:r>
          </a:p>
          <a:p>
            <a:pPr>
              <a:lnSpc>
                <a:spcPct val="110000"/>
              </a:lnSpc>
              <a:spcBef>
                <a:spcPts val="800"/>
              </a:spcBef>
              <a:buNone/>
              <a:tabLst>
                <a:tab pos="354013" algn="l"/>
              </a:tabLst>
            </a:pPr>
            <a:r>
              <a:rPr lang="ru-RU" dirty="0" smtClean="0">
                <a:solidFill>
                  <a:schemeClr val="tx1"/>
                </a:solidFill>
              </a:rPr>
              <a:t>6) Уставы ТОС.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Формы ОРГАНИЗАЦИИ ТОС</a:t>
            </a:r>
          </a:p>
        </p:txBody>
      </p:sp>
      <p:sp>
        <p:nvSpPr>
          <p:cNvPr id="4" name="Овал 3"/>
          <p:cNvSpPr/>
          <p:nvPr/>
        </p:nvSpPr>
        <p:spPr>
          <a:xfrm>
            <a:off x="3643306" y="2714620"/>
            <a:ext cx="1714512" cy="214314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ТОС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3894133" y="2035165"/>
            <a:ext cx="1214446" cy="1588"/>
          </a:xfrm>
          <a:prstGeom prst="line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3751257" y="5678503"/>
            <a:ext cx="1500198" cy="1588"/>
          </a:xfrm>
          <a:prstGeom prst="line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214282" y="1428736"/>
            <a:ext cx="4214842" cy="5429264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/>
              <a:t>ТОС без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/>
              <a:t>образования юр. лица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ru-RU" sz="2400" dirty="0"/>
              <a:t> </a:t>
            </a:r>
            <a:r>
              <a:rPr lang="ru-RU" sz="2400" dirty="0" smtClean="0"/>
              <a:t>Считается учрежденным с момента регистрации Устава в </a:t>
            </a:r>
            <a:r>
              <a:rPr lang="ru-RU" sz="2400" dirty="0"/>
              <a:t>Администрации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/>
              <a:t>муниципального </a:t>
            </a:r>
            <a:r>
              <a:rPr lang="ru-RU" sz="2400" dirty="0"/>
              <a:t>образования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714876" y="1428736"/>
            <a:ext cx="4429124" cy="5429264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/>
              <a:t>ТОС в  статусе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/>
              <a:t>юр. лица </a:t>
            </a:r>
          </a:p>
          <a:p>
            <a:pPr marL="541338" marR="0" lvl="0" indent="361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>
                <a:tab pos="901700" algn="l"/>
              </a:tabLst>
              <a:defRPr/>
            </a:pPr>
            <a:r>
              <a:rPr lang="ru-RU" sz="2400" dirty="0"/>
              <a:t>Подлежит регистрации   в Администрации муниципального образования и в </a:t>
            </a:r>
            <a:r>
              <a:rPr lang="ru-RU" sz="2400" dirty="0">
                <a:solidFill>
                  <a:srgbClr val="C00000"/>
                </a:solidFill>
              </a:rPr>
              <a:t>Управлении Минюста России по Пермскому краю </a:t>
            </a:r>
            <a:r>
              <a:rPr lang="ru-RU" sz="2400" dirty="0"/>
              <a:t>в качестве </a:t>
            </a:r>
            <a:r>
              <a:rPr lang="ru-RU" sz="2400" dirty="0">
                <a:solidFill>
                  <a:srgbClr val="C00000"/>
                </a:solidFill>
              </a:rPr>
              <a:t>НКО</a:t>
            </a:r>
          </a:p>
          <a:p>
            <a:pPr marL="541338" marR="0" lvl="0" indent="361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>
                <a:tab pos="901700" algn="l"/>
              </a:tabLst>
              <a:defRPr/>
            </a:pP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>
                <a:solidFill>
                  <a:schemeClr val="tx1"/>
                </a:solidFill>
              </a:rPr>
              <a:t>ШАГ 1. ОБРАЗОВАНИЕ </a:t>
            </a:r>
            <a:r>
              <a:rPr lang="ru-RU" sz="3000" dirty="0" err="1" smtClean="0">
                <a:solidFill>
                  <a:schemeClr val="tx1"/>
                </a:solidFill>
              </a:rPr>
              <a:t>ИнициативНОЙ</a:t>
            </a:r>
            <a:r>
              <a:rPr lang="ru-RU" sz="3000" dirty="0" smtClean="0">
                <a:solidFill>
                  <a:schemeClr val="tx1"/>
                </a:solidFill>
              </a:rPr>
              <a:t> ГРУППЫ 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28736"/>
            <a:ext cx="8686800" cy="5286412"/>
          </a:xfrm>
        </p:spPr>
        <p:txBody>
          <a:bodyPr>
            <a:normAutofit fontScale="92500"/>
          </a:bodyPr>
          <a:lstStyle/>
          <a:p>
            <a:pPr lvl="0" algn="just">
              <a:lnSpc>
                <a:spcPct val="120000"/>
              </a:lnSpc>
              <a:spcBef>
                <a:spcPts val="600"/>
              </a:spcBef>
              <a:buClrTx/>
              <a:buSzPct val="80000"/>
              <a:buFont typeface="Wingdings" pitchFamily="2" charset="2"/>
              <a:buChar char="q"/>
            </a:pPr>
            <a:r>
              <a:rPr lang="ru-RU" sz="2200" dirty="0" smtClean="0">
                <a:solidFill>
                  <a:schemeClr val="tx1"/>
                </a:solidFill>
              </a:rPr>
              <a:t>Создание ТОС начинается с создания и официального признания инициативной группы. Количество членов инициативной группы может быть любым, но не менее 3 человек, проживающих на территории создаваемого ТОС и достигших 18-летнего возраста.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ClrTx/>
              <a:buSzPct val="80000"/>
              <a:buFont typeface="Wingdings" pitchFamily="2" charset="2"/>
              <a:buChar char="q"/>
            </a:pPr>
            <a:r>
              <a:rPr lang="ru-RU" sz="2200" dirty="0" smtClean="0">
                <a:solidFill>
                  <a:schemeClr val="tx1"/>
                </a:solidFill>
              </a:rPr>
              <a:t>Образование инициативной группы оформляется </a:t>
            </a:r>
            <a:r>
              <a:rPr lang="ru-RU" sz="2200" b="1" dirty="0" smtClean="0">
                <a:solidFill>
                  <a:schemeClr val="tx1"/>
                </a:solidFill>
              </a:rPr>
              <a:t>Протоколом</a:t>
            </a:r>
            <a:r>
              <a:rPr lang="ru-RU" sz="2200" dirty="0" smtClean="0">
                <a:solidFill>
                  <a:schemeClr val="tx1"/>
                </a:solidFill>
              </a:rPr>
              <a:t> собрания инициативной группы по созданию ТОС.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buClrTx/>
              <a:buSzPct val="80000"/>
              <a:buNone/>
            </a:pPr>
            <a:r>
              <a:rPr lang="ru-RU" sz="2200" b="1" dirty="0" smtClean="0">
                <a:solidFill>
                  <a:schemeClr val="tx1"/>
                </a:solidFill>
              </a:rPr>
              <a:t>На первом собрании рассматриваются следующие вопросы: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ClrTx/>
              <a:buSzPct val="80000"/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1. Избрание председателя и секретаря собрания;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ClrTx/>
              <a:buSzPct val="80000"/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2. Создание инициативной группы;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ClrTx/>
              <a:buSzPct val="80000"/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3. Определение предполагаемой территории ТОС;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ClrTx/>
              <a:buSzPct val="80000"/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4. Определение наименования ТОС;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ClrTx/>
              <a:buSzPct val="80000"/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5. Подготовка запросов в органы МСУ.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ClrTx/>
              <a:buSzPct val="80000"/>
              <a:buNone/>
            </a:pPr>
            <a:endParaRPr lang="ru-RU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dirty="0" smtClean="0">
                <a:solidFill>
                  <a:schemeClr val="tx1"/>
                </a:solidFill>
              </a:rPr>
              <a:t>ШАГ 2. УСТАНОВЛЕНИЕ ГРАНИЦ ТОС 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2844" y="1285860"/>
            <a:ext cx="8858312" cy="5429288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Подача заявления в представительный орган МО для утверждения границ ТОС </a:t>
            </a:r>
          </a:p>
          <a:p>
            <a:pPr algn="just">
              <a:spcBef>
                <a:spcPts val="600"/>
              </a:spcBef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Срок принятия решения об утверждении границ ТОС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один месяц</a:t>
            </a:r>
          </a:p>
          <a:p>
            <a:pPr>
              <a:spcBef>
                <a:spcPts val="600"/>
              </a:spcBef>
              <a:buNone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подъезд многоквартирного жилого дома;</a:t>
            </a:r>
          </a:p>
          <a:p>
            <a:pPr>
              <a:spcBef>
                <a:spcPts val="600"/>
              </a:spcBef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многоквартирный жилой дом;</a:t>
            </a:r>
          </a:p>
          <a:p>
            <a:pPr>
              <a:spcBef>
                <a:spcPts val="600"/>
              </a:spcBef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группа жилых домов;</a:t>
            </a:r>
          </a:p>
          <a:p>
            <a:pPr>
              <a:spcBef>
                <a:spcPts val="600"/>
              </a:spcBef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жилой микрорайон;</a:t>
            </a:r>
          </a:p>
          <a:p>
            <a:pPr>
              <a:spcBef>
                <a:spcPts val="600"/>
              </a:spcBef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сельский населенный пункт, не являющийся поселением;</a:t>
            </a:r>
          </a:p>
          <a:p>
            <a:pPr>
              <a:spcBef>
                <a:spcPts val="600"/>
              </a:spcBef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иные территории проживания граждан.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УСЛОВИЯ!!!</a:t>
            </a:r>
          </a:p>
          <a:p>
            <a:pPr algn="just">
              <a:spcBef>
                <a:spcPts val="60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границы территории ТОС не могут выходить за пределы территории муниципального образования;</a:t>
            </a:r>
          </a:p>
          <a:p>
            <a:pPr algn="just">
              <a:spcBef>
                <a:spcPts val="60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территория, на которой осуществляется ТОС, как правило, должна составлять единую территорию;</a:t>
            </a:r>
          </a:p>
          <a:p>
            <a:pPr algn="just">
              <a:spcBef>
                <a:spcPts val="60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территория ТОС не должна пересекать границы других ТОС или находиться на одной территории с другим ТОС.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dirty="0" smtClean="0">
                <a:solidFill>
                  <a:schemeClr val="tx1"/>
                </a:solidFill>
              </a:rPr>
              <a:t>Шаг 3. определение формы проведения учредительного мероприятия 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686800" cy="100013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</a:rPr>
              <a:t>Формы проведения учредительного мероприятия</a:t>
            </a:r>
            <a:endParaRPr lang="ru-RU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ru-RU" sz="2900" i="1" dirty="0" smtClean="0">
                <a:solidFill>
                  <a:schemeClr val="tx1"/>
                </a:solidFill>
              </a:rPr>
              <a:t>(точно устанавливаются в Уставе муниципального</a:t>
            </a:r>
          </a:p>
          <a:p>
            <a:pPr algn="ctr">
              <a:buNone/>
            </a:pPr>
            <a:r>
              <a:rPr lang="ru-RU" sz="2900" i="1" dirty="0" smtClean="0">
                <a:solidFill>
                  <a:schemeClr val="tx1"/>
                </a:solidFill>
              </a:rPr>
              <a:t>образования либо в муниципальном нормативном акте)</a:t>
            </a:r>
            <a:endParaRPr lang="ru-RU" sz="29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6314" y="2357430"/>
            <a:ext cx="3979874" cy="35004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СОБРАНИЕ ГРАЖДАН</a:t>
            </a:r>
          </a:p>
          <a:p>
            <a:pPr algn="just"/>
            <a:endParaRPr lang="ru-RU" sz="1600" dirty="0" smtClean="0">
              <a:solidFill>
                <a:schemeClr val="tx1"/>
              </a:solidFill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проводится при численности граждан, достигших 16-летнего возраста, проживающих на соответствующей территории, до 100 человек</a:t>
            </a:r>
            <a:endParaRPr lang="ru-RU" sz="1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357430"/>
            <a:ext cx="4071966" cy="35004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КОНФЕРЕНЦИЯ ГРАЖДАН</a:t>
            </a:r>
          </a:p>
          <a:p>
            <a:pPr>
              <a:buNone/>
            </a:pPr>
            <a:endParaRPr lang="ru-RU" sz="1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проводится при численности граждан, достигших 16-летнего возраста, проживающих на соответствующей территории, свыше 100 человек</a:t>
            </a:r>
          </a:p>
          <a:p>
            <a:pPr algn="just">
              <a:buNone/>
            </a:pPr>
            <a:endParaRPr lang="ru-RU" sz="1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в порядке проведения учредительной конференции должны быть установлены нормы представительства.</a:t>
            </a:r>
          </a:p>
          <a:p>
            <a:pPr algn="just">
              <a:buNone/>
            </a:pPr>
            <a:endParaRPr lang="ru-RU" sz="1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1600" i="1" dirty="0" smtClean="0">
                <a:solidFill>
                  <a:schemeClr val="tx1"/>
                </a:solidFill>
              </a:rPr>
              <a:t>Рекомендуемая норма 1 делегат от 10 человек   </a:t>
            </a:r>
          </a:p>
          <a:p>
            <a:pPr algn="ctr"/>
            <a:endParaRPr lang="ru-RU" sz="1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86800" cy="838200"/>
          </a:xfrm>
          <a:effectLst/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ШАГ 4. Извещение жителей территории и органов </a:t>
            </a:r>
            <a:r>
              <a:rPr lang="ru-RU" sz="2400" dirty="0" err="1" smtClean="0">
                <a:solidFill>
                  <a:schemeClr val="tx1"/>
                </a:solidFill>
              </a:rPr>
              <a:t>мсу</a:t>
            </a:r>
            <a:r>
              <a:rPr lang="ru-RU" sz="2400" dirty="0" smtClean="0">
                <a:solidFill>
                  <a:schemeClr val="tx1"/>
                </a:solidFill>
              </a:rPr>
              <a:t> о проведении собрания (конференции) граждан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54162"/>
            <a:ext cx="8777318" cy="4525963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600"/>
              </a:spcBef>
              <a:buClrTx/>
              <a:buFont typeface="Wingdings" pitchFamily="2" charset="2"/>
              <a:buChar char="q"/>
            </a:pPr>
            <a:r>
              <a:rPr lang="ru-RU" sz="2200" dirty="0" smtClean="0">
                <a:solidFill>
                  <a:schemeClr val="tx1"/>
                </a:solidFill>
              </a:rPr>
              <a:t> Заблаговременно оповестить о проведении учредительного мероприятия жителей и органы МСУ не менее чем за </a:t>
            </a:r>
            <a:r>
              <a:rPr lang="ru-RU" sz="2200" b="1" dirty="0" smtClean="0">
                <a:solidFill>
                  <a:schemeClr val="tx1"/>
                </a:solidFill>
              </a:rPr>
              <a:t>15 дней </a:t>
            </a:r>
            <a:r>
              <a:rPr lang="ru-RU" sz="2200" dirty="0" smtClean="0">
                <a:solidFill>
                  <a:schemeClr val="tx1"/>
                </a:solidFill>
              </a:rPr>
              <a:t>до начала мероприятия.</a:t>
            </a:r>
          </a:p>
          <a:p>
            <a:pPr marL="0" indent="0" algn="just">
              <a:spcBef>
                <a:spcPts val="600"/>
              </a:spcBef>
              <a:buClrTx/>
              <a:buFont typeface="Wingdings" pitchFamily="2" charset="2"/>
              <a:buChar char="q"/>
            </a:pP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</a:rPr>
              <a:t>Способы оповещения:</a:t>
            </a:r>
          </a:p>
          <a:p>
            <a:pPr marL="0" indent="0" algn="just">
              <a:spcBef>
                <a:spcPts val="600"/>
              </a:spcBef>
              <a:buClrTx/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- опубликование объявления в СМИ;</a:t>
            </a:r>
          </a:p>
          <a:p>
            <a:pPr marL="0" indent="0" algn="just">
              <a:spcBef>
                <a:spcPts val="600"/>
              </a:spcBef>
              <a:buClrTx/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- размещение  (вывешивание) в общедоступных местах;</a:t>
            </a:r>
          </a:p>
          <a:p>
            <a:pPr marL="0" indent="0" algn="just">
              <a:spcBef>
                <a:spcPts val="600"/>
              </a:spcBef>
              <a:buClrTx/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- подомовой/поквартирный обход жителей.</a:t>
            </a:r>
          </a:p>
          <a:p>
            <a:pPr marL="0" indent="0" algn="just">
              <a:spcBef>
                <a:spcPts val="600"/>
              </a:spcBef>
              <a:buClrTx/>
              <a:buFont typeface="Wingdings" pitchFamily="2" charset="2"/>
              <a:buChar char="q"/>
            </a:pPr>
            <a:r>
              <a:rPr lang="ru-RU" sz="2200" dirty="0" smtClean="0">
                <a:solidFill>
                  <a:schemeClr val="tx1"/>
                </a:solidFill>
              </a:rPr>
              <a:t> В объявлении обязательно должна содержаться следующая информация: </a:t>
            </a:r>
          </a:p>
          <a:p>
            <a:pPr marL="0" indent="0" algn="just">
              <a:spcBef>
                <a:spcPts val="600"/>
              </a:spcBef>
              <a:buClrTx/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- дата, время и место проведения собрания (конференции) вопросы повестки дня, а так же адрес, где можно ознакомиться с проектом Устава и иными документами.  </a:t>
            </a:r>
          </a:p>
          <a:p>
            <a:pPr marL="0" indent="0" algn="just">
              <a:buNone/>
            </a:pPr>
            <a:endParaRPr lang="ru-RU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3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10749</TotalTime>
  <Words>4848</Words>
  <Application>Microsoft Office PowerPoint</Application>
  <PresentationFormat>Экран (4:3)</PresentationFormat>
  <Paragraphs>371</Paragraphs>
  <Slides>21</Slides>
  <Notes>21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Презентация PowerPoint</vt:lpstr>
      <vt:lpstr>Понятие ТОС и СО НКО</vt:lpstr>
      <vt:lpstr>Виды деятельности осуществляемые СО НКО</vt:lpstr>
      <vt:lpstr>Правовая основа ДЕЯТЕЛЬНОСТИ ТОС:</vt:lpstr>
      <vt:lpstr>Формы ОРГАНИЗАЦИИ ТОС</vt:lpstr>
      <vt:lpstr>ШАГ 1. ОБРАЗОВАНИЕ ИнициативНОЙ ГРУППЫ </vt:lpstr>
      <vt:lpstr>ШАГ 2. УСТАНОВЛЕНИЕ ГРАНИЦ ТОС </vt:lpstr>
      <vt:lpstr>Шаг 3. определение формы проведения учредительного мероприятия </vt:lpstr>
      <vt:lpstr>ШАГ 4. Извещение жителей территории и органов мсу о проведении собрания (конференции) граждан </vt:lpstr>
      <vt:lpstr>Шаг 5. проведение собрания (конференции) граждан  </vt:lpstr>
      <vt:lpstr>План проведения учредительного мероприятия</vt:lpstr>
      <vt:lpstr>Оформление документов, принятых на учредительном собрании (конференции)</vt:lpstr>
      <vt:lpstr>Шаг 6. регистрация устава тос</vt:lpstr>
      <vt:lpstr>Регистрация ТОС в минюсте</vt:lpstr>
      <vt:lpstr>Заключительный  этап  регистрации </vt:lpstr>
      <vt:lpstr>Взаимодействие с минюстом</vt:lpstr>
      <vt:lpstr>Отчетность ТОС</vt:lpstr>
      <vt:lpstr>Регистрация изменений в учредительные документы ТОС</vt:lpstr>
      <vt:lpstr>Возможности тос зарегистрированного в качестве юридического лица</vt:lpstr>
      <vt:lpstr>Ответственность ТОС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Правовые основы территориального общественного самоуправления</dc:title>
  <dc:creator>user</dc:creator>
  <cp:lastModifiedBy>Тарасов Михаил</cp:lastModifiedBy>
  <cp:revision>574</cp:revision>
  <dcterms:created xsi:type="dcterms:W3CDTF">2015-08-05T18:07:42Z</dcterms:created>
  <dcterms:modified xsi:type="dcterms:W3CDTF">2021-04-02T04:28:35Z</dcterms:modified>
</cp:coreProperties>
</file>