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413" r:id="rId3"/>
    <p:sldId id="426" r:id="rId4"/>
    <p:sldId id="414" r:id="rId5"/>
    <p:sldId id="257" r:id="rId6"/>
    <p:sldId id="420" r:id="rId7"/>
    <p:sldId id="421" r:id="rId8"/>
    <p:sldId id="424" r:id="rId9"/>
    <p:sldId id="425" r:id="rId10"/>
    <p:sldId id="423" r:id="rId11"/>
    <p:sldId id="415" r:id="rId12"/>
    <p:sldId id="419" r:id="rId13"/>
    <p:sldId id="418" r:id="rId14"/>
    <p:sldId id="427" r:id="rId15"/>
    <p:sldId id="417" r:id="rId16"/>
    <p:sldId id="428" r:id="rId17"/>
    <p:sldId id="429" r:id="rId18"/>
    <p:sldId id="430" r:id="rId19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1605B3"/>
    <a:srgbClr val="290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42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151AC1-890F-4F40-BE19-8B08D76B47F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4361B8-9544-4C51-BD5D-B849D856FD54}">
      <dgm:prSet/>
      <dgm:spPr/>
      <dgm:t>
        <a:bodyPr/>
        <a:lstStyle/>
        <a:p>
          <a:pPr rtl="0"/>
          <a:r>
            <a:rPr lang="ru-RU" b="1" smtClean="0"/>
            <a:t>6 категорий: </a:t>
          </a:r>
          <a:endParaRPr lang="ru-RU"/>
        </a:p>
      </dgm:t>
    </dgm:pt>
    <dgm:pt modelId="{F5CD4606-6028-45A9-B946-0810772C1477}" type="parTrans" cxnId="{577F31BE-F83E-4AB5-941A-568D3A95FC7C}">
      <dgm:prSet/>
      <dgm:spPr/>
      <dgm:t>
        <a:bodyPr/>
        <a:lstStyle/>
        <a:p>
          <a:endParaRPr lang="ru-RU"/>
        </a:p>
      </dgm:t>
    </dgm:pt>
    <dgm:pt modelId="{92051555-A410-4B6D-B7C1-956E8A81F31C}" type="sibTrans" cxnId="{577F31BE-F83E-4AB5-941A-568D3A95FC7C}">
      <dgm:prSet/>
      <dgm:spPr/>
      <dgm:t>
        <a:bodyPr/>
        <a:lstStyle/>
        <a:p>
          <a:endParaRPr lang="ru-RU"/>
        </a:p>
      </dgm:t>
    </dgm:pt>
    <dgm:pt modelId="{667FB935-7123-4831-9481-0B37162D0178}">
      <dgm:prSet/>
      <dgm:spPr/>
      <dgm:t>
        <a:bodyPr/>
        <a:lstStyle/>
        <a:p>
          <a:pPr rtl="0"/>
          <a:r>
            <a:rPr lang="ru-RU" b="1" dirty="0" smtClean="0"/>
            <a:t>"пять звезд", "четыре звезды", "три звезды", "две звезды", "одна звезда", "без звезд". </a:t>
          </a:r>
        </a:p>
        <a:p>
          <a:pPr rtl="0"/>
          <a:r>
            <a:rPr lang="ru-RU" b="1" dirty="0" smtClean="0"/>
            <a:t>Высшей категорией является категория "пять звезд", низшей - "без звезд"</a:t>
          </a:r>
          <a:endParaRPr lang="ru-RU" dirty="0"/>
        </a:p>
      </dgm:t>
    </dgm:pt>
    <dgm:pt modelId="{68F2F173-4C3D-41B8-A417-BDB18436766F}" type="parTrans" cxnId="{7FD1983E-2F63-418F-86D0-52BC664B54A1}">
      <dgm:prSet/>
      <dgm:spPr/>
      <dgm:t>
        <a:bodyPr/>
        <a:lstStyle/>
        <a:p>
          <a:endParaRPr lang="ru-RU"/>
        </a:p>
      </dgm:t>
    </dgm:pt>
    <dgm:pt modelId="{3E5AC207-F31E-485F-80EB-58EB17201B50}" type="sibTrans" cxnId="{7FD1983E-2F63-418F-86D0-52BC664B54A1}">
      <dgm:prSet/>
      <dgm:spPr/>
      <dgm:t>
        <a:bodyPr/>
        <a:lstStyle/>
        <a:p>
          <a:endParaRPr lang="ru-RU"/>
        </a:p>
      </dgm:t>
    </dgm:pt>
    <dgm:pt modelId="{9F454C2F-35B8-414A-869F-D80F0A4F9383}" type="pres">
      <dgm:prSet presAssocID="{F6151AC1-890F-4F40-BE19-8B08D76B47F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DCC758-808E-4E60-A824-F2CBA673CAA8}" type="pres">
      <dgm:prSet presAssocID="{864361B8-9544-4C51-BD5D-B849D856FD54}" presName="root" presStyleCnt="0"/>
      <dgm:spPr/>
    </dgm:pt>
    <dgm:pt modelId="{A86755B8-51EE-4C7C-9DCD-FD3BDA580536}" type="pres">
      <dgm:prSet presAssocID="{864361B8-9544-4C51-BD5D-B849D856FD54}" presName="rootComposite" presStyleCnt="0"/>
      <dgm:spPr/>
    </dgm:pt>
    <dgm:pt modelId="{DF526756-0DCA-4EB9-9750-736D6421631A}" type="pres">
      <dgm:prSet presAssocID="{864361B8-9544-4C51-BD5D-B849D856FD54}" presName="rootText" presStyleLbl="node1" presStyleIdx="0" presStyleCnt="2" custScaleX="70574" custScaleY="93591" custLinFactNeighborX="-2172" custLinFactNeighborY="29786"/>
      <dgm:spPr/>
      <dgm:t>
        <a:bodyPr/>
        <a:lstStyle/>
        <a:p>
          <a:endParaRPr lang="ru-RU"/>
        </a:p>
      </dgm:t>
    </dgm:pt>
    <dgm:pt modelId="{F64468AE-05CE-4407-ACCE-D30E630EE9B8}" type="pres">
      <dgm:prSet presAssocID="{864361B8-9544-4C51-BD5D-B849D856FD54}" presName="rootConnector" presStyleLbl="node1" presStyleIdx="0" presStyleCnt="2"/>
      <dgm:spPr/>
      <dgm:t>
        <a:bodyPr/>
        <a:lstStyle/>
        <a:p>
          <a:endParaRPr lang="ru-RU"/>
        </a:p>
      </dgm:t>
    </dgm:pt>
    <dgm:pt modelId="{055015DE-B536-4194-B366-7582AAA4F36A}" type="pres">
      <dgm:prSet presAssocID="{864361B8-9544-4C51-BD5D-B849D856FD54}" presName="childShape" presStyleCnt="0"/>
      <dgm:spPr/>
    </dgm:pt>
    <dgm:pt modelId="{133D691E-0F99-40F8-BF23-2D18F4BD95B2}" type="pres">
      <dgm:prSet presAssocID="{667FB935-7123-4831-9481-0B37162D0178}" presName="root" presStyleCnt="0"/>
      <dgm:spPr/>
    </dgm:pt>
    <dgm:pt modelId="{52476719-9146-4836-8FD8-6CB768CC4CC7}" type="pres">
      <dgm:prSet presAssocID="{667FB935-7123-4831-9481-0B37162D0178}" presName="rootComposite" presStyleCnt="0"/>
      <dgm:spPr/>
    </dgm:pt>
    <dgm:pt modelId="{0127E4CA-435B-475C-858C-453F1A7D36D5}" type="pres">
      <dgm:prSet presAssocID="{667FB935-7123-4831-9481-0B37162D0178}" presName="rootText" presStyleLbl="node1" presStyleIdx="1" presStyleCnt="2" custScaleX="159490" custScaleY="209774"/>
      <dgm:spPr/>
      <dgm:t>
        <a:bodyPr/>
        <a:lstStyle/>
        <a:p>
          <a:endParaRPr lang="ru-RU"/>
        </a:p>
      </dgm:t>
    </dgm:pt>
    <dgm:pt modelId="{3AACC85E-87C1-4B5B-830A-8CFBCD8F1572}" type="pres">
      <dgm:prSet presAssocID="{667FB935-7123-4831-9481-0B37162D0178}" presName="rootConnector" presStyleLbl="node1" presStyleIdx="1" presStyleCnt="2"/>
      <dgm:spPr/>
      <dgm:t>
        <a:bodyPr/>
        <a:lstStyle/>
        <a:p>
          <a:endParaRPr lang="ru-RU"/>
        </a:p>
      </dgm:t>
    </dgm:pt>
    <dgm:pt modelId="{865BDC44-04D0-4348-AE7B-2419E80C9355}" type="pres">
      <dgm:prSet presAssocID="{667FB935-7123-4831-9481-0B37162D0178}" presName="childShape" presStyleCnt="0"/>
      <dgm:spPr/>
    </dgm:pt>
  </dgm:ptLst>
  <dgm:cxnLst>
    <dgm:cxn modelId="{42B53877-D30F-4EF3-B386-67B71847DCA3}" type="presOf" srcId="{F6151AC1-890F-4F40-BE19-8B08D76B47F6}" destId="{9F454C2F-35B8-414A-869F-D80F0A4F9383}" srcOrd="0" destOrd="0" presId="urn:microsoft.com/office/officeart/2005/8/layout/hierarchy3"/>
    <dgm:cxn modelId="{414D434C-D1FB-437A-9532-0C0D61EBB71E}" type="presOf" srcId="{864361B8-9544-4C51-BD5D-B849D856FD54}" destId="{F64468AE-05CE-4407-ACCE-D30E630EE9B8}" srcOrd="1" destOrd="0" presId="urn:microsoft.com/office/officeart/2005/8/layout/hierarchy3"/>
    <dgm:cxn modelId="{0231705B-F29D-47DE-A86E-3E4FDDC6564C}" type="presOf" srcId="{667FB935-7123-4831-9481-0B37162D0178}" destId="{3AACC85E-87C1-4B5B-830A-8CFBCD8F1572}" srcOrd="1" destOrd="0" presId="urn:microsoft.com/office/officeart/2005/8/layout/hierarchy3"/>
    <dgm:cxn modelId="{577F31BE-F83E-4AB5-941A-568D3A95FC7C}" srcId="{F6151AC1-890F-4F40-BE19-8B08D76B47F6}" destId="{864361B8-9544-4C51-BD5D-B849D856FD54}" srcOrd="0" destOrd="0" parTransId="{F5CD4606-6028-45A9-B946-0810772C1477}" sibTransId="{92051555-A410-4B6D-B7C1-956E8A81F31C}"/>
    <dgm:cxn modelId="{7FD1983E-2F63-418F-86D0-52BC664B54A1}" srcId="{F6151AC1-890F-4F40-BE19-8B08D76B47F6}" destId="{667FB935-7123-4831-9481-0B37162D0178}" srcOrd="1" destOrd="0" parTransId="{68F2F173-4C3D-41B8-A417-BDB18436766F}" sibTransId="{3E5AC207-F31E-485F-80EB-58EB17201B50}"/>
    <dgm:cxn modelId="{333F407F-0D6B-4F8F-AC32-E155C41CAA0C}" type="presOf" srcId="{864361B8-9544-4C51-BD5D-B849D856FD54}" destId="{DF526756-0DCA-4EB9-9750-736D6421631A}" srcOrd="0" destOrd="0" presId="urn:microsoft.com/office/officeart/2005/8/layout/hierarchy3"/>
    <dgm:cxn modelId="{8C4D4198-5638-489E-A52C-8E566B01ED9E}" type="presOf" srcId="{667FB935-7123-4831-9481-0B37162D0178}" destId="{0127E4CA-435B-475C-858C-453F1A7D36D5}" srcOrd="0" destOrd="0" presId="urn:microsoft.com/office/officeart/2005/8/layout/hierarchy3"/>
    <dgm:cxn modelId="{470814E8-9731-4BB4-B4D8-FC0DD0E852F4}" type="presParOf" srcId="{9F454C2F-35B8-414A-869F-D80F0A4F9383}" destId="{FEDCC758-808E-4E60-A824-F2CBA673CAA8}" srcOrd="0" destOrd="0" presId="urn:microsoft.com/office/officeart/2005/8/layout/hierarchy3"/>
    <dgm:cxn modelId="{2F5D0FBA-9436-405A-92BC-395BA69AAF38}" type="presParOf" srcId="{FEDCC758-808E-4E60-A824-F2CBA673CAA8}" destId="{A86755B8-51EE-4C7C-9DCD-FD3BDA580536}" srcOrd="0" destOrd="0" presId="urn:microsoft.com/office/officeart/2005/8/layout/hierarchy3"/>
    <dgm:cxn modelId="{5304A733-51AB-49DD-A4C3-B9E84465016C}" type="presParOf" srcId="{A86755B8-51EE-4C7C-9DCD-FD3BDA580536}" destId="{DF526756-0DCA-4EB9-9750-736D6421631A}" srcOrd="0" destOrd="0" presId="urn:microsoft.com/office/officeart/2005/8/layout/hierarchy3"/>
    <dgm:cxn modelId="{E7B68339-60A3-4DA8-9796-A236DEA81612}" type="presParOf" srcId="{A86755B8-51EE-4C7C-9DCD-FD3BDA580536}" destId="{F64468AE-05CE-4407-ACCE-D30E630EE9B8}" srcOrd="1" destOrd="0" presId="urn:microsoft.com/office/officeart/2005/8/layout/hierarchy3"/>
    <dgm:cxn modelId="{D0597C48-9911-491C-B39D-F9A52DDE0ACA}" type="presParOf" srcId="{FEDCC758-808E-4E60-A824-F2CBA673CAA8}" destId="{055015DE-B536-4194-B366-7582AAA4F36A}" srcOrd="1" destOrd="0" presId="urn:microsoft.com/office/officeart/2005/8/layout/hierarchy3"/>
    <dgm:cxn modelId="{1C3E9D31-E17E-424F-B74F-A00EA85CDD70}" type="presParOf" srcId="{9F454C2F-35B8-414A-869F-D80F0A4F9383}" destId="{133D691E-0F99-40F8-BF23-2D18F4BD95B2}" srcOrd="1" destOrd="0" presId="urn:microsoft.com/office/officeart/2005/8/layout/hierarchy3"/>
    <dgm:cxn modelId="{C107188A-A718-4F72-9D2A-0E8B00FFCB97}" type="presParOf" srcId="{133D691E-0F99-40F8-BF23-2D18F4BD95B2}" destId="{52476719-9146-4836-8FD8-6CB768CC4CC7}" srcOrd="0" destOrd="0" presId="urn:microsoft.com/office/officeart/2005/8/layout/hierarchy3"/>
    <dgm:cxn modelId="{DF123DAD-659C-4DE7-A33E-FA72A0CA0575}" type="presParOf" srcId="{52476719-9146-4836-8FD8-6CB768CC4CC7}" destId="{0127E4CA-435B-475C-858C-453F1A7D36D5}" srcOrd="0" destOrd="0" presId="urn:microsoft.com/office/officeart/2005/8/layout/hierarchy3"/>
    <dgm:cxn modelId="{F0DBDBC7-28B5-4F61-B322-740CB7C4478A}" type="presParOf" srcId="{52476719-9146-4836-8FD8-6CB768CC4CC7}" destId="{3AACC85E-87C1-4B5B-830A-8CFBCD8F1572}" srcOrd="1" destOrd="0" presId="urn:microsoft.com/office/officeart/2005/8/layout/hierarchy3"/>
    <dgm:cxn modelId="{810D03FB-C809-4F73-B30F-ECD565570AB2}" type="presParOf" srcId="{133D691E-0F99-40F8-BF23-2D18F4BD95B2}" destId="{865BDC44-04D0-4348-AE7B-2419E80C935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26756-0DCA-4EB9-9750-736D6421631A}">
      <dsp:nvSpPr>
        <dsp:cNvPr id="0" name=""/>
        <dsp:cNvSpPr/>
      </dsp:nvSpPr>
      <dsp:spPr>
        <a:xfrm>
          <a:off x="0" y="1461370"/>
          <a:ext cx="3268404" cy="21671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smtClean="0"/>
            <a:t>6 категорий: </a:t>
          </a:r>
          <a:endParaRPr lang="ru-RU" sz="4300" kern="1200"/>
        </a:p>
      </dsp:txBody>
      <dsp:txXfrm>
        <a:off x="63475" y="1524845"/>
        <a:ext cx="3141454" cy="2040231"/>
      </dsp:txXfrm>
    </dsp:sp>
    <dsp:sp modelId="{0127E4CA-435B-475C-858C-453F1A7D36D5}">
      <dsp:nvSpPr>
        <dsp:cNvPr id="0" name=""/>
        <dsp:cNvSpPr/>
      </dsp:nvSpPr>
      <dsp:spPr>
        <a:xfrm>
          <a:off x="4433089" y="771650"/>
          <a:ext cx="7386259" cy="485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/>
            <a:t>"пять звезд", "четыре звезды", "три звезды", "две звезды", "одна звезда", "без звезд". </a:t>
          </a:r>
        </a:p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/>
            <a:t>Высшей категорией является категория "пять звезд", низшей - "без звезд"</a:t>
          </a:r>
          <a:endParaRPr lang="ru-RU" sz="4300" kern="1200" dirty="0"/>
        </a:p>
      </dsp:txBody>
      <dsp:txXfrm>
        <a:off x="4575360" y="913921"/>
        <a:ext cx="7101717" cy="4572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3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8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286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6318-B7B5-4734-8B15-82AF8792472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19C4-3D45-4992-AF59-1CBA1C5480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58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85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77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59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3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87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9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55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07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rgbClr val="00B0F0"/>
            </a:gs>
            <a:gs pos="35366">
              <a:srgbClr val="7DD7F5"/>
            </a:gs>
            <a:gs pos="5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02FB-6B88-4F23-BEDC-7D27747810CC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2237-25BC-40A0-A72C-059F458544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87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2;&#1083;&#1072;&#1089;&#1089;&#1080;&#1092;&#1080;&#1082;&#1072;&#1094;&#1080;&#1103;-&#1090;&#1091;&#1088;&#1080;&#1079;&#1084;.&#1088;&#1092;/displayOrganization/218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61B7ADEF9A419EAB1984B4317A7C7478A5854C8871F4628B869F2F1979469A9A1C34D7FB9AE19303D9E83036128341F69DC53EF0DFFD122W7kAJ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B19119E3E6F7E04B1DD83BCFF61983E9FC2696C19B569C03770C0C8AE8E88CDD09AFF52047E86A478867D22E768EEE71F688015D9EB3C55FrDB0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689133"/>
            <a:ext cx="12192000" cy="1908220"/>
          </a:xfrm>
        </p:spPr>
        <p:txBody>
          <a:bodyPr>
            <a:noAutofit/>
          </a:bodyPr>
          <a:lstStyle/>
          <a:p>
            <a:pPr marR="0" lvl="1" algn="ctr" rtl="0"/>
            <a:r>
              <a:rPr lang="ru-RU" sz="6000" b="1" i="0" u="none" strike="noStrike" baseline="0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  <a:t>О классификации гостиниц</a:t>
            </a:r>
            <a:br>
              <a:rPr lang="ru-RU" sz="6000" b="1" i="0" u="none" strike="noStrike" baseline="0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6000" b="1" dirty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6000" b="1" dirty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4100" b="1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100" b="1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4100" b="1" dirty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100" b="1" dirty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4100" b="1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100" b="1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4500" b="1" i="0" u="none" strike="noStrike" baseline="0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500" b="1" i="0" u="none" strike="noStrike" baseline="0" dirty="0" smtClean="0">
                <a:ln w="12700">
                  <a:solidFill>
                    <a:schemeClr val="tx1"/>
                  </a:solidFill>
                </a:ln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4000" b="1" i="0" u="none" strike="noStrike" baseline="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000" b="1" i="0" u="none" strike="noStrike" baseline="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4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526970" y="5085185"/>
            <a:ext cx="8477796" cy="1512168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ru-RU" sz="2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Докладчик: Захарченко Татьяна Николаевна, заместитель начальника отдела развития предпринимательства и экономического анализа управления по развитию АПК и предпринимательства администрации Пермского муниципального района</a:t>
            </a:r>
            <a:endParaRPr lang="ru-RU" sz="20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21919"/>
            <a:ext cx="10515600" cy="1386839"/>
          </a:xfrm>
        </p:spPr>
        <p:txBody>
          <a:bodyPr>
            <a:normAutofit/>
          </a:bodyPr>
          <a:lstStyle/>
          <a:p>
            <a:pPr algn="ctr"/>
            <a:r>
              <a:rPr lang="ru-RU" sz="6000" b="1" u="sng" dirty="0" smtClean="0"/>
              <a:t>Категории </a:t>
            </a:r>
            <a:r>
              <a:rPr lang="ru-RU" sz="6000" b="1" u="sng" dirty="0"/>
              <a:t>гостиничных </a:t>
            </a:r>
            <a:r>
              <a:rPr lang="ru-RU" sz="6000" b="1" u="sng" dirty="0" smtClean="0"/>
              <a:t>номеров</a:t>
            </a:r>
            <a:endParaRPr lang="ru-RU" sz="6000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320" y="944880"/>
            <a:ext cx="11582400" cy="580644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номера </a:t>
            </a:r>
            <a:r>
              <a:rPr lang="ru-RU" sz="4000" b="1" dirty="0"/>
              <a:t>"высшей категории" - номера категорий "сюит", "апартамент", "люкс", "</a:t>
            </a:r>
            <a:r>
              <a:rPr lang="ru-RU" sz="4000" b="1" dirty="0" err="1"/>
              <a:t>джуниор</a:t>
            </a:r>
            <a:r>
              <a:rPr lang="ru-RU" sz="4000" b="1" dirty="0"/>
              <a:t> сюит", "студия";</a:t>
            </a:r>
          </a:p>
          <a:p>
            <a:r>
              <a:rPr lang="ru-RU" sz="4000" b="1" dirty="0"/>
              <a:t>номера "первой категории" (стандарт);</a:t>
            </a:r>
          </a:p>
          <a:p>
            <a:r>
              <a:rPr lang="ru-RU" sz="4000" b="1" dirty="0"/>
              <a:t>номера "второй категории";</a:t>
            </a:r>
          </a:p>
          <a:p>
            <a:r>
              <a:rPr lang="ru-RU" sz="4000" b="1" dirty="0"/>
              <a:t>номера "третьей категории";</a:t>
            </a:r>
          </a:p>
          <a:p>
            <a:r>
              <a:rPr lang="ru-RU" sz="4000" b="1" dirty="0"/>
              <a:t>номера "четвертой категории";</a:t>
            </a:r>
          </a:p>
          <a:p>
            <a:r>
              <a:rPr lang="ru-RU" sz="4000" b="1" dirty="0"/>
              <a:t>номера "пятой категории".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90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5000" b="1" u="sng" dirty="0"/>
              <a:t>Участниками классификации гостиниц</a:t>
            </a:r>
            <a:endParaRPr lang="ru-RU" sz="5000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777240"/>
            <a:ext cx="11734800" cy="6864825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 marL="0" indent="0">
              <a:buNone/>
            </a:pPr>
            <a:r>
              <a:rPr lang="ru-RU" sz="4000" b="1" dirty="0" smtClean="0"/>
              <a:t>а</a:t>
            </a:r>
            <a:r>
              <a:rPr lang="ru-RU" sz="4000" b="1" dirty="0"/>
              <a:t>) Федеральное </a:t>
            </a:r>
            <a:r>
              <a:rPr lang="ru-RU" sz="4000" b="1" u="sng" dirty="0"/>
              <a:t>агентство по туризму</a:t>
            </a:r>
            <a:r>
              <a:rPr lang="ru-RU" sz="4000" b="1" dirty="0"/>
              <a:t>;</a:t>
            </a:r>
          </a:p>
          <a:p>
            <a:pPr marL="0" indent="0">
              <a:buNone/>
            </a:pPr>
            <a:r>
              <a:rPr lang="ru-RU" sz="4000" b="1" dirty="0"/>
              <a:t>б) </a:t>
            </a:r>
            <a:r>
              <a:rPr lang="ru-RU" sz="4000" b="1" u="sng" dirty="0"/>
              <a:t>совет по классификации </a:t>
            </a:r>
            <a:r>
              <a:rPr lang="ru-RU" sz="4000" b="1" dirty="0"/>
              <a:t>при Федеральном агентстве по туризму (далее - совет);</a:t>
            </a:r>
          </a:p>
          <a:p>
            <a:pPr marL="0" indent="0">
              <a:buNone/>
            </a:pPr>
            <a:r>
              <a:rPr lang="ru-RU" sz="4000" b="1" dirty="0"/>
              <a:t>в) </a:t>
            </a:r>
            <a:r>
              <a:rPr lang="ru-RU" sz="4000" b="1" u="sng" dirty="0"/>
              <a:t>комиссия по апелляциям </a:t>
            </a:r>
            <a:r>
              <a:rPr lang="ru-RU" sz="4000" b="1" dirty="0"/>
              <a:t>при Федеральном агентстве по туризму (далее - комиссия по апелляциям);</a:t>
            </a:r>
          </a:p>
          <a:p>
            <a:pPr marL="0" indent="0">
              <a:buNone/>
            </a:pPr>
            <a:r>
              <a:rPr lang="ru-RU" sz="4000" b="1" dirty="0"/>
              <a:t>г) </a:t>
            </a:r>
            <a:r>
              <a:rPr lang="ru-RU" sz="4000" b="1" u="sng" dirty="0"/>
              <a:t>аккредитованные</a:t>
            </a:r>
            <a:r>
              <a:rPr lang="ru-RU" sz="4000" b="1" dirty="0"/>
              <a:t> организации;</a:t>
            </a:r>
          </a:p>
          <a:p>
            <a:pPr marL="0" indent="0">
              <a:buNone/>
            </a:pPr>
            <a:r>
              <a:rPr lang="ru-RU" sz="4000" b="1" dirty="0"/>
              <a:t>д) </a:t>
            </a:r>
            <a:r>
              <a:rPr lang="ru-RU" sz="4000" b="1" u="sng" dirty="0"/>
              <a:t>заявители</a:t>
            </a:r>
            <a:r>
              <a:rPr lang="ru-RU" sz="40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172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8120" y="259080"/>
            <a:ext cx="11993880" cy="6431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b="1" dirty="0" smtClean="0"/>
              <a:t>«Заявитель» </a:t>
            </a:r>
            <a:r>
              <a:rPr lang="ru-RU" sz="4000" b="1" dirty="0"/>
              <a:t>- </a:t>
            </a:r>
            <a:r>
              <a:rPr lang="ru-RU" sz="4000" b="1" u="sng" dirty="0"/>
              <a:t>юридическое лиц</a:t>
            </a:r>
            <a:r>
              <a:rPr lang="ru-RU" sz="4000" b="1" dirty="0"/>
              <a:t>о, или филиал иностранного юридического лица, включенный в государственный реестр аккредитованных филиалов, представительств иностранных юридических лиц (далее - филиал иностранного юридического лица), или </a:t>
            </a:r>
            <a:r>
              <a:rPr lang="ru-RU" sz="4000" b="1" u="sng" dirty="0"/>
              <a:t>индивидуальный предприниматель</a:t>
            </a:r>
            <a:r>
              <a:rPr lang="ru-RU" sz="4000" b="1" dirty="0"/>
              <a:t>, которые осуществляют </a:t>
            </a:r>
            <a:r>
              <a:rPr lang="ru-RU" sz="4000" b="1" u="sng" dirty="0"/>
              <a:t>предпринимательскую деятельность по предоставлению гостиничных услуг в гостиниц</a:t>
            </a:r>
            <a:r>
              <a:rPr lang="ru-RU" sz="4000" b="1" dirty="0"/>
              <a:t>е и </a:t>
            </a:r>
            <a:r>
              <a:rPr lang="ru-RU" sz="4000" b="1" u="sng" dirty="0"/>
              <a:t>направили</a:t>
            </a:r>
            <a:r>
              <a:rPr lang="ru-RU" sz="4000" b="1" dirty="0"/>
              <a:t> в аккредитованную организацию </a:t>
            </a:r>
            <a:r>
              <a:rPr lang="ru-RU" sz="4000" b="1" u="sng" dirty="0"/>
              <a:t>заявку</a:t>
            </a:r>
            <a:r>
              <a:rPr lang="ru-RU" sz="4000" b="1" dirty="0"/>
              <a:t> на проведение классификации </a:t>
            </a:r>
            <a:r>
              <a:rPr lang="ru-RU" sz="4000" b="1" dirty="0" smtClean="0"/>
              <a:t>гостиницы.</a:t>
            </a:r>
            <a:endParaRPr lang="ru-RU" sz="4000" b="1" dirty="0"/>
          </a:p>
          <a:p>
            <a:pPr algn="just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1935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/>
              <a:t>Федеральное агентство по туризму: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040" y="1021080"/>
            <a:ext cx="11704320" cy="559307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4000" b="1" dirty="0" smtClean="0"/>
              <a:t> а</a:t>
            </a:r>
            <a:r>
              <a:rPr lang="ru-RU" sz="4000" b="1" dirty="0"/>
              <a:t>) осуществляет </a:t>
            </a:r>
            <a:r>
              <a:rPr lang="ru-RU" sz="4000" b="1" u="sng" dirty="0"/>
              <a:t>ведение единого перечня классифицированных гостиниц</a:t>
            </a:r>
            <a:r>
              <a:rPr lang="ru-RU" sz="4000" b="1" dirty="0"/>
              <a:t>, горнолыжных трасс, пляжей и перечня аккредитованных организаций, осуществляющих классификацию гостиниц, и размещает сведения, содержащиеся в указанных перечнях, на своем официальном сайте в информационно-телекоммуникационной сети </a:t>
            </a:r>
            <a:r>
              <a:rPr lang="ru-RU" sz="4000" b="1" dirty="0" smtClean="0"/>
              <a:t>«Интернет»;</a:t>
            </a:r>
            <a:endParaRPr lang="ru-RU" sz="4000" b="1" dirty="0"/>
          </a:p>
          <a:p>
            <a:pPr marL="0" indent="0" algn="just">
              <a:buNone/>
            </a:pPr>
            <a:r>
              <a:rPr lang="ru-RU" sz="4000" b="1" dirty="0"/>
              <a:t>б) </a:t>
            </a:r>
            <a:r>
              <a:rPr lang="ru-RU" sz="4000" b="1" u="sng" dirty="0"/>
              <a:t>создает совет </a:t>
            </a:r>
            <a:r>
              <a:rPr lang="ru-RU" sz="4000" b="1" dirty="0"/>
              <a:t>и организует его деятельность;</a:t>
            </a:r>
          </a:p>
          <a:p>
            <a:pPr marL="0" indent="0" algn="just">
              <a:buNone/>
            </a:pPr>
            <a:r>
              <a:rPr lang="ru-RU" sz="4000" b="1" dirty="0"/>
              <a:t>в) </a:t>
            </a:r>
            <a:r>
              <a:rPr lang="ru-RU" sz="4000" b="1" u="sng" dirty="0"/>
              <a:t>создает комиссию по апелляциям </a:t>
            </a:r>
            <a:r>
              <a:rPr lang="ru-RU" sz="4000" b="1" dirty="0"/>
              <a:t>и организует ее деятельность;</a:t>
            </a:r>
          </a:p>
          <a:p>
            <a:pPr marL="0" indent="0" algn="just">
              <a:buNone/>
            </a:pPr>
            <a:r>
              <a:rPr lang="ru-RU" sz="4000" b="1" dirty="0"/>
              <a:t>г) </a:t>
            </a:r>
            <a:r>
              <a:rPr lang="ru-RU" sz="4000" b="1" u="sng" dirty="0"/>
              <a:t>проводит аккредитацию </a:t>
            </a:r>
            <a:r>
              <a:rPr lang="ru-RU" sz="4000" b="1" dirty="0"/>
              <a:t>организаций, осуществляющих классификацию гостиниц.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848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65919" y="0"/>
            <a:ext cx="16095306" cy="745236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23160" y="1962785"/>
            <a:ext cx="8214360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89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</p:spPr>
        <p:txBody>
          <a:bodyPr>
            <a:noAutofit/>
          </a:bodyPr>
          <a:lstStyle/>
          <a:p>
            <a:pPr algn="ctr"/>
            <a:r>
              <a:rPr lang="ru-RU" sz="5000" b="1" dirty="0"/>
              <a:t>Аккредитованная организация:</a:t>
            </a:r>
            <a:br>
              <a:rPr lang="ru-RU" sz="5000" b="1" dirty="0"/>
            </a:br>
            <a:endParaRPr lang="ru-RU" sz="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975360"/>
            <a:ext cx="11582400" cy="5669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50" b="1" dirty="0" smtClean="0"/>
              <a:t>а</a:t>
            </a:r>
            <a:r>
              <a:rPr lang="ru-RU" sz="3250" b="1" dirty="0"/>
              <a:t>) </a:t>
            </a:r>
            <a:r>
              <a:rPr lang="ru-RU" sz="3250" b="1" u="sng" dirty="0"/>
              <a:t>принимает</a:t>
            </a:r>
            <a:r>
              <a:rPr lang="ru-RU" sz="3250" b="1" dirty="0"/>
              <a:t> по обращению заявителя </a:t>
            </a:r>
            <a:r>
              <a:rPr lang="ru-RU" sz="3250" b="1" u="sng" dirty="0"/>
              <a:t>решение</a:t>
            </a:r>
            <a:r>
              <a:rPr lang="ru-RU" sz="3250" b="1" dirty="0"/>
              <a:t> </a:t>
            </a:r>
            <a:r>
              <a:rPr lang="ru-RU" sz="3250" b="1" u="sng" dirty="0"/>
              <a:t>об осуществлении классификации гостиницы </a:t>
            </a:r>
            <a:r>
              <a:rPr lang="ru-RU" sz="3250" b="1" dirty="0"/>
              <a:t>или </a:t>
            </a:r>
            <a:r>
              <a:rPr lang="ru-RU" sz="3250" b="1" u="sng" dirty="0"/>
              <a:t>об отказе </a:t>
            </a:r>
            <a:r>
              <a:rPr lang="ru-RU" sz="3250" b="1" dirty="0"/>
              <a:t>в осуществлении классификации гостиницы;</a:t>
            </a:r>
          </a:p>
          <a:p>
            <a:pPr marL="0" indent="0" algn="just">
              <a:buNone/>
            </a:pPr>
            <a:r>
              <a:rPr lang="ru-RU" sz="3250" b="1" dirty="0"/>
              <a:t>б) </a:t>
            </a:r>
            <a:r>
              <a:rPr lang="ru-RU" sz="3250" b="1" u="sng" dirty="0"/>
              <a:t>заключает</a:t>
            </a:r>
            <a:r>
              <a:rPr lang="ru-RU" sz="3250" b="1" dirty="0"/>
              <a:t> с заявителем </a:t>
            </a:r>
            <a:r>
              <a:rPr lang="ru-RU" sz="3250" b="1" u="sng" dirty="0"/>
              <a:t>договор</a:t>
            </a:r>
            <a:r>
              <a:rPr lang="ru-RU" sz="3250" b="1" dirty="0"/>
              <a:t> о проведении классификации гостиницы;</a:t>
            </a:r>
          </a:p>
          <a:p>
            <a:pPr marL="0" indent="0" algn="just">
              <a:buNone/>
            </a:pPr>
            <a:r>
              <a:rPr lang="ru-RU" sz="3250" b="1" dirty="0"/>
              <a:t>в) организует </a:t>
            </a:r>
            <a:r>
              <a:rPr lang="ru-RU" sz="3250" b="1" u="sng" dirty="0"/>
              <a:t>проведение</a:t>
            </a:r>
            <a:r>
              <a:rPr lang="ru-RU" sz="3250" b="1" dirty="0"/>
              <a:t> </a:t>
            </a:r>
            <a:r>
              <a:rPr lang="ru-RU" sz="3250" b="1" u="sng" dirty="0"/>
              <a:t>экспертной оценки </a:t>
            </a:r>
            <a:r>
              <a:rPr lang="ru-RU" sz="3250" b="1" dirty="0"/>
              <a:t>(в том числе непосредственно в гостинице) соответствия гостиницы требованиям </a:t>
            </a:r>
            <a:r>
              <a:rPr lang="ru-RU" sz="3250" b="1" dirty="0" smtClean="0"/>
              <a:t>Положения</a:t>
            </a:r>
            <a:r>
              <a:rPr lang="ru-RU" sz="3250" b="1" dirty="0"/>
              <a:t>;</a:t>
            </a:r>
          </a:p>
          <a:p>
            <a:pPr marL="0" indent="0" algn="just">
              <a:buNone/>
            </a:pPr>
            <a:r>
              <a:rPr lang="ru-RU" sz="3250" b="1" dirty="0"/>
              <a:t>г) принимает </a:t>
            </a:r>
            <a:r>
              <a:rPr lang="ru-RU" sz="3250" b="1" u="sng" dirty="0"/>
              <a:t>решение о присвоении </a:t>
            </a:r>
            <a:r>
              <a:rPr lang="ru-RU" sz="3250" b="1" dirty="0"/>
              <a:t>гостинице определенной </a:t>
            </a:r>
            <a:r>
              <a:rPr lang="ru-RU" sz="3250" b="1" u="sng" dirty="0"/>
              <a:t>категории</a:t>
            </a:r>
            <a:r>
              <a:rPr lang="ru-RU" sz="3250" b="1" dirty="0"/>
              <a:t> и </a:t>
            </a:r>
            <a:r>
              <a:rPr lang="ru-RU" sz="3250" b="1" u="sng" dirty="0"/>
              <a:t>выдает </a:t>
            </a:r>
            <a:r>
              <a:rPr lang="ru-RU" sz="3250" b="1" dirty="0"/>
              <a:t>по результатам классификации </a:t>
            </a:r>
            <a:r>
              <a:rPr lang="ru-RU" sz="3250" b="1" u="sng" dirty="0" smtClean="0"/>
              <a:t>свидетельство</a:t>
            </a:r>
            <a:r>
              <a:rPr lang="ru-RU" sz="3250" b="1" dirty="0" smtClean="0"/>
              <a:t> о </a:t>
            </a:r>
            <a:r>
              <a:rPr lang="ru-RU" sz="3250" b="1" dirty="0"/>
              <a:t>присвоении гостинице определенной </a:t>
            </a:r>
            <a:r>
              <a:rPr lang="ru-RU" sz="3250" b="1" dirty="0" smtClean="0"/>
              <a:t>категории.</a:t>
            </a:r>
            <a:endParaRPr lang="ru-RU" sz="3250" b="1" dirty="0"/>
          </a:p>
          <a:p>
            <a:endParaRPr lang="ru-RU" sz="3250" dirty="0"/>
          </a:p>
        </p:txBody>
      </p:sp>
    </p:spTree>
    <p:extLst>
      <p:ext uri="{BB962C8B-B14F-4D97-AF65-F5344CB8AC3E}">
        <p14:creationId xmlns:p14="http://schemas.microsoft.com/office/powerpoint/2010/main" val="2123231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8433" y="-261257"/>
            <a:ext cx="15647437" cy="74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377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32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ru-RU" sz="5000" dirty="0" smtClean="0"/>
              <a:t>Аккредитованная организация в Пермском крае</a:t>
            </a:r>
            <a:endParaRPr lang="ru-RU" sz="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1168" y="1472184"/>
            <a:ext cx="11990832" cy="5221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300" dirty="0">
                <a:hlinkClick r:id="rId2"/>
              </a:rPr>
              <a:t>Общество с ограниченной ответственностью </a:t>
            </a:r>
            <a:r>
              <a:rPr lang="ru-RU" sz="4300" dirty="0" smtClean="0">
                <a:hlinkClick r:id="rId2"/>
              </a:rPr>
              <a:t>«Сервис плюс»</a:t>
            </a:r>
            <a:r>
              <a:rPr lang="ru-RU" sz="4300" dirty="0" smtClean="0"/>
              <a:t>, </a:t>
            </a:r>
            <a:r>
              <a:rPr lang="ru-RU" sz="4300" b="1" dirty="0" smtClean="0"/>
              <a:t>Порядковый </a:t>
            </a:r>
            <a:r>
              <a:rPr lang="ru-RU" sz="4300" b="1" dirty="0"/>
              <a:t>номер в Федеральном перечне: </a:t>
            </a:r>
            <a:r>
              <a:rPr lang="ru-RU" sz="4300" dirty="0"/>
              <a:t>220000218</a:t>
            </a:r>
          </a:p>
          <a:p>
            <a:pPr marL="0" indent="0">
              <a:buNone/>
            </a:pPr>
            <a:r>
              <a:rPr lang="ru-RU" sz="4300" b="1" dirty="0" smtClean="0"/>
              <a:t>Регистрационный </a:t>
            </a:r>
            <a:r>
              <a:rPr lang="ru-RU" sz="4300" b="1" dirty="0"/>
              <a:t>номер аттестата: </a:t>
            </a:r>
            <a:r>
              <a:rPr lang="ru-RU" sz="4300" dirty="0"/>
              <a:t>АА-84</a:t>
            </a:r>
          </a:p>
          <a:p>
            <a:pPr marL="0" indent="0">
              <a:buNone/>
            </a:pPr>
            <a:r>
              <a:rPr lang="ru-RU" sz="4300" b="1" dirty="0"/>
              <a:t>Дата решения об аккредитации: </a:t>
            </a:r>
            <a:r>
              <a:rPr lang="ru-RU" sz="4300" dirty="0"/>
              <a:t>15 июля 2020 г</a:t>
            </a:r>
          </a:p>
          <a:p>
            <a:pPr marL="0" indent="0">
              <a:buNone/>
            </a:pPr>
            <a:r>
              <a:rPr lang="ru-RU" sz="4300" b="1" dirty="0"/>
              <a:t>Орган по аккредитации: </a:t>
            </a:r>
            <a:r>
              <a:rPr lang="ru-RU" sz="4300" dirty="0"/>
              <a:t>Министерство экономического развития Российской Федерации</a:t>
            </a:r>
          </a:p>
          <a:p>
            <a:pPr marL="0" indent="0">
              <a:buNone/>
            </a:pPr>
            <a:r>
              <a:rPr lang="ru-RU" sz="4300" b="1" dirty="0"/>
              <a:t>ИНН: </a:t>
            </a:r>
            <a:r>
              <a:rPr lang="ru-RU" sz="4300" dirty="0"/>
              <a:t>5902175350 | </a:t>
            </a:r>
            <a:r>
              <a:rPr lang="ru-RU" sz="4300" b="1" dirty="0"/>
              <a:t>ОГРН: </a:t>
            </a:r>
            <a:r>
              <a:rPr lang="ru-RU" sz="4300" dirty="0"/>
              <a:t>1105902009510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1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7472"/>
            <a:ext cx="11914632" cy="1325563"/>
          </a:xfrm>
        </p:spPr>
        <p:txBody>
          <a:bodyPr>
            <a:noAutofit/>
          </a:bodyPr>
          <a:lstStyle/>
          <a:p>
            <a:pPr algn="ctr"/>
            <a:r>
              <a:rPr lang="ru-RU" sz="6000" b="1" u="sng" dirty="0" smtClean="0"/>
              <a:t>Контактное лицо в аккредитованной организации</a:t>
            </a:r>
            <a:endParaRPr lang="ru-RU" sz="6000" b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2024" y="2157984"/>
            <a:ext cx="11722608" cy="40189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6000" u="sng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Ромашева</a:t>
            </a:r>
            <a:r>
              <a:rPr lang="ru-RU" sz="60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Елена Васильевна </a:t>
            </a:r>
            <a:r>
              <a:rPr lang="ru-RU" sz="6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– федеральный эксперт по классификации объектов туристкой инфраструктуры, </a:t>
            </a:r>
            <a:endParaRPr lang="en-US" sz="6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ru-RU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Т</a:t>
            </a:r>
            <a:r>
              <a:rPr lang="ru-RU" sz="6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ел. 8 912 069 53 00,</a:t>
            </a:r>
          </a:p>
          <a:p>
            <a:pPr marL="0" indent="0">
              <a:buNone/>
            </a:pPr>
            <a:r>
              <a:rPr lang="ru-RU" sz="6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Электронная почта: </a:t>
            </a:r>
            <a:r>
              <a:rPr lang="en-US" sz="6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info@otel-albergo.ru</a:t>
            </a:r>
            <a:endParaRPr lang="ru-RU" sz="6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48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795760" cy="1325563"/>
          </a:xfrm>
        </p:spPr>
        <p:txBody>
          <a:bodyPr>
            <a:noAutofit/>
          </a:bodyPr>
          <a:lstStyle/>
          <a:p>
            <a:pPr algn="ctr"/>
            <a:r>
              <a:rPr lang="ru-RU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Правовая основа классификации гостиниц</a:t>
            </a:r>
            <a:endParaRPr lang="ru-RU" sz="5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480" y="1825625"/>
            <a:ext cx="1161288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sz="5000" b="1" dirty="0"/>
              <a:t>Федеральный закон от 24.11.1996 </a:t>
            </a:r>
            <a:r>
              <a:rPr lang="ru-RU" sz="5000" b="1" dirty="0" smtClean="0"/>
              <a:t>№ 132-ФЗ «Об </a:t>
            </a:r>
            <a:r>
              <a:rPr lang="ru-RU" sz="5000" b="1" dirty="0"/>
              <a:t>основах туристской деятельности в Российской </a:t>
            </a:r>
            <a:r>
              <a:rPr lang="ru-RU" sz="5000" b="1" dirty="0" smtClean="0"/>
              <a:t>Федерации» (далее - Федеральный Закон  № 132 – ФЗ)</a:t>
            </a:r>
            <a:endParaRPr lang="ru-RU" sz="5000" b="1" dirty="0"/>
          </a:p>
          <a:p>
            <a:r>
              <a:rPr lang="ru-RU" sz="5000" b="1" dirty="0"/>
              <a:t> </a:t>
            </a:r>
            <a:r>
              <a:rPr lang="ru-RU" sz="5000" b="1" u="sng" dirty="0">
                <a:hlinkClick r:id="rId2"/>
              </a:rPr>
              <a:t>Положение о классификации </a:t>
            </a:r>
            <a:r>
              <a:rPr lang="ru-RU" sz="5000" b="1" u="sng" dirty="0" smtClean="0">
                <a:hlinkClick r:id="rId2"/>
              </a:rPr>
              <a:t>гостиниц</a:t>
            </a:r>
            <a:r>
              <a:rPr lang="ru-RU" sz="5000" b="1" dirty="0" smtClean="0"/>
              <a:t>, утверждено постановлением </a:t>
            </a:r>
            <a:r>
              <a:rPr lang="ru-RU" sz="5000" b="1" dirty="0"/>
              <a:t>Правительства РФ от 18.11.2020 </a:t>
            </a:r>
            <a:r>
              <a:rPr lang="ru-RU" sz="5000" b="1" dirty="0" smtClean="0"/>
              <a:t>№ 1860 (далее – Положение)</a:t>
            </a:r>
            <a:endParaRPr lang="ru-RU" sz="5000" b="1" dirty="0"/>
          </a:p>
          <a:p>
            <a:endParaRPr lang="ru-RU" sz="5000" b="1" dirty="0">
              <a:hlinkClick r:id="rId2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3579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487680"/>
            <a:ext cx="11734800" cy="568928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6000" dirty="0"/>
              <a:t>Запрет на предоставление гостиничных услуг без свидетельства о присвоении гостинице определенной категории, установленной </a:t>
            </a:r>
            <a:r>
              <a:rPr lang="ru-RU" sz="6000" dirty="0" smtClean="0"/>
              <a:t>Положением, </a:t>
            </a:r>
            <a:r>
              <a:rPr lang="ru-RU" sz="6000" u="sng" dirty="0" smtClean="0"/>
              <a:t>не </a:t>
            </a:r>
            <a:r>
              <a:rPr lang="ru-RU" sz="6000" u="sng" dirty="0"/>
              <a:t>применяется </a:t>
            </a:r>
            <a:r>
              <a:rPr lang="ru-RU" sz="6000" u="sng" dirty="0" smtClean="0"/>
              <a:t>до 1 января 2022 г. </a:t>
            </a:r>
            <a:r>
              <a:rPr lang="ru-RU" sz="6000" dirty="0" smtClean="0"/>
              <a:t>в </a:t>
            </a:r>
            <a:r>
              <a:rPr lang="ru-RU" sz="6000" dirty="0"/>
              <a:t>отношении гостиниц с номерным фондом 15 и менее гостиничных номеров.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75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67640"/>
            <a:ext cx="11612880" cy="6009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60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Г</a:t>
            </a:r>
            <a:r>
              <a:rPr lang="ru-RU" sz="6000" b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остиница</a:t>
            </a:r>
            <a:r>
              <a:rPr lang="ru-RU" sz="6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6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- средство размещения, в котором предоставляются гостиничные услуги и которое относится к одному из видов гостиниц, предусмотренных </a:t>
            </a:r>
            <a:r>
              <a:rPr lang="ru-RU" sz="6000" b="1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2"/>
              </a:rPr>
              <a:t>Положением.</a:t>
            </a:r>
            <a:endParaRPr lang="ru-RU" sz="6000" b="1" dirty="0">
              <a:latin typeface="Cambria Math" panose="02040503050406030204" pitchFamily="18" charset="0"/>
              <a:ea typeface="Cambria Math" panose="02040503050406030204" pitchFamily="18" charset="0"/>
              <a:hlinkClick r:id="rId2"/>
            </a:endParaRPr>
          </a:p>
          <a:p>
            <a:endParaRPr lang="ru-RU" sz="4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4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0520" y="209006"/>
            <a:ext cx="11601993" cy="66489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5000" b="1" u="sng" dirty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К</a:t>
            </a:r>
            <a:r>
              <a:rPr lang="ru-RU" sz="5000" b="1" u="sng" dirty="0" smtClean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лассификация </a:t>
            </a:r>
            <a:r>
              <a:rPr lang="ru-RU" sz="5000" b="1" u="sng" dirty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гостиниц </a:t>
            </a:r>
            <a:r>
              <a:rPr lang="ru-RU" sz="5000" b="1" dirty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- отнесение гостиниц к определенным категориям, установленным </a:t>
            </a:r>
            <a:r>
              <a:rPr lang="ru-RU" sz="50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Положением, </a:t>
            </a:r>
            <a:r>
              <a:rPr lang="ru-RU" sz="5000" b="1" dirty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на основании оценки соответствия гостиниц и предоставляемых в них гостиничных услуг требованиям, установленным этим П</a:t>
            </a:r>
            <a:r>
              <a:rPr lang="ru-RU" sz="50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оложением</a:t>
            </a:r>
            <a:r>
              <a:rPr lang="ru-RU" sz="5000" dirty="0" smtClean="0">
                <a:latin typeface="Cambria Math" panose="02040503050406030204" pitchFamily="18" charset="0"/>
                <a:ea typeface="Cambria Math" panose="02040503050406030204" pitchFamily="18" charset="0"/>
                <a:cs typeface="Adobe Devanagari" panose="02040503050201020203" pitchFamily="18" charset="0"/>
              </a:rPr>
              <a:t>.</a:t>
            </a:r>
            <a:endParaRPr lang="ru-RU" sz="5000" dirty="0">
              <a:latin typeface="Cambria Math" panose="02040503050406030204" pitchFamily="18" charset="0"/>
              <a:ea typeface="Cambria Math" panose="02040503050406030204" pitchFamily="18" charset="0"/>
              <a:cs typeface="Adobe Devanagari" panose="02040503050201020203" pitchFamily="18" charset="0"/>
            </a:endParaRPr>
          </a:p>
          <a:p>
            <a:pPr marL="182563" marR="0" lvl="1" indent="0" rtl="0">
              <a:buNone/>
            </a:pPr>
            <a:endParaRPr lang="ru-RU" sz="2600" b="0" i="0" u="none" strike="noStrike" baseline="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826240" cy="1325563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Классификация гостиниц по </a:t>
            </a:r>
            <a:r>
              <a:rPr lang="ru-RU" sz="6000" b="1" dirty="0"/>
              <a:t>системе </a:t>
            </a:r>
            <a:r>
              <a:rPr lang="ru-RU" sz="6000" b="1" dirty="0" smtClean="0"/>
              <a:t>звезд</a:t>
            </a:r>
            <a:endParaRPr lang="ru-RU" sz="6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03710608"/>
              </p:ext>
            </p:extLst>
          </p:nvPr>
        </p:nvGraphicFramePr>
        <p:xfrm>
          <a:off x="228600" y="1097280"/>
          <a:ext cx="1182624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028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681"/>
            <a:ext cx="10515600" cy="1584008"/>
          </a:xfrm>
        </p:spPr>
        <p:txBody>
          <a:bodyPr>
            <a:normAutofit/>
          </a:bodyPr>
          <a:lstStyle/>
          <a:p>
            <a:pPr algn="ctr"/>
            <a:r>
              <a:rPr lang="ru-RU" sz="5000" b="1" u="sng" dirty="0" smtClean="0"/>
              <a:t>Виды </a:t>
            </a:r>
            <a:r>
              <a:rPr lang="ru-RU" sz="5000" b="1" u="sng" dirty="0"/>
              <a:t>гостиниц:</a:t>
            </a:r>
            <a:r>
              <a:rPr lang="ru-RU" sz="5000" b="1" dirty="0"/>
              <a:t/>
            </a:r>
            <a:br>
              <a:rPr lang="ru-RU" sz="5000" b="1" dirty="0"/>
            </a:br>
            <a:endParaRPr lang="ru-RU" sz="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080" y="792480"/>
            <a:ext cx="11826240" cy="6065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а</a:t>
            </a:r>
            <a:r>
              <a:rPr lang="ru-RU" b="1" dirty="0"/>
              <a:t>) </a:t>
            </a:r>
            <a:r>
              <a:rPr lang="ru-RU" b="1" u="sng" dirty="0"/>
              <a:t>городская гостиница (отель)</a:t>
            </a:r>
            <a:r>
              <a:rPr lang="ru-RU" b="1" dirty="0"/>
              <a:t> - вид гостиниц, расположенных в городе, не обладающих признаками гостиниц, указанных в </a:t>
            </a:r>
            <a:r>
              <a:rPr lang="ru-RU" b="1" dirty="0">
                <a:hlinkClick r:id=""/>
              </a:rPr>
              <a:t>подпунктах "б" - "з" </a:t>
            </a:r>
            <a:r>
              <a:rPr lang="ru-RU" b="1" dirty="0" smtClean="0">
                <a:hlinkClick r:id=""/>
              </a:rPr>
              <a:t>пункта 5 Положения;</a:t>
            </a:r>
            <a:endParaRPr lang="ru-RU" b="1" dirty="0">
              <a:hlinkClick r:id=""/>
            </a:endParaRPr>
          </a:p>
          <a:p>
            <a:pPr marL="0" indent="0">
              <a:buNone/>
            </a:pPr>
            <a:r>
              <a:rPr lang="ru-RU" b="1" dirty="0"/>
              <a:t>б) </a:t>
            </a:r>
            <a:r>
              <a:rPr lang="ru-RU" b="1" u="sng" dirty="0"/>
              <a:t>гостиница</a:t>
            </a:r>
            <a:r>
              <a:rPr lang="ru-RU" b="1" dirty="0"/>
              <a:t>, расположенная в здании, являющемся </a:t>
            </a:r>
            <a:r>
              <a:rPr lang="ru-RU" b="1" u="sng" dirty="0"/>
              <a:t>объектом культурного наследия</a:t>
            </a:r>
            <a:r>
              <a:rPr lang="ru-RU" b="1" dirty="0"/>
              <a:t>, и (или) выявленным объектом культурного наследия, и (или) объектом, составляющим предмет </a:t>
            </a:r>
            <a:r>
              <a:rPr lang="ru-RU" b="1" u="sng" dirty="0"/>
              <a:t>охраны исторического поселения</a:t>
            </a:r>
            <a:r>
              <a:rPr lang="ru-RU" b="1" dirty="0"/>
              <a:t>, - вид гостиниц, имеющих в силу этого ограничение при проведении реставрации и ремонтных работ;</a:t>
            </a:r>
          </a:p>
          <a:p>
            <a:pPr marL="0" indent="0">
              <a:buNone/>
            </a:pPr>
            <a:r>
              <a:rPr lang="ru-RU" b="1" dirty="0"/>
              <a:t>в) </a:t>
            </a:r>
            <a:r>
              <a:rPr lang="ru-RU" b="1" u="sng" dirty="0"/>
              <a:t>курортный отель, санаторий, дом отдыха, центр отдыха, пансионат </a:t>
            </a:r>
            <a:r>
              <a:rPr lang="ru-RU" b="1" dirty="0"/>
              <a:t>- вид гостиниц, которые расположены в лечебно-оздоровительных местностях или на курортах, оказывающих помимо гостиничных услуг комплекс дополнительных услуг оздоровительного характера, в том числе с использованием лечебных природных ресурсов;</a:t>
            </a:r>
          </a:p>
          <a:p>
            <a:pPr marL="0" indent="0">
              <a:buNone/>
            </a:pPr>
            <a:r>
              <a:rPr lang="ru-RU" b="1" dirty="0"/>
              <a:t>г) </a:t>
            </a:r>
            <a:r>
              <a:rPr lang="ru-RU" b="1" u="sng" dirty="0" err="1"/>
              <a:t>апарт</a:t>
            </a:r>
            <a:r>
              <a:rPr lang="ru-RU" b="1" u="sng" dirty="0"/>
              <a:t>-отель</a:t>
            </a:r>
            <a:r>
              <a:rPr lang="ru-RU" b="1" dirty="0"/>
              <a:t> - вид гостиниц, номерной фонд которых состоит из номеров категорий "студия" и "апартамент";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667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681"/>
            <a:ext cx="10515600" cy="1584008"/>
          </a:xfrm>
        </p:spPr>
        <p:txBody>
          <a:bodyPr>
            <a:normAutofit/>
          </a:bodyPr>
          <a:lstStyle/>
          <a:p>
            <a:pPr algn="ctr"/>
            <a:r>
              <a:rPr lang="ru-RU" sz="5000" b="1" u="sng" dirty="0" smtClean="0"/>
              <a:t>Виды </a:t>
            </a:r>
            <a:r>
              <a:rPr lang="ru-RU" sz="5000" b="1" u="sng" dirty="0"/>
              <a:t>гостиниц:</a:t>
            </a:r>
            <a:r>
              <a:rPr lang="ru-RU" sz="5000" b="1" dirty="0"/>
              <a:t/>
            </a:r>
            <a:br>
              <a:rPr lang="ru-RU" sz="5000" b="1" dirty="0"/>
            </a:br>
            <a:endParaRPr lang="ru-RU" sz="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" y="792480"/>
            <a:ext cx="11871960" cy="6385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500" b="1" dirty="0" smtClean="0"/>
              <a:t>д</a:t>
            </a:r>
            <a:r>
              <a:rPr lang="ru-RU" sz="3500" b="1" dirty="0"/>
              <a:t>) </a:t>
            </a:r>
            <a:r>
              <a:rPr lang="ru-RU" sz="3500" b="1" u="sng" dirty="0"/>
              <a:t>комплекс апартаментов </a:t>
            </a:r>
            <a:r>
              <a:rPr lang="ru-RU" sz="3500" b="1" dirty="0"/>
              <a:t>- вид гостиниц, расположенных в одном или нескольких зданиях (корпусах, строениях), объединенных одной территорией, или в части здания, с номерным фондом, состоящим из номеров различных категорий с кухонным оборудованием и санузлом (душ и (или) ванная, туалет);</a:t>
            </a:r>
          </a:p>
          <a:p>
            <a:pPr marL="0" indent="0">
              <a:buNone/>
            </a:pPr>
            <a:r>
              <a:rPr lang="ru-RU" sz="3500" b="1" dirty="0"/>
              <a:t>е) </a:t>
            </a:r>
            <a:r>
              <a:rPr lang="ru-RU" sz="3500" b="1" u="sng" dirty="0"/>
              <a:t>мотель</a:t>
            </a:r>
            <a:r>
              <a:rPr lang="ru-RU" sz="3500" b="1" dirty="0"/>
              <a:t> - вид гостиниц, размещенных в границах полосы отвода автомобильной дороги или придорожных полос автомобильных дорог, с автостоянкой, вход в номера которых может быть осуществлен с улицы (с места парковки автомобиля);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55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681"/>
            <a:ext cx="10515600" cy="1584008"/>
          </a:xfrm>
        </p:spPr>
        <p:txBody>
          <a:bodyPr>
            <a:normAutofit/>
          </a:bodyPr>
          <a:lstStyle/>
          <a:p>
            <a:pPr algn="ctr"/>
            <a:r>
              <a:rPr lang="ru-RU" sz="5000" b="1" u="sng" dirty="0" smtClean="0"/>
              <a:t>Виды </a:t>
            </a:r>
            <a:r>
              <a:rPr lang="ru-RU" sz="5000" b="1" u="sng" dirty="0"/>
              <a:t>гостиниц:</a:t>
            </a:r>
            <a:r>
              <a:rPr lang="ru-RU" sz="5000" b="1" dirty="0"/>
              <a:t/>
            </a:r>
            <a:br>
              <a:rPr lang="ru-RU" sz="5000" b="1" dirty="0"/>
            </a:br>
            <a:endParaRPr lang="ru-RU" sz="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" y="792480"/>
            <a:ext cx="11871960" cy="6385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ж</a:t>
            </a:r>
            <a:r>
              <a:rPr lang="ru-RU" b="1" dirty="0"/>
              <a:t>) </a:t>
            </a:r>
            <a:r>
              <a:rPr lang="ru-RU" b="1" u="sng" dirty="0"/>
              <a:t>хостел</a:t>
            </a:r>
            <a:r>
              <a:rPr lang="ru-RU" b="1" dirty="0"/>
              <a:t> - вид гостиниц, включающих в себя номера различных категорий, в том числе многоместные номера (но не более 12 мест в одном номере), с возможностью предоставления проживающим как номера целиком, так и отдельных мест, помещения для совместного использования гостями (гостиные, холлы, комнаты для приема пищи и т.п.), общая суммарная площадь которых составляет не менее 25 процентов общей суммарной площади номеров, санитарные объекты, расположенные, как правило, за пределами номера, и предоставляющих услуги питания с ограниченным выбором блюд и (или) кухонное оборудование, а также по возможности дополнительные услуги;</a:t>
            </a:r>
          </a:p>
          <a:p>
            <a:pPr marL="0" indent="0">
              <a:buNone/>
            </a:pPr>
            <a:r>
              <a:rPr lang="ru-RU" b="1" dirty="0"/>
              <a:t>з) </a:t>
            </a:r>
            <a:r>
              <a:rPr lang="ru-RU" b="1" u="sng" dirty="0"/>
              <a:t>загородный отель, туристская база, база отдыха </a:t>
            </a:r>
            <a:r>
              <a:rPr lang="ru-RU" b="1" dirty="0"/>
              <a:t>- вид гостиниц, расположенных в сельской местности, в горной местности, в лесу, на берегу водоема, не относящихся к лечебно-оздоровительным местностям или курортам.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468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1014</Words>
  <Application>Microsoft Office PowerPoint</Application>
  <PresentationFormat>Широкоэкранный</PresentationFormat>
  <Paragraphs>58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Adobe Devanagari</vt:lpstr>
      <vt:lpstr>Arial</vt:lpstr>
      <vt:lpstr>Calibri</vt:lpstr>
      <vt:lpstr>Calibri Light</vt:lpstr>
      <vt:lpstr>Cambria Math</vt:lpstr>
      <vt:lpstr>Century Schoolbook</vt:lpstr>
      <vt:lpstr>Georgia</vt:lpstr>
      <vt:lpstr>Times New Roman</vt:lpstr>
      <vt:lpstr>Office Theme</vt:lpstr>
      <vt:lpstr>О классификации гостиниц       </vt:lpstr>
      <vt:lpstr>Правовая основа классификации гостиниц</vt:lpstr>
      <vt:lpstr>Презентация PowerPoint</vt:lpstr>
      <vt:lpstr>Презентация PowerPoint</vt:lpstr>
      <vt:lpstr>Презентация PowerPoint</vt:lpstr>
      <vt:lpstr>Классификация гостиниц по системе звезд</vt:lpstr>
      <vt:lpstr>Виды гостиниц: </vt:lpstr>
      <vt:lpstr>Виды гостиниц: </vt:lpstr>
      <vt:lpstr>Виды гостиниц: </vt:lpstr>
      <vt:lpstr>Категории гостиничных номеров</vt:lpstr>
      <vt:lpstr>Участниками классификации гостиниц</vt:lpstr>
      <vt:lpstr>Презентация PowerPoint</vt:lpstr>
      <vt:lpstr>Федеральное агентство по туризму: </vt:lpstr>
      <vt:lpstr>Презентация PowerPoint</vt:lpstr>
      <vt:lpstr>Аккредитованная организация: </vt:lpstr>
      <vt:lpstr>Презентация PowerPoint</vt:lpstr>
      <vt:lpstr>Аккредитованная организация в Пермском крае</vt:lpstr>
      <vt:lpstr>Контактное лицо в аккредитованной организации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 о конкурсе на лучшее оформление фасадов зданий, строений, сооружений субъектов малого и среднего предпринимательства и прилегающих к ним территорий к Новому 2022 году</dc:title>
  <dc:creator>Татьяна</dc:creator>
  <cp:lastModifiedBy>Татьяна</cp:lastModifiedBy>
  <cp:revision>42</cp:revision>
  <cp:lastPrinted>2021-09-29T04:33:46Z</cp:lastPrinted>
  <dcterms:created xsi:type="dcterms:W3CDTF">2021-09-28T08:38:31Z</dcterms:created>
  <dcterms:modified xsi:type="dcterms:W3CDTF">2021-12-15T07:13:22Z</dcterms:modified>
</cp:coreProperties>
</file>