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4" r:id="rId1"/>
  </p:sldMasterIdLst>
  <p:notesMasterIdLst>
    <p:notesMasterId r:id="rId59"/>
  </p:notesMasterIdLst>
  <p:handoutMasterIdLst>
    <p:handoutMasterId r:id="rId60"/>
  </p:handoutMasterIdLst>
  <p:sldIdLst>
    <p:sldId id="256" r:id="rId2"/>
    <p:sldId id="369" r:id="rId3"/>
    <p:sldId id="370" r:id="rId4"/>
    <p:sldId id="372" r:id="rId5"/>
    <p:sldId id="374" r:id="rId6"/>
    <p:sldId id="375" r:id="rId7"/>
    <p:sldId id="376" r:id="rId8"/>
    <p:sldId id="377" r:id="rId9"/>
    <p:sldId id="378" r:id="rId10"/>
    <p:sldId id="373" r:id="rId11"/>
    <p:sldId id="368" r:id="rId12"/>
    <p:sldId id="300" r:id="rId13"/>
    <p:sldId id="302" r:id="rId14"/>
    <p:sldId id="303" r:id="rId15"/>
    <p:sldId id="306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31" r:id="rId39"/>
    <p:sldId id="350" r:id="rId40"/>
    <p:sldId id="351" r:id="rId41"/>
    <p:sldId id="352" r:id="rId42"/>
    <p:sldId id="353" r:id="rId43"/>
    <p:sldId id="354" r:id="rId44"/>
    <p:sldId id="355" r:id="rId45"/>
    <p:sldId id="356" r:id="rId46"/>
    <p:sldId id="357" r:id="rId47"/>
    <p:sldId id="358" r:id="rId48"/>
    <p:sldId id="359" r:id="rId49"/>
    <p:sldId id="360" r:id="rId50"/>
    <p:sldId id="361" r:id="rId51"/>
    <p:sldId id="362" r:id="rId52"/>
    <p:sldId id="363" r:id="rId53"/>
    <p:sldId id="364" r:id="rId54"/>
    <p:sldId id="365" r:id="rId55"/>
    <p:sldId id="366" r:id="rId56"/>
    <p:sldId id="367" r:id="rId57"/>
    <p:sldId id="379" r:id="rId58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тьяна" initials="Т" lastIdx="3" clrIdx="0">
    <p:extLst>
      <p:ext uri="{19B8F6BF-5375-455C-9EA6-DF929625EA0E}">
        <p15:presenceInfo xmlns:p15="http://schemas.microsoft.com/office/powerpoint/2012/main" userId="Татья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1CDA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-14" y="6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11CAAB-AB4D-4717-89D9-9B34677ABBA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629259-59AF-414F-B717-C9D89626F3FD}" type="pres">
      <dgm:prSet presAssocID="{1511CAAB-AB4D-4717-89D9-9B34677ABBA1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AC139CA0-408F-45F6-AE26-FEF4EA571CED}" type="presOf" srcId="{1511CAAB-AB4D-4717-89D9-9B34677ABBA1}" destId="{B6629259-59AF-414F-B717-C9D89626F3F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511CAAB-AB4D-4717-89D9-9B34677ABBA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629259-59AF-414F-B717-C9D89626F3FD}" type="pres">
      <dgm:prSet presAssocID="{1511CAAB-AB4D-4717-89D9-9B34677ABBA1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AC139CA0-408F-45F6-AE26-FEF4EA571CED}" type="presOf" srcId="{1511CAAB-AB4D-4717-89D9-9B34677ABBA1}" destId="{B6629259-59AF-414F-B717-C9D89626F3F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511CAAB-AB4D-4717-89D9-9B34677ABBA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629259-59AF-414F-B717-C9D89626F3FD}" type="pres">
      <dgm:prSet presAssocID="{1511CAAB-AB4D-4717-89D9-9B34677ABBA1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AC139CA0-408F-45F6-AE26-FEF4EA571CED}" type="presOf" srcId="{1511CAAB-AB4D-4717-89D9-9B34677ABBA1}" destId="{B6629259-59AF-414F-B717-C9D89626F3F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511CAAB-AB4D-4717-89D9-9B34677ABBA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629259-59AF-414F-B717-C9D89626F3FD}" type="pres">
      <dgm:prSet presAssocID="{1511CAAB-AB4D-4717-89D9-9B34677ABBA1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AC139CA0-408F-45F6-AE26-FEF4EA571CED}" type="presOf" srcId="{1511CAAB-AB4D-4717-89D9-9B34677ABBA1}" destId="{B6629259-59AF-414F-B717-C9D89626F3F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511CAAB-AB4D-4717-89D9-9B34677ABBA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629259-59AF-414F-B717-C9D89626F3FD}" type="pres">
      <dgm:prSet presAssocID="{1511CAAB-AB4D-4717-89D9-9B34677ABBA1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AC139CA0-408F-45F6-AE26-FEF4EA571CED}" type="presOf" srcId="{1511CAAB-AB4D-4717-89D9-9B34677ABBA1}" destId="{B6629259-59AF-414F-B717-C9D89626F3F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511CAAB-AB4D-4717-89D9-9B34677ABBA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629259-59AF-414F-B717-C9D89626F3FD}" type="pres">
      <dgm:prSet presAssocID="{1511CAAB-AB4D-4717-89D9-9B34677ABBA1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AC139CA0-408F-45F6-AE26-FEF4EA571CED}" type="presOf" srcId="{1511CAAB-AB4D-4717-89D9-9B34677ABBA1}" destId="{B6629259-59AF-414F-B717-C9D89626F3F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511CAAB-AB4D-4717-89D9-9B34677ABBA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629259-59AF-414F-B717-C9D89626F3FD}" type="pres">
      <dgm:prSet presAssocID="{1511CAAB-AB4D-4717-89D9-9B34677ABBA1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AC139CA0-408F-45F6-AE26-FEF4EA571CED}" type="presOf" srcId="{1511CAAB-AB4D-4717-89D9-9B34677ABBA1}" destId="{B6629259-59AF-414F-B717-C9D89626F3F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511CAAB-AB4D-4717-89D9-9B34677ABBA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629259-59AF-414F-B717-C9D89626F3FD}" type="pres">
      <dgm:prSet presAssocID="{1511CAAB-AB4D-4717-89D9-9B34677ABBA1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AC139CA0-408F-45F6-AE26-FEF4EA571CED}" type="presOf" srcId="{1511CAAB-AB4D-4717-89D9-9B34677ABBA1}" destId="{B6629259-59AF-414F-B717-C9D89626F3F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511CAAB-AB4D-4717-89D9-9B34677ABBA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629259-59AF-414F-B717-C9D89626F3FD}" type="pres">
      <dgm:prSet presAssocID="{1511CAAB-AB4D-4717-89D9-9B34677ABBA1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AC139CA0-408F-45F6-AE26-FEF4EA571CED}" type="presOf" srcId="{1511CAAB-AB4D-4717-89D9-9B34677ABBA1}" destId="{B6629259-59AF-414F-B717-C9D89626F3F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511CAAB-AB4D-4717-89D9-9B34677ABBA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629259-59AF-414F-B717-C9D89626F3FD}" type="pres">
      <dgm:prSet presAssocID="{1511CAAB-AB4D-4717-89D9-9B34677ABBA1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AC139CA0-408F-45F6-AE26-FEF4EA571CED}" type="presOf" srcId="{1511CAAB-AB4D-4717-89D9-9B34677ABBA1}" destId="{B6629259-59AF-414F-B717-C9D89626F3F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511CAAB-AB4D-4717-89D9-9B34677ABBA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629259-59AF-414F-B717-C9D89626F3FD}" type="pres">
      <dgm:prSet presAssocID="{1511CAAB-AB4D-4717-89D9-9B34677ABBA1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AC139CA0-408F-45F6-AE26-FEF4EA571CED}" type="presOf" srcId="{1511CAAB-AB4D-4717-89D9-9B34677ABBA1}" destId="{B6629259-59AF-414F-B717-C9D89626F3F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11CAAB-AB4D-4717-89D9-9B34677ABBA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629259-59AF-414F-B717-C9D89626F3FD}" type="pres">
      <dgm:prSet presAssocID="{1511CAAB-AB4D-4717-89D9-9B34677ABBA1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AC139CA0-408F-45F6-AE26-FEF4EA571CED}" type="presOf" srcId="{1511CAAB-AB4D-4717-89D9-9B34677ABBA1}" destId="{B6629259-59AF-414F-B717-C9D89626F3F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511CAAB-AB4D-4717-89D9-9B34677ABBA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629259-59AF-414F-B717-C9D89626F3FD}" type="pres">
      <dgm:prSet presAssocID="{1511CAAB-AB4D-4717-89D9-9B34677ABBA1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AC139CA0-408F-45F6-AE26-FEF4EA571CED}" type="presOf" srcId="{1511CAAB-AB4D-4717-89D9-9B34677ABBA1}" destId="{B6629259-59AF-414F-B717-C9D89626F3F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511CAAB-AB4D-4717-89D9-9B34677ABBA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629259-59AF-414F-B717-C9D89626F3FD}" type="pres">
      <dgm:prSet presAssocID="{1511CAAB-AB4D-4717-89D9-9B34677ABBA1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AC139CA0-408F-45F6-AE26-FEF4EA571CED}" type="presOf" srcId="{1511CAAB-AB4D-4717-89D9-9B34677ABBA1}" destId="{B6629259-59AF-414F-B717-C9D89626F3F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11CAAB-AB4D-4717-89D9-9B34677ABBA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629259-59AF-414F-B717-C9D89626F3FD}" type="pres">
      <dgm:prSet presAssocID="{1511CAAB-AB4D-4717-89D9-9B34677ABBA1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AC139CA0-408F-45F6-AE26-FEF4EA571CED}" type="presOf" srcId="{1511CAAB-AB4D-4717-89D9-9B34677ABBA1}" destId="{B6629259-59AF-414F-B717-C9D89626F3F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11CAAB-AB4D-4717-89D9-9B34677ABBA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629259-59AF-414F-B717-C9D89626F3FD}" type="pres">
      <dgm:prSet presAssocID="{1511CAAB-AB4D-4717-89D9-9B34677ABBA1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AC139CA0-408F-45F6-AE26-FEF4EA571CED}" type="presOf" srcId="{1511CAAB-AB4D-4717-89D9-9B34677ABBA1}" destId="{B6629259-59AF-414F-B717-C9D89626F3F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11CAAB-AB4D-4717-89D9-9B34677ABBA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629259-59AF-414F-B717-C9D89626F3FD}" type="pres">
      <dgm:prSet presAssocID="{1511CAAB-AB4D-4717-89D9-9B34677ABBA1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AC139CA0-408F-45F6-AE26-FEF4EA571CED}" type="presOf" srcId="{1511CAAB-AB4D-4717-89D9-9B34677ABBA1}" destId="{B6629259-59AF-414F-B717-C9D89626F3F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11CAAB-AB4D-4717-89D9-9B34677ABBA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629259-59AF-414F-B717-C9D89626F3FD}" type="pres">
      <dgm:prSet presAssocID="{1511CAAB-AB4D-4717-89D9-9B34677ABBA1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AC139CA0-408F-45F6-AE26-FEF4EA571CED}" type="presOf" srcId="{1511CAAB-AB4D-4717-89D9-9B34677ABBA1}" destId="{B6629259-59AF-414F-B717-C9D89626F3F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511CAAB-AB4D-4717-89D9-9B34677ABBA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629259-59AF-414F-B717-C9D89626F3FD}" type="pres">
      <dgm:prSet presAssocID="{1511CAAB-AB4D-4717-89D9-9B34677ABBA1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AC139CA0-408F-45F6-AE26-FEF4EA571CED}" type="presOf" srcId="{1511CAAB-AB4D-4717-89D9-9B34677ABBA1}" destId="{B6629259-59AF-414F-B717-C9D89626F3F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511CAAB-AB4D-4717-89D9-9B34677ABBA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629259-59AF-414F-B717-C9D89626F3FD}" type="pres">
      <dgm:prSet presAssocID="{1511CAAB-AB4D-4717-89D9-9B34677ABBA1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AC139CA0-408F-45F6-AE26-FEF4EA571CED}" type="presOf" srcId="{1511CAAB-AB4D-4717-89D9-9B34677ABBA1}" destId="{B6629259-59AF-414F-B717-C9D89626F3F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511CAAB-AB4D-4717-89D9-9B34677ABBA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629259-59AF-414F-B717-C9D89626F3FD}" type="pres">
      <dgm:prSet presAssocID="{1511CAAB-AB4D-4717-89D9-9B34677ABBA1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AC139CA0-408F-45F6-AE26-FEF4EA571CED}" type="presOf" srcId="{1511CAAB-AB4D-4717-89D9-9B34677ABBA1}" destId="{B6629259-59AF-414F-B717-C9D89626F3F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Федеральные меры поддержки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F3EAB-AC40-4B2A-A18D-99EB8E5919DE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7F88A-E99C-4D20-9462-36AC899E0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3092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Федеральные меры поддержки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F4028-3670-460E-9A02-CDC5B6178704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6ACE7-EA42-4FF9-956D-063E049CB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48078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A734-ADFE-4B9D-951F-0448E6A72E30}" type="datetime1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8876-0A0B-4962-BD8E-47F4CB29F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019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17C6-6829-4C35-92C5-ED2BBB0D5771}" type="datetime1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8876-0A0B-4962-BD8E-47F4CB29F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769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5633-8026-4BA1-9FCA-9549611CAF52}" type="datetime1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8876-0A0B-4962-BD8E-47F4CB29F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731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lang="ru-RU" spc="-5" smtClean="0"/>
              <a:pPr marL="38100">
                <a:lnSpc>
                  <a:spcPts val="1864"/>
                </a:lnSpc>
              </a:pPr>
              <a:t>‹#›</a:t>
            </a:fld>
            <a:endParaRPr lang="ru-RU" spc="-5" dirty="0"/>
          </a:p>
        </p:txBody>
      </p:sp>
    </p:spTree>
    <p:extLst>
      <p:ext uri="{BB962C8B-B14F-4D97-AF65-F5344CB8AC3E}">
        <p14:creationId xmlns:p14="http://schemas.microsoft.com/office/powerpoint/2010/main" val="3565570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18279" y="59436"/>
            <a:ext cx="405150" cy="614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862819" y="655319"/>
            <a:ext cx="11237742" cy="0"/>
          </a:xfrm>
          <a:custGeom>
            <a:avLst/>
            <a:gdLst/>
            <a:ahLst/>
            <a:cxnLst/>
            <a:rect l="l" t="t" r="r" b="b"/>
            <a:pathLst>
              <a:path w="9130665">
                <a:moveTo>
                  <a:pt x="0" y="0"/>
                </a:moveTo>
                <a:lnTo>
                  <a:pt x="9130538" y="0"/>
                </a:lnTo>
              </a:path>
            </a:pathLst>
          </a:custGeom>
          <a:ln w="6096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345B8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lang="ru-RU" spc="-5" smtClean="0"/>
              <a:pPr marL="38100">
                <a:lnSpc>
                  <a:spcPts val="1864"/>
                </a:lnSpc>
              </a:pPr>
              <a:t>‹#›</a:t>
            </a:fld>
            <a:endParaRPr lang="ru-RU" spc="-5" dirty="0"/>
          </a:p>
        </p:txBody>
      </p:sp>
    </p:spTree>
    <p:extLst>
      <p:ext uri="{BB962C8B-B14F-4D97-AF65-F5344CB8AC3E}">
        <p14:creationId xmlns:p14="http://schemas.microsoft.com/office/powerpoint/2010/main" val="149259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A9803-2A2B-47DC-90FA-22B669F56271}" type="datetime1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8876-0A0B-4962-BD8E-47F4CB29F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562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3CCB-C648-414A-A8DF-11ED02B82623}" type="datetime1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8876-0A0B-4962-BD8E-47F4CB29F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51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FE758-2CFC-434D-AB8B-C2C2BA061C25}" type="datetime1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8876-0A0B-4962-BD8E-47F4CB29F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662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E468-8FA3-4964-AF84-633B1CA45BDC}" type="datetime1">
              <a:rPr lang="ru-RU" smtClean="0"/>
              <a:t>28.03.2023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8876-0A0B-4962-BD8E-47F4CB29F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508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FF8B-829F-46CC-8C5F-2DBB48CDBE6B}" type="datetime1">
              <a:rPr lang="ru-RU" smtClean="0"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8876-0A0B-4962-BD8E-47F4CB29F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93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0832-BA28-454C-9AE0-A1AAA32D68AA}" type="datetime1">
              <a:rPr lang="ru-RU" smtClean="0"/>
              <a:t>28.03.2023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8876-0A0B-4962-BD8E-47F4CB29F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532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FD23B-3978-4DA0-B106-14F47F3D6BB2}" type="datetime1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8876-0A0B-4962-BD8E-47F4CB29F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681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F2BA4-59A0-4D81-B470-6B201A7B4EEB}" type="datetime1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8876-0A0B-4962-BD8E-47F4CB29F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034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77E58-F5FF-4650-9493-32FEB52A154A}" type="datetime1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8876-0A0B-4962-BD8E-47F4CB29F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10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11" Type="http://schemas.openxmlformats.org/officeDocument/2006/relationships/image" Target="../media/image7.jpeg"/><Relationship Id="rId5" Type="http://schemas.openxmlformats.org/officeDocument/2006/relationships/diagramData" Target="../diagrams/data5.xml"/><Relationship Id="rId10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microsoft.com/office/2007/relationships/diagramDrawing" Target="../diagrams/drawing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6.xml"/><Relationship Id="rId12" Type="http://schemas.openxmlformats.org/officeDocument/2006/relationships/hyperlink" Target="mailto:call@zpp-perm.r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11" Type="http://schemas.openxmlformats.org/officeDocument/2006/relationships/image" Target="../media/image7.jpeg"/><Relationship Id="rId5" Type="http://schemas.openxmlformats.org/officeDocument/2006/relationships/diagramData" Target="../diagrams/data6.xml"/><Relationship Id="rId10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microsoft.com/office/2007/relationships/diagramDrawing" Target="../diagrams/drawing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13" Type="http://schemas.openxmlformats.org/officeDocument/2006/relationships/hyperlink" Target="https://&#1084;&#1089;&#1087;.&#1088;&#1092;/" TargetMode="Externa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7.xml"/><Relationship Id="rId12" Type="http://schemas.openxmlformats.org/officeDocument/2006/relationships/hyperlink" Target="mailto:call@zpp-perm.ru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11" Type="http://schemas.openxmlformats.org/officeDocument/2006/relationships/image" Target="../media/image7.jpeg"/><Relationship Id="rId5" Type="http://schemas.openxmlformats.org/officeDocument/2006/relationships/diagramData" Target="../diagrams/data7.xml"/><Relationship Id="rId10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microsoft.com/office/2007/relationships/diagramDrawing" Target="../diagrams/drawing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8.xml"/><Relationship Id="rId12" Type="http://schemas.openxmlformats.org/officeDocument/2006/relationships/hyperlink" Target="mailto:call@zpp-perm.ru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11" Type="http://schemas.openxmlformats.org/officeDocument/2006/relationships/image" Target="../media/image7.jpeg"/><Relationship Id="rId5" Type="http://schemas.openxmlformats.org/officeDocument/2006/relationships/diagramData" Target="../diagrams/data8.xml"/><Relationship Id="rId10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microsoft.com/office/2007/relationships/diagramDrawing" Target="../diagrams/drawing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image" Target="../media/image8.jpeg"/><Relationship Id="rId7" Type="http://schemas.openxmlformats.org/officeDocument/2006/relationships/diagramLayout" Target="../diagrams/layout9.xml"/><Relationship Id="rId12" Type="http://schemas.openxmlformats.org/officeDocument/2006/relationships/image" Target="../media/image6.jpeg"/><Relationship Id="rId2" Type="http://schemas.openxmlformats.org/officeDocument/2006/relationships/hyperlink" Target="mailto:call@zpp-perm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9.xml"/><Relationship Id="rId11" Type="http://schemas.openxmlformats.org/officeDocument/2006/relationships/image" Target="../media/image7.jpeg"/><Relationship Id="rId5" Type="http://schemas.openxmlformats.org/officeDocument/2006/relationships/image" Target="../media/image5.jpeg"/><Relationship Id="rId10" Type="http://schemas.microsoft.com/office/2007/relationships/diagramDrawing" Target="../diagrams/drawing9.xml"/><Relationship Id="rId4" Type="http://schemas.openxmlformats.org/officeDocument/2006/relationships/image" Target="../media/image4.jpeg"/><Relationship Id="rId9" Type="http://schemas.openxmlformats.org/officeDocument/2006/relationships/diagramColors" Target="../diagrams/colors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image" Target="../media/image6.jpeg"/><Relationship Id="rId3" Type="http://schemas.openxmlformats.org/officeDocument/2006/relationships/hyperlink" Target="https://&#1084;&#1089;&#1087;.&#1088;&#1092;/" TargetMode="External"/><Relationship Id="rId7" Type="http://schemas.openxmlformats.org/officeDocument/2006/relationships/diagramData" Target="../diagrams/data10.xml"/><Relationship Id="rId12" Type="http://schemas.openxmlformats.org/officeDocument/2006/relationships/image" Target="../media/image7.jpeg"/><Relationship Id="rId2" Type="http://schemas.openxmlformats.org/officeDocument/2006/relationships/hyperlink" Target="mailto:call@zpp-perm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microsoft.com/office/2007/relationships/diagramDrawing" Target="../diagrams/drawing10.xml"/><Relationship Id="rId5" Type="http://schemas.openxmlformats.org/officeDocument/2006/relationships/image" Target="../media/image4.jpeg"/><Relationship Id="rId10" Type="http://schemas.openxmlformats.org/officeDocument/2006/relationships/diagramColors" Target="../diagrams/colors10.xml"/><Relationship Id="rId4" Type="http://schemas.openxmlformats.org/officeDocument/2006/relationships/image" Target="../media/image8.jpeg"/><Relationship Id="rId9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image" Target="../media/image6.jpeg"/><Relationship Id="rId3" Type="http://schemas.openxmlformats.org/officeDocument/2006/relationships/hyperlink" Target="https://&#1084;&#1089;&#1087;.&#1088;&#1092;/" TargetMode="External"/><Relationship Id="rId7" Type="http://schemas.openxmlformats.org/officeDocument/2006/relationships/diagramData" Target="../diagrams/data11.xml"/><Relationship Id="rId12" Type="http://schemas.openxmlformats.org/officeDocument/2006/relationships/image" Target="../media/image7.jpeg"/><Relationship Id="rId2" Type="http://schemas.openxmlformats.org/officeDocument/2006/relationships/hyperlink" Target="mailto:call@zpp-perm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microsoft.com/office/2007/relationships/diagramDrawing" Target="../diagrams/drawing11.xml"/><Relationship Id="rId5" Type="http://schemas.openxmlformats.org/officeDocument/2006/relationships/image" Target="../media/image4.jpeg"/><Relationship Id="rId10" Type="http://schemas.openxmlformats.org/officeDocument/2006/relationships/diagramColors" Target="../diagrams/colors11.xml"/><Relationship Id="rId4" Type="http://schemas.openxmlformats.org/officeDocument/2006/relationships/image" Target="../media/image8.jpeg"/><Relationship Id="rId9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image" Target="../media/image6.jpeg"/><Relationship Id="rId3" Type="http://schemas.openxmlformats.org/officeDocument/2006/relationships/hyperlink" Target="https://&#1084;&#1089;&#1087;.&#1088;&#1092;/" TargetMode="External"/><Relationship Id="rId7" Type="http://schemas.openxmlformats.org/officeDocument/2006/relationships/diagramData" Target="../diagrams/data12.xml"/><Relationship Id="rId12" Type="http://schemas.openxmlformats.org/officeDocument/2006/relationships/image" Target="../media/image7.jpeg"/><Relationship Id="rId2" Type="http://schemas.openxmlformats.org/officeDocument/2006/relationships/hyperlink" Target="mailto:call@zpp-perm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microsoft.com/office/2007/relationships/diagramDrawing" Target="../diagrams/drawing12.xml"/><Relationship Id="rId5" Type="http://schemas.openxmlformats.org/officeDocument/2006/relationships/image" Target="../media/image4.jpeg"/><Relationship Id="rId10" Type="http://schemas.openxmlformats.org/officeDocument/2006/relationships/diagramColors" Target="../diagrams/colors12.xml"/><Relationship Id="rId4" Type="http://schemas.openxmlformats.org/officeDocument/2006/relationships/image" Target="../media/image8.jpeg"/><Relationship Id="rId9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image" Target="../media/image6.jpeg"/><Relationship Id="rId3" Type="http://schemas.openxmlformats.org/officeDocument/2006/relationships/hyperlink" Target="https://&#1084;&#1089;&#1087;.&#1088;&#1092;/" TargetMode="External"/><Relationship Id="rId7" Type="http://schemas.openxmlformats.org/officeDocument/2006/relationships/diagramData" Target="../diagrams/data13.xml"/><Relationship Id="rId12" Type="http://schemas.openxmlformats.org/officeDocument/2006/relationships/image" Target="../media/image7.jpeg"/><Relationship Id="rId2" Type="http://schemas.openxmlformats.org/officeDocument/2006/relationships/hyperlink" Target="mailto:call@zpp-perm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microsoft.com/office/2007/relationships/diagramDrawing" Target="../diagrams/drawing13.xml"/><Relationship Id="rId5" Type="http://schemas.openxmlformats.org/officeDocument/2006/relationships/image" Target="../media/image4.jpeg"/><Relationship Id="rId10" Type="http://schemas.openxmlformats.org/officeDocument/2006/relationships/diagramColors" Target="../diagrams/colors13.xml"/><Relationship Id="rId4" Type="http://schemas.openxmlformats.org/officeDocument/2006/relationships/image" Target="../media/image8.jpeg"/><Relationship Id="rId9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7.jpeg"/><Relationship Id="rId5" Type="http://schemas.openxmlformats.org/officeDocument/2006/relationships/diagramData" Target="../diagrams/data1.xml"/><Relationship Id="rId10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microsoft.com/office/2007/relationships/diagramDrawing" Target="../diagrams/drawing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jp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jp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4.png"/><Relationship Id="rId7" Type="http://schemas.openxmlformats.org/officeDocument/2006/relationships/image" Target="../media/image4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7.jpeg"/><Relationship Id="rId5" Type="http://schemas.openxmlformats.org/officeDocument/2006/relationships/diagramData" Target="../diagrams/data2.xml"/><Relationship Id="rId10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microsoft.com/office/2007/relationships/diagramDrawing" Target="../diagrams/drawing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jp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6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hyperlink" Target="mailto:mizo@permkrai.ru" TargetMode="Externa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6.png"/><Relationship Id="rId4" Type="http://schemas.openxmlformats.org/officeDocument/2006/relationships/image" Target="../media/image78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10" Type="http://schemas.openxmlformats.org/officeDocument/2006/relationships/image" Target="../media/image67.png"/><Relationship Id="rId4" Type="http://schemas.openxmlformats.org/officeDocument/2006/relationships/image" Target="../media/image81.png"/><Relationship Id="rId9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vestinperm.ru/" TargetMode="External"/><Relationship Id="rId13" Type="http://schemas.openxmlformats.org/officeDocument/2006/relationships/image" Target="../media/image95.png"/><Relationship Id="rId3" Type="http://schemas.openxmlformats.org/officeDocument/2006/relationships/image" Target="../media/image87.png"/><Relationship Id="rId7" Type="http://schemas.openxmlformats.org/officeDocument/2006/relationships/image" Target="../media/image90.jpg"/><Relationship Id="rId12" Type="http://schemas.openxmlformats.org/officeDocument/2006/relationships/image" Target="../media/image94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3.png"/><Relationship Id="rId5" Type="http://schemas.openxmlformats.org/officeDocument/2006/relationships/image" Target="../media/image1.png"/><Relationship Id="rId10" Type="http://schemas.openxmlformats.org/officeDocument/2006/relationships/image" Target="../media/image92.png"/><Relationship Id="rId4" Type="http://schemas.openxmlformats.org/officeDocument/2006/relationships/image" Target="../media/image88.png"/><Relationship Id="rId9" Type="http://schemas.openxmlformats.org/officeDocument/2006/relationships/image" Target="../media/image9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7.jpeg"/><Relationship Id="rId4" Type="http://schemas.openxmlformats.org/officeDocument/2006/relationships/diagramData" Target="../diagrams/data3.xml"/><Relationship Id="rId9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415" y="2392024"/>
            <a:ext cx="11246735" cy="1001210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50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/>
            </a:r>
            <a:br>
              <a:rPr lang="ru-RU" sz="50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</a:br>
            <a:r>
              <a:rPr lang="ru-RU" sz="5200" dirty="0">
                <a:solidFill>
                  <a:srgbClr val="FF0000"/>
                </a:solidFill>
                <a:latin typeface="Bookman Old Style" panose="02050604050505020204" pitchFamily="18" charset="0"/>
              </a:rPr>
              <a:t>Об актуальных мерах поддержки субъектов малого и среднего предпринимательства на различных уровнях власти</a:t>
            </a:r>
            <a:endParaRPr lang="ru-RU" sz="5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1528" y="4754880"/>
            <a:ext cx="7430947" cy="128710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0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Докладчик: Захарченко Татьяна Николаевна, начальник отдела развития предпринимательства и экономического анализа управления по развитию АПК и предпринимательства администрации Пермского муниципального округа Пермского края</a:t>
            </a:r>
            <a:endParaRPr lang="ru-RU" sz="2000" b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0" y="87673"/>
            <a:ext cx="417689" cy="61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4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www.novodar.ru/images/stories/72763-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23620" r="51191" b="10143"/>
          <a:stretch/>
        </p:blipFill>
        <p:spPr bwMode="auto">
          <a:xfrm>
            <a:off x="11209713" y="878377"/>
            <a:ext cx="6096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s://www.trudcontrol.ru/files/editor/images/avatars/%D0%A1%D1%82%D0%B0%D1%82%D0%B8%D1%81%D1%82%D0%B8%D0%BA%D0%B0/%D0%A1%D0%A0%D0%9E%D0%9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3709" y="4724400"/>
            <a:ext cx="697230" cy="58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tatic.tildacdn.com/tild3333-3361-4866-a539-613966333136/102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t="6193" r="31896" b="10646"/>
          <a:stretch/>
        </p:blipFill>
        <p:spPr bwMode="auto">
          <a:xfrm flipH="1">
            <a:off x="11170920" y="5577840"/>
            <a:ext cx="56388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16131"/>
            <a:ext cx="12192000" cy="113415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Займы для бизнеса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8876-0A0B-4962-BD8E-47F4CB29FEEF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4021343101"/>
              </p:ext>
            </p:extLst>
          </p:nvPr>
        </p:nvGraphicFramePr>
        <p:xfrm>
          <a:off x="-150659" y="718864"/>
          <a:ext cx="3298371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133004" y="565266"/>
            <a:ext cx="6716683" cy="151291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 smtClean="0">
                <a:solidFill>
                  <a:srgbClr val="FF0000"/>
                </a:solidFill>
              </a:rPr>
              <a:t>Результат: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Получение займа с процентной ставкой займа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4-5%, суммой до 500 тысяч рублей сроком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до 24 месяцев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0" y="2111433"/>
            <a:ext cx="12192000" cy="379060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lvl="0">
              <a:lnSpc>
                <a:spcPts val="25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Условия:</a:t>
            </a:r>
          </a:p>
          <a:p>
            <a:pPr marL="342900" indent="-342900">
              <a:lnSpc>
                <a:spcPts val="2500"/>
              </a:lnSpc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</a:rPr>
              <a:t>МСП зарегистрирован и ведет деятельность в Пермском муниципальном округе более 6-ти месяцев. </a:t>
            </a:r>
          </a:p>
          <a:p>
            <a:pPr marL="342900" lvl="0" indent="-342900" algn="just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</a:rPr>
              <a:t>Ставка 4% для предприятий, ведущих д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еятельность:</a:t>
            </a:r>
          </a:p>
          <a:p>
            <a:pPr marL="342900" lvl="0" indent="-342900" algn="just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в сфере сельского хозяйства, отнесенные к видам деятельности 01.1-01.64 раздела «А»  ОКВЭД, </a:t>
            </a:r>
          </a:p>
          <a:p>
            <a:pPr marL="342900" lvl="0" indent="-342900" algn="just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в сфере пищевого производства, отнесенные к видам деятельности класса 10, 11 раздела «С» ОКВЭД.</a:t>
            </a:r>
          </a:p>
          <a:p>
            <a:pPr marL="342900" lvl="0" indent="-342900" algn="just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  <a:cs typeface="Arial" pitchFamily="34" charset="0"/>
              </a:rPr>
              <a:t>Услуга оказывается в </a:t>
            </a:r>
            <a:r>
              <a:rPr lang="ru-RU" sz="2000" dirty="0" err="1" smtClean="0">
                <a:solidFill>
                  <a:schemeClr val="tx1"/>
                </a:solidFill>
                <a:cs typeface="Arial" pitchFamily="34" charset="0"/>
              </a:rPr>
              <a:t>оффлайн</a:t>
            </a:r>
            <a:r>
              <a:rPr lang="ru-RU" sz="2000" dirty="0" smtClean="0">
                <a:solidFill>
                  <a:schemeClr val="tx1"/>
                </a:solidFill>
                <a:cs typeface="Arial" pitchFamily="34" charset="0"/>
              </a:rPr>
              <a:t> формате. </a:t>
            </a:r>
          </a:p>
          <a:p>
            <a:pPr marL="342900" indent="-342900" algn="just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Приоритет в получении финансовой поддержки для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субъеектов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МСП, осуществляющих приоритетные виды деятельности, в случае нехватки свободных денежных средств для выдачи займа при одновременном рассмотрении нескольких заявок на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займ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от субъектов МСП.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342900" lvl="0" indent="-342900" algn="just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ru-RU" sz="210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27" name="Picture 2" descr="https://avatars.mds.yandex.net/i?id=6300fa2460785e2d7cade74823be64f3_l-5332191-images-thumbs&amp;n=1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r="16784"/>
          <a:stretch/>
        </p:blipFill>
        <p:spPr bwMode="auto">
          <a:xfrm>
            <a:off x="10383982" y="5505796"/>
            <a:ext cx="608662" cy="56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s://prv0.lori-images.net/red-human-bright-3d-attention-0021965656-preview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8" t="9946" r="-1281" b="14220"/>
          <a:stretch/>
        </p:blipFill>
        <p:spPr bwMode="auto">
          <a:xfrm>
            <a:off x="6152803" y="1277411"/>
            <a:ext cx="581266" cy="62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6555970" y="5370022"/>
            <a:ext cx="5636030" cy="1371600"/>
          </a:xfrm>
          <a:prstGeom prst="round2Diag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0" dirty="0" smtClean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Стоимость услуги: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услуга оказывается бесплатно,  кроме уплаты обязательных госпошлин при необходимости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с двумя скругленными противолежащими углами 38"/>
          <p:cNvSpPr/>
          <p:nvPr/>
        </p:nvSpPr>
        <p:spPr>
          <a:xfrm>
            <a:off x="216131" y="5874799"/>
            <a:ext cx="6284422" cy="816947"/>
          </a:xfrm>
          <a:prstGeom prst="round2Diag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FF0000"/>
                </a:solidFill>
              </a:rPr>
              <a:t>Срок оказания услуги: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на регулярной основе при наличии свободных денежных средств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с двумя скругленными противолежащими углами 39"/>
          <p:cNvSpPr/>
          <p:nvPr/>
        </p:nvSpPr>
        <p:spPr>
          <a:xfrm>
            <a:off x="6982690" y="133004"/>
            <a:ext cx="5047211" cy="1961803"/>
          </a:xfrm>
          <a:prstGeom prst="round2Diag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Куда обратиться: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Пермский муниципальный фонд поддержки малого предпринимательства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</a:rPr>
              <a:t>г. Пермь, ул. 2-я </a:t>
            </a:r>
            <a:r>
              <a:rPr lang="ru-RU" sz="2000" dirty="0" err="1" smtClean="0">
                <a:solidFill>
                  <a:schemeClr val="tx1"/>
                </a:solidFill>
              </a:rPr>
              <a:t>Казанцевская</a:t>
            </a:r>
            <a:r>
              <a:rPr lang="ru-RU" sz="2000" dirty="0" smtClean="0">
                <a:solidFill>
                  <a:schemeClr val="tx1"/>
                </a:solidFill>
              </a:rPr>
              <a:t>, д. 7, оф. 107</a:t>
            </a:r>
          </a:p>
        </p:txBody>
      </p:sp>
    </p:spTree>
    <p:extLst>
      <p:ext uri="{BB962C8B-B14F-4D97-AF65-F5344CB8AC3E}">
        <p14:creationId xmlns:p14="http://schemas.microsoft.com/office/powerpoint/2010/main" val="2854961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91570"/>
            <a:ext cx="10515600" cy="53853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000" dirty="0" smtClean="0">
                <a:solidFill>
                  <a:srgbClr val="0070C0"/>
                </a:solidFill>
              </a:rPr>
              <a:t>Меры поддержки субъектов малого и среднего предпринимательства, </a:t>
            </a:r>
            <a:r>
              <a:rPr lang="ru-RU" sz="5000" dirty="0" err="1" smtClean="0">
                <a:solidFill>
                  <a:srgbClr val="0070C0"/>
                </a:solidFill>
              </a:rPr>
              <a:t>самозанятых</a:t>
            </a:r>
            <a:r>
              <a:rPr lang="ru-RU" sz="5000" dirty="0" smtClean="0">
                <a:solidFill>
                  <a:srgbClr val="0070C0"/>
                </a:solidFill>
              </a:rPr>
              <a:t> граждан на уровне Пермского края</a:t>
            </a:r>
            <a:endParaRPr lang="ru-RU" sz="5000" dirty="0">
              <a:solidFill>
                <a:srgbClr val="0070C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8876-0A0B-4962-BD8E-47F4CB29FEEF}" type="slidenum">
              <a:rPr lang="ru-RU" smtClean="0"/>
              <a:t>11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0" y="87673"/>
            <a:ext cx="417689" cy="61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61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www.novodar.ru/images/stories/72763-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23620" r="51191" b="10143"/>
          <a:stretch/>
        </p:blipFill>
        <p:spPr bwMode="auto">
          <a:xfrm>
            <a:off x="11109960" y="2042160"/>
            <a:ext cx="6096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s://www.trudcontrol.ru/files/editor/images/avatars/%D0%A1%D1%82%D0%B0%D1%82%D0%B8%D1%81%D1%82%D0%B8%D0%BA%D0%B0/%D0%A1%D0%A0%D0%9E%D0%9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960" y="3810000"/>
            <a:ext cx="697230" cy="58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tatic.tildacdn.com/tild3333-3361-4866-a539-613966333136/102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t="6193" r="31896" b="10646"/>
          <a:stretch/>
        </p:blipFill>
        <p:spPr bwMode="auto">
          <a:xfrm flipH="1">
            <a:off x="11170920" y="5577840"/>
            <a:ext cx="56388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34156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00B0F0"/>
                </a:solidFill>
              </a:rPr>
              <a:t>VK Реклама: </a:t>
            </a:r>
            <a:r>
              <a:rPr lang="ru-RU" b="1" dirty="0" err="1">
                <a:solidFill>
                  <a:srgbClr val="00B0F0"/>
                </a:solidFill>
              </a:rPr>
              <a:t>промокод</a:t>
            </a:r>
            <a:r>
              <a:rPr lang="ru-RU" b="1" dirty="0">
                <a:solidFill>
                  <a:srgbClr val="00B0F0"/>
                </a:solidFill>
              </a:rPr>
              <a:t> на удвоение суммы рекламного бюджета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8876-0A0B-4962-BD8E-47F4CB29FEEF}" type="slidenum">
              <a:rPr lang="ru-RU" smtClean="0"/>
              <a:t>12</a:t>
            </a:fld>
            <a:endParaRPr lang="ru-RU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4021343101"/>
              </p:ext>
            </p:extLst>
          </p:nvPr>
        </p:nvGraphicFramePr>
        <p:xfrm>
          <a:off x="-150659" y="718864"/>
          <a:ext cx="3298371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179732" y="1118681"/>
            <a:ext cx="5365034" cy="11673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200" b="1" dirty="0" smtClean="0">
                <a:solidFill>
                  <a:srgbClr val="FF0000"/>
                </a:solidFill>
              </a:rPr>
              <a:t>Результат:</a:t>
            </a:r>
          </a:p>
          <a:p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Удвоение рекламного бюджета </a:t>
            </a: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 </a:t>
            </a: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платформе VK Реклама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91328" y="2425148"/>
            <a:ext cx="6636192" cy="408265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</a:rPr>
              <a:t>Условия:</a:t>
            </a:r>
          </a:p>
          <a:p>
            <a:pPr marL="285750" lvl="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Для МСП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/>
                </a:solidFill>
              </a:rPr>
              <a:t>Зарегистрированный пользователь социальной сети «</a:t>
            </a:r>
            <a:r>
              <a:rPr lang="ru-RU" sz="2200" dirty="0" err="1" smtClean="0">
                <a:solidFill>
                  <a:schemeClr val="tx1"/>
                </a:solidFill>
              </a:rPr>
              <a:t>Вконтакте</a:t>
            </a:r>
            <a:r>
              <a:rPr lang="ru-RU" sz="2200" dirty="0" smtClean="0">
                <a:solidFill>
                  <a:schemeClr val="tx1"/>
                </a:solidFill>
              </a:rPr>
              <a:t>»;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/>
                </a:solidFill>
              </a:rPr>
              <a:t>наличие рекламного кабинета VK Реклама (тип аккаунта – юридическое лицо);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/>
                </a:solidFill>
              </a:rPr>
              <a:t>МСП ранее никогда не запускал рекламу на платформе «VK Реклама» или последний раз делал это 6 и более месяцев назад</a:t>
            </a:r>
          </a:p>
          <a:p>
            <a:pPr marL="285750" lvl="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7" name="Picture 2" descr="https://avatars.mds.yandex.net/i?id=6300fa2460785e2d7cade74823be64f3_l-5332191-images-thumbs&amp;n=1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r="16784"/>
          <a:stretch/>
        </p:blipFill>
        <p:spPr bwMode="auto">
          <a:xfrm>
            <a:off x="5745480" y="5821680"/>
            <a:ext cx="608662" cy="56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s://prv0.lori-images.net/red-human-bright-3d-attention-0021965656-preview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8" t="9946" r="-1281" b="14220"/>
          <a:stretch/>
        </p:blipFill>
        <p:spPr bwMode="auto">
          <a:xfrm>
            <a:off x="4922520" y="1626545"/>
            <a:ext cx="581266" cy="62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7272398" y="4681923"/>
            <a:ext cx="4599562" cy="1787457"/>
          </a:xfrm>
          <a:prstGeom prst="round2Diag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i="0" dirty="0" smtClean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Стоимость услуги:</a:t>
            </a:r>
          </a:p>
          <a:p>
            <a:r>
              <a:rPr lang="ru-RU" sz="2200" b="0" i="0" dirty="0" smtClean="0">
                <a:solidFill>
                  <a:srgbClr val="2C2A29"/>
                </a:solidFill>
                <a:effectLst/>
                <a:latin typeface="Bookman Old Style" panose="02050604050505020204" pitchFamily="18" charset="0"/>
              </a:rPr>
              <a:t>Услуга оказывается на безвозмездной основе в течение 2023 года однократно</a:t>
            </a:r>
            <a:endParaRPr lang="ru-RU" sz="2200" b="0" i="0" dirty="0">
              <a:solidFill>
                <a:srgbClr val="2C2A29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39" name="Прямоугольник с двумя скругленными противолежащими углами 38"/>
          <p:cNvSpPr/>
          <p:nvPr/>
        </p:nvSpPr>
        <p:spPr>
          <a:xfrm>
            <a:off x="7276289" y="2898842"/>
            <a:ext cx="4687111" cy="1570612"/>
          </a:xfrm>
          <a:prstGeom prst="round2Diag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>
                <a:solidFill>
                  <a:srgbClr val="FF0000"/>
                </a:solidFill>
              </a:rPr>
              <a:t>Срок оказания услуги:</a:t>
            </a:r>
          </a:p>
          <a:p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 22 по</a:t>
            </a:r>
            <a:r>
              <a:rPr lang="ru-RU" sz="2200" dirty="0" smtClean="0"/>
              <a:t> </a:t>
            </a: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30 апреля 2023 </a:t>
            </a: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г., </a:t>
            </a: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но может быть завершена организаторами </a:t>
            </a: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досрочно</a:t>
            </a: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</a:p>
        </p:txBody>
      </p:sp>
      <p:sp>
        <p:nvSpPr>
          <p:cNvPr id="40" name="Прямоугольник с двумя скругленными противолежащими углами 39"/>
          <p:cNvSpPr/>
          <p:nvPr/>
        </p:nvSpPr>
        <p:spPr>
          <a:xfrm>
            <a:off x="6766560" y="952499"/>
            <a:ext cx="5196840" cy="1751789"/>
          </a:xfrm>
          <a:prstGeom prst="round2Diag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Куда обратиться: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chemeClr val="tx1"/>
                </a:solidFill>
              </a:rPr>
              <a:t>Центр </a:t>
            </a:r>
            <a:r>
              <a:rPr lang="ru-RU" sz="2200" dirty="0">
                <a:solidFill>
                  <a:schemeClr val="tx1"/>
                </a:solidFill>
              </a:rPr>
              <a:t>«Мой </a:t>
            </a:r>
            <a:r>
              <a:rPr lang="ru-RU" sz="2200" dirty="0" smtClean="0">
                <a:solidFill>
                  <a:schemeClr val="tx1"/>
                </a:solidFill>
              </a:rPr>
              <a:t>бизнес» (г</a:t>
            </a:r>
            <a:r>
              <a:rPr lang="ru-RU" sz="2200" dirty="0">
                <a:solidFill>
                  <a:schemeClr val="tx1"/>
                </a:solidFill>
              </a:rPr>
              <a:t>. Пермь, 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ул</a:t>
            </a:r>
            <a:r>
              <a:rPr lang="ru-RU" sz="2200" dirty="0">
                <a:solidFill>
                  <a:schemeClr val="tx1"/>
                </a:solidFill>
              </a:rPr>
              <a:t>. </a:t>
            </a:r>
            <a:r>
              <a:rPr lang="ru-RU" sz="2200" dirty="0" smtClean="0">
                <a:solidFill>
                  <a:schemeClr val="tx1"/>
                </a:solidFill>
              </a:rPr>
              <a:t>Ленина,</a:t>
            </a:r>
            <a:r>
              <a:rPr lang="ru-RU" sz="2000" dirty="0" smtClean="0">
                <a:solidFill>
                  <a:schemeClr val="tx1"/>
                </a:solidFill>
              </a:rPr>
              <a:t> д.68</a:t>
            </a:r>
            <a:r>
              <a:rPr lang="ru-RU" sz="2200" dirty="0" smtClean="0">
                <a:solidFill>
                  <a:schemeClr val="tx1"/>
                </a:solidFill>
              </a:rPr>
              <a:t>)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chemeClr val="tx1"/>
                </a:solidFill>
              </a:rPr>
              <a:t>дистанционно на электронную почту: </a:t>
            </a:r>
            <a:r>
              <a:rPr lang="en-US" sz="2200" dirty="0" smtClean="0">
                <a:hlinkClick r:id="rId12"/>
              </a:rPr>
              <a:t>call@zpp-perm.ru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/>
              <a:t>68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468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www.novodar.ru/images/stories/72763-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23620" r="51191" b="10143"/>
          <a:stretch/>
        </p:blipFill>
        <p:spPr bwMode="auto">
          <a:xfrm>
            <a:off x="11109960" y="2148840"/>
            <a:ext cx="609600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s://www.trudcontrol.ru/files/editor/images/avatars/%D0%A1%D1%82%D0%B0%D1%82%D0%B8%D1%81%D1%82%D0%B8%D0%BA%D0%B0/%D0%A1%D0%A0%D0%9E%D0%9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960" y="3810000"/>
            <a:ext cx="697230" cy="58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tatic.tildacdn.com/tild3333-3361-4866-a539-613966333136/102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t="6193" r="31896" b="10646"/>
          <a:stretch/>
        </p:blipFill>
        <p:spPr bwMode="auto">
          <a:xfrm flipH="1">
            <a:off x="11170920" y="5577840"/>
            <a:ext cx="56388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3415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Студия </a:t>
            </a:r>
            <a:r>
              <a:rPr lang="ru-RU" b="1" dirty="0" err="1">
                <a:solidFill>
                  <a:srgbClr val="00B0F0"/>
                </a:solidFill>
              </a:rPr>
              <a:t>продакшн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8876-0A0B-4962-BD8E-47F4CB29FEEF}" type="slidenum">
              <a:rPr lang="ru-RU" smtClean="0"/>
              <a:t>13</a:t>
            </a:fld>
            <a:endParaRPr lang="ru-RU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4021343101"/>
              </p:ext>
            </p:extLst>
          </p:nvPr>
        </p:nvGraphicFramePr>
        <p:xfrm>
          <a:off x="-150659" y="718864"/>
          <a:ext cx="3298371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179732" y="1118681"/>
            <a:ext cx="5641948" cy="235603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</a:rPr>
              <a:t>Результат: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tx1"/>
                </a:solidFill>
              </a:rPr>
              <a:t>Видеосъемка и прямые эфиры в </a:t>
            </a:r>
            <a:r>
              <a:rPr lang="ru-RU" sz="2400" dirty="0" smtClean="0">
                <a:solidFill>
                  <a:schemeClr val="tx1"/>
                </a:solidFill>
              </a:rPr>
              <a:t>студии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tx1"/>
                </a:solidFill>
              </a:rPr>
              <a:t>Проведение видеоконференций 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tx1"/>
                </a:solidFill>
              </a:rPr>
              <a:t>Фотосъемка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91328" y="3901440"/>
            <a:ext cx="6803832" cy="26063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Условия:</a:t>
            </a:r>
          </a:p>
          <a:p>
            <a:pPr marL="285750" lvl="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Для МСП и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самозанятых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Услуга включает в себя до 200 исходных изображений в формате RAW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Время съемки - 2 </a:t>
            </a:r>
            <a:r>
              <a:rPr lang="ru-RU" sz="2400" dirty="0" smtClean="0">
                <a:solidFill>
                  <a:schemeClr val="tx1"/>
                </a:solidFill>
              </a:rPr>
              <a:t>часа</a:t>
            </a:r>
            <a:endParaRPr lang="ru-RU" sz="2400" dirty="0">
              <a:solidFill>
                <a:schemeClr val="tx1"/>
              </a:solidFill>
            </a:endParaRPr>
          </a:p>
          <a:p>
            <a:pPr marL="285750" lvl="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7" name="Picture 2" descr="https://avatars.mds.yandex.net/i?id=6300fa2460785e2d7cade74823be64f3_l-5332191-images-thumbs&amp;n=1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r="16784"/>
          <a:stretch/>
        </p:blipFill>
        <p:spPr bwMode="auto">
          <a:xfrm>
            <a:off x="5958840" y="5730239"/>
            <a:ext cx="608662" cy="69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s://prv0.lori-images.net/red-human-bright-3d-attention-0021965656-preview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8" t="9946" r="-1281" b="14220"/>
          <a:stretch/>
        </p:blipFill>
        <p:spPr bwMode="auto">
          <a:xfrm>
            <a:off x="5059680" y="2819400"/>
            <a:ext cx="581266" cy="52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7302878" y="5196840"/>
            <a:ext cx="4599562" cy="1272540"/>
          </a:xfrm>
          <a:prstGeom prst="round2Diag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0" dirty="0" smtClean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Стоимость услуги:</a:t>
            </a:r>
          </a:p>
          <a:p>
            <a:r>
              <a:rPr lang="ru-RU" sz="2400" b="0" i="0" dirty="0" smtClean="0">
                <a:solidFill>
                  <a:srgbClr val="2C2A29"/>
                </a:solidFill>
                <a:effectLst/>
                <a:latin typeface="Bookman Old Style" panose="02050604050505020204" pitchFamily="18" charset="0"/>
              </a:rPr>
              <a:t>Бесплатно.</a:t>
            </a:r>
            <a:endParaRPr lang="ru-RU" sz="2400" b="0" i="0" dirty="0">
              <a:solidFill>
                <a:srgbClr val="2C2A29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39" name="Прямоугольник с двумя скругленными противолежащими углами 38"/>
          <p:cNvSpPr/>
          <p:nvPr/>
        </p:nvSpPr>
        <p:spPr>
          <a:xfrm>
            <a:off x="7306769" y="3474720"/>
            <a:ext cx="4687111" cy="1421454"/>
          </a:xfrm>
          <a:prstGeom prst="round2Diag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FF0000"/>
                </a:solidFill>
              </a:rPr>
              <a:t>Срок оказания услуги:</a:t>
            </a:r>
          </a:p>
          <a:p>
            <a:r>
              <a:rPr lang="ru-RU" sz="2400" dirty="0">
                <a:solidFill>
                  <a:schemeClr val="tx1"/>
                </a:solidFill>
              </a:rPr>
              <a:t>На регулярной основе в течение 2023 </a:t>
            </a:r>
            <a:r>
              <a:rPr lang="ru-RU" sz="2400" dirty="0" smtClean="0">
                <a:solidFill>
                  <a:schemeClr val="tx1"/>
                </a:solidFill>
              </a:rPr>
              <a:t>г.</a:t>
            </a:r>
            <a:r>
              <a:rPr lang="ru-RU" sz="2400" dirty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40" name="Прямоугольник с двумя скругленными противолежащими углами 39"/>
          <p:cNvSpPr/>
          <p:nvPr/>
        </p:nvSpPr>
        <p:spPr>
          <a:xfrm>
            <a:off x="6339840" y="541019"/>
            <a:ext cx="5745480" cy="2750821"/>
          </a:xfrm>
          <a:prstGeom prst="round2Diag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Куда обратиться: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</a:rPr>
              <a:t>Центр </a:t>
            </a:r>
            <a:r>
              <a:rPr lang="ru-RU" sz="2400" dirty="0">
                <a:solidFill>
                  <a:schemeClr val="tx1"/>
                </a:solidFill>
              </a:rPr>
              <a:t>«Мой </a:t>
            </a:r>
            <a:r>
              <a:rPr lang="ru-RU" sz="2400" dirty="0" smtClean="0">
                <a:solidFill>
                  <a:schemeClr val="tx1"/>
                </a:solidFill>
              </a:rPr>
              <a:t>бизнес» (г</a:t>
            </a:r>
            <a:r>
              <a:rPr lang="ru-RU" sz="2400" dirty="0">
                <a:solidFill>
                  <a:schemeClr val="tx1"/>
                </a:solidFill>
              </a:rPr>
              <a:t>. Пермь,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ул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r>
              <a:rPr lang="ru-RU" sz="2400" dirty="0" smtClean="0">
                <a:solidFill>
                  <a:schemeClr val="tx1"/>
                </a:solidFill>
              </a:rPr>
              <a:t>Ленина,</a:t>
            </a:r>
            <a:r>
              <a:rPr lang="ru-RU" sz="2400" dirty="0" smtClean="0">
                <a:solidFill>
                  <a:schemeClr val="tx1"/>
                </a:solidFill>
              </a:rPr>
              <a:t> д.68</a:t>
            </a:r>
            <a:r>
              <a:rPr lang="ru-RU" sz="2400" dirty="0" smtClean="0">
                <a:solidFill>
                  <a:schemeClr val="tx1"/>
                </a:solidFill>
              </a:rPr>
              <a:t>)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</a:rPr>
              <a:t>дистанционно на электронную почту: </a:t>
            </a:r>
            <a:r>
              <a:rPr lang="en-US" sz="2400" dirty="0" smtClean="0">
                <a:hlinkClick r:id="rId12"/>
              </a:rPr>
              <a:t>call@zpp-perm.ru</a:t>
            </a:r>
            <a:endParaRPr lang="ru-RU" sz="2400" dirty="0" smtClean="0"/>
          </a:p>
          <a:p>
            <a:pPr marL="0" lvl="4" indent="22225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в </a:t>
            </a:r>
            <a:r>
              <a:rPr lang="ru-RU" sz="2400" dirty="0">
                <a:solidFill>
                  <a:schemeClr val="tx1"/>
                </a:solidFill>
              </a:rPr>
              <a:t>электронном виде на </a:t>
            </a:r>
            <a:r>
              <a:rPr lang="ru-RU" sz="2400" dirty="0">
                <a:solidFill>
                  <a:schemeClr val="tx1"/>
                </a:solidFill>
                <a:hlinkClick r:id="rId13"/>
              </a:rPr>
              <a:t>Цифровой платформе МСП.РФ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178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www.novodar.ru/images/stories/72763-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23620" r="51191" b="10143"/>
          <a:stretch/>
        </p:blipFill>
        <p:spPr bwMode="auto">
          <a:xfrm>
            <a:off x="11109960" y="2148840"/>
            <a:ext cx="609600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s://www.trudcontrol.ru/files/editor/images/avatars/%D0%A1%D1%82%D0%B0%D1%82%D0%B8%D1%81%D1%82%D0%B8%D0%BA%D0%B0/%D0%A1%D0%A0%D0%9E%D0%9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7440" y="4739640"/>
            <a:ext cx="697230" cy="58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tatic.tildacdn.com/tild3333-3361-4866-a539-613966333136/102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t="6193" r="31896" b="10646"/>
          <a:stretch/>
        </p:blipFill>
        <p:spPr bwMode="auto">
          <a:xfrm flipH="1">
            <a:off x="11170920" y="5836920"/>
            <a:ext cx="56388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3415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B0F0"/>
                </a:solidFill>
              </a:rPr>
              <a:t>Предметная фотосъемка для субъектов </a:t>
            </a:r>
            <a:r>
              <a:rPr lang="ru-RU" sz="3600" b="1" dirty="0" smtClean="0">
                <a:solidFill>
                  <a:srgbClr val="00B0F0"/>
                </a:solidFill>
              </a:rPr>
              <a:t>МСП, </a:t>
            </a:r>
            <a:r>
              <a:rPr lang="ru-RU" sz="3600" b="1" dirty="0" err="1" smtClean="0">
                <a:solidFill>
                  <a:srgbClr val="00B0F0"/>
                </a:solidFill>
              </a:rPr>
              <a:t>самозанятых</a:t>
            </a:r>
            <a:r>
              <a:rPr lang="ru-RU" sz="3600" b="1" dirty="0" smtClean="0">
                <a:solidFill>
                  <a:srgbClr val="00B0F0"/>
                </a:solidFill>
              </a:rPr>
              <a:t> граждан</a:t>
            </a:r>
            <a:endParaRPr lang="ru-RU" sz="3600" b="1" dirty="0">
              <a:solidFill>
                <a:srgbClr val="00B0F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8876-0A0B-4962-BD8E-47F4CB29FEEF}" type="slidenum">
              <a:rPr lang="ru-RU" smtClean="0"/>
              <a:t>14</a:t>
            </a:fld>
            <a:endParaRPr lang="ru-RU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4021343101"/>
              </p:ext>
            </p:extLst>
          </p:nvPr>
        </p:nvGraphicFramePr>
        <p:xfrm>
          <a:off x="-150659" y="718864"/>
          <a:ext cx="3298371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240692" y="1097280"/>
            <a:ext cx="5992468" cy="18745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100" b="1" dirty="0" smtClean="0">
                <a:solidFill>
                  <a:srgbClr val="FF0000"/>
                </a:solidFill>
              </a:rPr>
              <a:t>Результат: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100" dirty="0">
                <a:solidFill>
                  <a:schemeClr val="tx1"/>
                </a:solidFill>
              </a:rPr>
              <a:t>Профессиональные фото для рекламы </a:t>
            </a:r>
            <a:r>
              <a:rPr lang="ru-RU" sz="2100" dirty="0" smtClean="0">
                <a:solidFill>
                  <a:schemeClr val="tx1"/>
                </a:solidFill>
              </a:rPr>
              <a:t>продукции/услуг</a:t>
            </a:r>
            <a:endParaRPr lang="ru-RU" sz="21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100" dirty="0">
                <a:solidFill>
                  <a:schemeClr val="tx1"/>
                </a:solidFill>
              </a:rPr>
              <a:t>Готовый комплект фото для размещения на </a:t>
            </a:r>
            <a:r>
              <a:rPr lang="ru-RU" sz="2100" dirty="0" smtClean="0">
                <a:solidFill>
                  <a:schemeClr val="tx1"/>
                </a:solidFill>
              </a:rPr>
              <a:t>сайте/</a:t>
            </a:r>
            <a:br>
              <a:rPr lang="ru-RU" sz="2100" dirty="0" smtClean="0">
                <a:solidFill>
                  <a:schemeClr val="tx1"/>
                </a:solidFill>
              </a:rPr>
            </a:br>
            <a:r>
              <a:rPr lang="ru-RU" sz="2100" dirty="0" err="1" smtClean="0">
                <a:solidFill>
                  <a:schemeClr val="tx1"/>
                </a:solidFill>
              </a:rPr>
              <a:t>маркетплейсе</a:t>
            </a:r>
            <a:r>
              <a:rPr lang="ru-RU" sz="2100" dirty="0" smtClean="0">
                <a:solidFill>
                  <a:schemeClr val="tx1"/>
                </a:solidFill>
              </a:rPr>
              <a:t>/в </a:t>
            </a:r>
            <a:r>
              <a:rPr lang="ru-RU" sz="2100" dirty="0">
                <a:solidFill>
                  <a:schemeClr val="tx1"/>
                </a:solidFill>
              </a:rPr>
              <a:t>соц. сетях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82880" y="3078480"/>
            <a:ext cx="6995160" cy="36271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</a:rPr>
              <a:t>Условия: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Для МСП 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</a:t>
            </a:r>
            <a:r>
              <a:rPr lang="ru-RU" sz="2200" dirty="0" smtClean="0">
                <a:solidFill>
                  <a:schemeClr val="tx1"/>
                </a:solidFill>
              </a:rPr>
              <a:t>инансирования</a:t>
            </a:r>
            <a:r>
              <a:rPr lang="ru-RU" sz="2200" dirty="0">
                <a:solidFill>
                  <a:schemeClr val="tx1"/>
                </a:solidFill>
              </a:rPr>
              <a:t>, в виде оплаты стоимости оказываемых услуг организации </a:t>
            </a:r>
            <a:r>
              <a:rPr lang="ru-RU" sz="2200" dirty="0" smtClean="0"/>
              <a:t>–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/>
                </a:solidFill>
              </a:rPr>
              <a:t>Настройка </a:t>
            </a:r>
            <a:r>
              <a:rPr lang="ru-RU" sz="2200" dirty="0">
                <a:solidFill>
                  <a:schemeClr val="tx1"/>
                </a:solidFill>
              </a:rPr>
              <a:t>светового оборудования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tx1"/>
                </a:solidFill>
              </a:rPr>
              <a:t>Выезд на место съемки и работа фотографа не более 2х часов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tx1"/>
                </a:solidFill>
              </a:rPr>
              <a:t>Съемка не менее 15 и не более 23 позиций товаров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tx1"/>
                </a:solidFill>
              </a:rPr>
              <a:t>Ретушь </a:t>
            </a:r>
            <a:r>
              <a:rPr lang="ru-RU" sz="2200" dirty="0" smtClean="0">
                <a:solidFill>
                  <a:schemeClr val="tx1"/>
                </a:solidFill>
              </a:rPr>
              <a:t>фото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27" name="Picture 2" descr="https://avatars.mds.yandex.net/i?id=6300fa2460785e2d7cade74823be64f3_l-5332191-images-thumbs&amp;n=1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r="16784"/>
          <a:stretch/>
        </p:blipFill>
        <p:spPr bwMode="auto">
          <a:xfrm>
            <a:off x="5821680" y="6004559"/>
            <a:ext cx="608662" cy="69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s://prv0.lori-images.net/red-human-bright-3d-attention-0021965656-preview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8" t="9946" r="-1281" b="14220"/>
          <a:stretch/>
        </p:blipFill>
        <p:spPr bwMode="auto">
          <a:xfrm>
            <a:off x="5455920" y="2331720"/>
            <a:ext cx="581266" cy="52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7333358" y="5440680"/>
            <a:ext cx="4599562" cy="1272540"/>
          </a:xfrm>
          <a:prstGeom prst="round2Diag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0" dirty="0" smtClean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Стоимость услуги:</a:t>
            </a:r>
          </a:p>
          <a:p>
            <a:r>
              <a:rPr lang="ru-RU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Услуги </a:t>
            </a:r>
            <a:r>
              <a:rPr lang="ru-RU" sz="20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предоставляются </a:t>
            </a:r>
            <a:r>
              <a:rPr lang="ru-RU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на безвозмездной основе</a:t>
            </a:r>
            <a:r>
              <a:rPr lang="ru-RU" sz="20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.</a:t>
            </a:r>
            <a:endParaRPr lang="ru-RU" sz="2000" b="0" i="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39" name="Прямоугольник с двумя скругленными противолежащими углами 38"/>
          <p:cNvSpPr/>
          <p:nvPr/>
        </p:nvSpPr>
        <p:spPr>
          <a:xfrm>
            <a:off x="7337249" y="3246120"/>
            <a:ext cx="4687111" cy="2118360"/>
          </a:xfrm>
          <a:prstGeom prst="round2Diag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FF0000"/>
                </a:solidFill>
              </a:rPr>
              <a:t>Срок оказания услуги: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Количество </a:t>
            </a:r>
            <a:r>
              <a:rPr lang="ru-RU" sz="2000" dirty="0">
                <a:solidFill>
                  <a:schemeClr val="tx1"/>
                </a:solidFill>
              </a:rPr>
              <a:t>услуг ограничено. Прием заявок осуществляется в пределах установленного лимита средств, выделенных на оказание данной услуги в 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2023 г.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с двумя скругленными противолежащими углами 39"/>
          <p:cNvSpPr/>
          <p:nvPr/>
        </p:nvSpPr>
        <p:spPr>
          <a:xfrm>
            <a:off x="6339840" y="838200"/>
            <a:ext cx="5745480" cy="2240280"/>
          </a:xfrm>
          <a:prstGeom prst="round2Diag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Куда обратиться: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</a:rPr>
              <a:t>Центр </a:t>
            </a:r>
            <a:r>
              <a:rPr lang="ru-RU" sz="2400" dirty="0">
                <a:solidFill>
                  <a:schemeClr val="tx1"/>
                </a:solidFill>
              </a:rPr>
              <a:t>«Мой </a:t>
            </a:r>
            <a:r>
              <a:rPr lang="ru-RU" sz="2400" dirty="0" smtClean="0">
                <a:solidFill>
                  <a:schemeClr val="tx1"/>
                </a:solidFill>
              </a:rPr>
              <a:t>бизнес» (г</a:t>
            </a:r>
            <a:r>
              <a:rPr lang="ru-RU" sz="2400" dirty="0">
                <a:solidFill>
                  <a:schemeClr val="tx1"/>
                </a:solidFill>
              </a:rPr>
              <a:t>. Пермь,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ул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r>
              <a:rPr lang="ru-RU" sz="2400" dirty="0" smtClean="0">
                <a:solidFill>
                  <a:schemeClr val="tx1"/>
                </a:solidFill>
              </a:rPr>
              <a:t>Ленина, </a:t>
            </a:r>
            <a:r>
              <a:rPr lang="ru-RU" sz="2400" dirty="0" smtClean="0">
                <a:solidFill>
                  <a:schemeClr val="tx1"/>
                </a:solidFill>
              </a:rPr>
              <a:t>д.68</a:t>
            </a:r>
            <a:r>
              <a:rPr lang="ru-RU" sz="2400" dirty="0" smtClean="0">
                <a:solidFill>
                  <a:schemeClr val="tx1"/>
                </a:solidFill>
              </a:rPr>
              <a:t>)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</a:rPr>
              <a:t>дистанционно на электронную почту: </a:t>
            </a:r>
            <a:r>
              <a:rPr lang="en-US" sz="2400" dirty="0" smtClean="0">
                <a:hlinkClick r:id="rId12"/>
              </a:rPr>
              <a:t>call@zpp-perm.ru</a:t>
            </a:r>
            <a:endParaRPr lang="ru-RU" sz="2400" dirty="0" smtClean="0"/>
          </a:p>
          <a:p>
            <a:pPr marL="0" lvl="4"/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354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с двумя скругленными противолежащими углами 39"/>
          <p:cNvSpPr/>
          <p:nvPr/>
        </p:nvSpPr>
        <p:spPr>
          <a:xfrm>
            <a:off x="6339840" y="899160"/>
            <a:ext cx="5745480" cy="1859280"/>
          </a:xfrm>
          <a:prstGeom prst="round2Diag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Куда обратиться: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</a:rPr>
              <a:t>Центр </a:t>
            </a:r>
            <a:r>
              <a:rPr lang="ru-RU" sz="2400" dirty="0">
                <a:solidFill>
                  <a:schemeClr val="tx1"/>
                </a:solidFill>
              </a:rPr>
              <a:t>«Мой </a:t>
            </a:r>
            <a:r>
              <a:rPr lang="ru-RU" sz="2400" dirty="0" smtClean="0">
                <a:solidFill>
                  <a:schemeClr val="tx1"/>
                </a:solidFill>
              </a:rPr>
              <a:t>бизнес» (г</a:t>
            </a:r>
            <a:r>
              <a:rPr lang="ru-RU" sz="2400" dirty="0">
                <a:solidFill>
                  <a:schemeClr val="tx1"/>
                </a:solidFill>
              </a:rPr>
              <a:t>. Пермь,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ул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r>
              <a:rPr lang="ru-RU" sz="2400" dirty="0" smtClean="0">
                <a:solidFill>
                  <a:schemeClr val="tx1"/>
                </a:solidFill>
              </a:rPr>
              <a:t>Ленина, д. 68)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</a:rPr>
              <a:t>дистанционно на электронную почту: </a:t>
            </a:r>
            <a:r>
              <a:rPr lang="en-US" sz="2400" dirty="0" smtClean="0">
                <a:hlinkClick r:id="rId2"/>
              </a:rPr>
              <a:t>call@zpp-perm.ru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6680" y="4876800"/>
            <a:ext cx="12085320" cy="18745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rgbClr val="FF0000"/>
                </a:solidFill>
              </a:rPr>
              <a:t> Порядок обучения: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</a:rPr>
              <a:t>Форма обучения</a:t>
            </a:r>
            <a:r>
              <a:rPr lang="ru-RU" dirty="0">
                <a:solidFill>
                  <a:schemeClr val="tx1"/>
                </a:solidFill>
              </a:rPr>
              <a:t>: </a:t>
            </a:r>
            <a:r>
              <a:rPr lang="ru-RU" dirty="0" smtClean="0">
                <a:solidFill>
                  <a:schemeClr val="tx1"/>
                </a:solidFill>
              </a:rPr>
              <a:t>очно-заочная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</a:rPr>
              <a:t>Сроки обучения: с 11 по 12 апреля 2023 </a:t>
            </a:r>
            <a:endParaRPr lang="ru-RU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11 апреля всем слушателям предоставят доступ (логин и пароль) к методическим материалам и </a:t>
            </a:r>
            <a:r>
              <a:rPr lang="ru-RU" dirty="0" smtClean="0">
                <a:solidFill>
                  <a:schemeClr val="tx1"/>
                </a:solidFill>
              </a:rPr>
              <a:t>тестированию</a:t>
            </a: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12 апреля очное занятие пройдет с 10.00 до 15.00 по адресу г. Пермь, ул. Ленина, д.68, оф. 220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36" name="Picture 12" descr="http://www.novodar.ru/images/stories/72763-3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23620" r="51191" b="10143"/>
          <a:stretch/>
        </p:blipFill>
        <p:spPr bwMode="auto">
          <a:xfrm>
            <a:off x="11430000" y="1630680"/>
            <a:ext cx="609600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s://www.trudcontrol.ru/files/editor/images/avatars/%D0%A1%D1%82%D0%B0%D1%82%D0%B8%D1%81%D1%82%D0%B8%D0%BA%D0%B0/%D0%A1%D0%A0%D0%9E%D0%9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480" y="2926080"/>
            <a:ext cx="697230" cy="65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tatic.tildacdn.com/tild3333-3361-4866-a539-613966333136/102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t="6193" r="31896" b="10646"/>
          <a:stretch/>
        </p:blipFill>
        <p:spPr bwMode="auto">
          <a:xfrm flipH="1">
            <a:off x="11262360" y="3870960"/>
            <a:ext cx="56388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7160" y="-125118"/>
            <a:ext cx="12329160" cy="1134156"/>
          </a:xfrm>
        </p:spPr>
        <p:txBody>
          <a:bodyPr>
            <a:normAutofit/>
          </a:bodyPr>
          <a:lstStyle/>
          <a:p>
            <a:pPr algn="ctr"/>
            <a:r>
              <a:rPr lang="ru-RU" sz="3500" b="1" dirty="0">
                <a:solidFill>
                  <a:srgbClr val="00B0F0"/>
                </a:solidFill>
              </a:rPr>
              <a:t>Повышение квалификации по программе «Оказание первой помощи </a:t>
            </a:r>
            <a:r>
              <a:rPr lang="ru-RU" sz="3500" b="1" dirty="0" smtClean="0">
                <a:solidFill>
                  <a:srgbClr val="00B0F0"/>
                </a:solidFill>
              </a:rPr>
              <a:t>пострадавшим»</a:t>
            </a:r>
            <a:endParaRPr lang="ru-RU" sz="3500" b="1" dirty="0">
              <a:solidFill>
                <a:srgbClr val="00B0F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8876-0A0B-4962-BD8E-47F4CB29FEEF}" type="slidenum">
              <a:rPr lang="ru-RU" smtClean="0"/>
              <a:t>15</a:t>
            </a:fld>
            <a:endParaRPr lang="ru-RU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4021343101"/>
              </p:ext>
            </p:extLst>
          </p:nvPr>
        </p:nvGraphicFramePr>
        <p:xfrm>
          <a:off x="-150659" y="718864"/>
          <a:ext cx="3298371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225452" y="944880"/>
            <a:ext cx="5641948" cy="2057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200" b="1" dirty="0" smtClean="0">
                <a:solidFill>
                  <a:srgbClr val="FF0000"/>
                </a:solidFill>
              </a:rPr>
              <a:t>Результат:</a:t>
            </a:r>
          </a:p>
          <a:p>
            <a:r>
              <a:rPr lang="ru-RU" sz="2200" dirty="0" smtClean="0">
                <a:solidFill>
                  <a:schemeClr val="tx1"/>
                </a:solidFill>
              </a:rPr>
              <a:t>Выдача</a:t>
            </a:r>
            <a:r>
              <a:rPr lang="ru-RU" sz="2200" dirty="0">
                <a:solidFill>
                  <a:schemeClr val="tx1"/>
                </a:solidFill>
              </a:rPr>
              <a:t> </a:t>
            </a:r>
            <a:r>
              <a:rPr lang="ru-RU" sz="2200" dirty="0" smtClean="0">
                <a:solidFill>
                  <a:schemeClr val="tx1"/>
                </a:solidFill>
              </a:rPr>
              <a:t>свидетельства </a:t>
            </a:r>
            <a:r>
              <a:rPr lang="ru-RU" sz="2200" dirty="0">
                <a:solidFill>
                  <a:schemeClr val="tx1"/>
                </a:solidFill>
              </a:rPr>
              <a:t>об обучении, </a:t>
            </a:r>
            <a:r>
              <a:rPr lang="ru-RU" sz="2200" dirty="0" smtClean="0">
                <a:solidFill>
                  <a:schemeClr val="tx1"/>
                </a:solidFill>
              </a:rPr>
              <a:t>протокола </a:t>
            </a:r>
            <a:r>
              <a:rPr lang="ru-RU" sz="2200" dirty="0">
                <a:solidFill>
                  <a:schemeClr val="tx1"/>
                </a:solidFill>
              </a:rPr>
              <a:t>и присваивается регистрационный номер в реестре Минтруда России обученных </a:t>
            </a:r>
            <a:r>
              <a:rPr lang="ru-RU" sz="2200" dirty="0" smtClean="0">
                <a:solidFill>
                  <a:schemeClr val="tx1"/>
                </a:solidFill>
              </a:rPr>
              <a:t>лиц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по охране труда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82880" y="3078480"/>
            <a:ext cx="6248400" cy="16916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1900" b="1" dirty="0" smtClean="0">
                <a:solidFill>
                  <a:srgbClr val="FF0000"/>
                </a:solidFill>
              </a:rPr>
              <a:t>Условия: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chemeClr val="tx1"/>
                </a:solidFill>
              </a:rPr>
              <a:t>Для МСП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chemeClr val="tx1"/>
                </a:solidFill>
              </a:rPr>
              <a:t>От </a:t>
            </a:r>
            <a:r>
              <a:rPr lang="ru-RU" sz="1900" dirty="0">
                <a:solidFill>
                  <a:schemeClr val="tx1"/>
                </a:solidFill>
              </a:rPr>
              <a:t>одного субъекта малого или среднего предпринимательства может </a:t>
            </a:r>
            <a:r>
              <a:rPr lang="ru-RU" sz="1900" dirty="0" smtClean="0">
                <a:solidFill>
                  <a:schemeClr val="tx1"/>
                </a:solidFill>
              </a:rPr>
              <a:t>обучится </a:t>
            </a:r>
            <a:br>
              <a:rPr lang="ru-RU" sz="1900" dirty="0" smtClean="0">
                <a:solidFill>
                  <a:schemeClr val="tx1"/>
                </a:solidFill>
              </a:rPr>
            </a:br>
            <a:r>
              <a:rPr lang="ru-RU" sz="1900" dirty="0" smtClean="0">
                <a:solidFill>
                  <a:schemeClr val="tx1"/>
                </a:solidFill>
              </a:rPr>
              <a:t>только один сотрудник</a:t>
            </a:r>
            <a:endParaRPr lang="ru-RU" sz="1900" b="1" dirty="0">
              <a:solidFill>
                <a:schemeClr val="tx1"/>
              </a:solidFill>
            </a:endParaRPr>
          </a:p>
        </p:txBody>
      </p:sp>
      <p:pic>
        <p:nvPicPr>
          <p:cNvPr id="31" name="Picture 6" descr="https://prv0.lori-images.net/red-human-bright-3d-attention-0021965656-preview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8" t="9946" r="-1281" b="14220"/>
          <a:stretch/>
        </p:blipFill>
        <p:spPr bwMode="auto">
          <a:xfrm>
            <a:off x="5196840" y="2346960"/>
            <a:ext cx="581266" cy="52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6598920" y="3733800"/>
            <a:ext cx="5425440" cy="960120"/>
          </a:xfrm>
          <a:prstGeom prst="round2Diag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900" b="1" i="0" dirty="0" smtClean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Стоимость услуги:</a:t>
            </a:r>
          </a:p>
          <a:p>
            <a:r>
              <a:rPr lang="ru-RU" sz="1900" dirty="0">
                <a:solidFill>
                  <a:schemeClr val="tx1"/>
                </a:solidFill>
              </a:rPr>
              <a:t>Участие бесплатное. Количество </a:t>
            </a:r>
            <a:r>
              <a:rPr lang="ru-RU" sz="1900" dirty="0" smtClean="0">
                <a:solidFill>
                  <a:schemeClr val="tx1"/>
                </a:solidFill>
              </a:rPr>
              <a:t/>
            </a:r>
            <a:br>
              <a:rPr lang="ru-RU" sz="1900" dirty="0" smtClean="0">
                <a:solidFill>
                  <a:schemeClr val="tx1"/>
                </a:solidFill>
              </a:rPr>
            </a:br>
            <a:r>
              <a:rPr lang="ru-RU" sz="1900" dirty="0" smtClean="0">
                <a:solidFill>
                  <a:schemeClr val="tx1"/>
                </a:solidFill>
              </a:rPr>
              <a:t>мест </a:t>
            </a:r>
            <a:r>
              <a:rPr lang="ru-RU" sz="1900" dirty="0">
                <a:solidFill>
                  <a:schemeClr val="tx1"/>
                </a:solidFill>
              </a:rPr>
              <a:t>в группе ограничено! </a:t>
            </a:r>
            <a:endParaRPr lang="ru-RU" sz="1900" b="0" i="0" dirty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9" name="Прямоугольник с двумя скругленными противолежащими углами 38"/>
          <p:cNvSpPr/>
          <p:nvPr/>
        </p:nvSpPr>
        <p:spPr>
          <a:xfrm>
            <a:off x="6568441" y="2865120"/>
            <a:ext cx="5349240" cy="716280"/>
          </a:xfrm>
          <a:prstGeom prst="round2Diag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900" b="1" dirty="0">
                <a:solidFill>
                  <a:srgbClr val="FF0000"/>
                </a:solidFill>
              </a:rPr>
              <a:t>Срок оказания услуги:</a:t>
            </a:r>
          </a:p>
          <a:p>
            <a:r>
              <a:rPr lang="ru-RU" sz="1900" dirty="0">
                <a:solidFill>
                  <a:schemeClr val="tx1"/>
                </a:solidFill>
              </a:rPr>
              <a:t>Заявки принимаются до </a:t>
            </a:r>
            <a:r>
              <a:rPr lang="ru-RU" sz="1900" dirty="0" smtClean="0">
                <a:solidFill>
                  <a:schemeClr val="tx1"/>
                </a:solidFill>
              </a:rPr>
              <a:t>07.04.2023</a:t>
            </a:r>
            <a:r>
              <a:rPr lang="ru-RU" sz="1900" dirty="0" smtClean="0"/>
              <a:t>.</a:t>
            </a:r>
          </a:p>
        </p:txBody>
      </p:sp>
      <p:pic>
        <p:nvPicPr>
          <p:cNvPr id="17" name="Picture 2" descr="https://avatars.mds.yandex.net/i?id=6300fa2460785e2d7cade74823be64f3_l-5332191-images-thumbs&amp;n=13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r="16784"/>
          <a:stretch/>
        </p:blipFill>
        <p:spPr bwMode="auto">
          <a:xfrm>
            <a:off x="5593080" y="3962399"/>
            <a:ext cx="608662" cy="69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028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6217920" y="1104899"/>
            <a:ext cx="5745480" cy="2750821"/>
          </a:xfrm>
          <a:prstGeom prst="round2Diag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Куда обратиться: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</a:rPr>
              <a:t>Центр </a:t>
            </a:r>
            <a:r>
              <a:rPr lang="ru-RU" sz="2400" dirty="0">
                <a:solidFill>
                  <a:schemeClr val="tx1"/>
                </a:solidFill>
              </a:rPr>
              <a:t>«Мой </a:t>
            </a:r>
            <a:r>
              <a:rPr lang="ru-RU" sz="2400" dirty="0" smtClean="0">
                <a:solidFill>
                  <a:schemeClr val="tx1"/>
                </a:solidFill>
              </a:rPr>
              <a:t>бизнес» (г</a:t>
            </a:r>
            <a:r>
              <a:rPr lang="ru-RU" sz="2400" dirty="0">
                <a:solidFill>
                  <a:schemeClr val="tx1"/>
                </a:solidFill>
              </a:rPr>
              <a:t>. Пермь,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ул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r>
              <a:rPr lang="ru-RU" sz="2400" dirty="0" smtClean="0">
                <a:solidFill>
                  <a:schemeClr val="tx1"/>
                </a:solidFill>
              </a:rPr>
              <a:t>Ленина, д. 68)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</a:rPr>
              <a:t>дистанционно на электронную почту: </a:t>
            </a:r>
            <a:r>
              <a:rPr lang="en-US" sz="2400" dirty="0" smtClean="0">
                <a:hlinkClick r:id="rId2"/>
              </a:rPr>
              <a:t>call@zpp-perm.ru</a:t>
            </a:r>
            <a:endParaRPr lang="ru-RU" sz="2400" dirty="0" smtClean="0"/>
          </a:p>
          <a:p>
            <a:pPr marL="0" lvl="4" indent="22225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в </a:t>
            </a:r>
            <a:r>
              <a:rPr lang="ru-RU" sz="2400" dirty="0">
                <a:solidFill>
                  <a:schemeClr val="tx1"/>
                </a:solidFill>
              </a:rPr>
              <a:t>электронном виде на </a:t>
            </a:r>
            <a:r>
              <a:rPr lang="ru-RU" sz="2400" dirty="0">
                <a:solidFill>
                  <a:schemeClr val="tx1"/>
                </a:solidFill>
                <a:hlinkClick r:id="rId3"/>
              </a:rPr>
              <a:t>Цифровой платформе МСП.РФ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36" name="Picture 12" descr="http://www.novodar.ru/images/stories/72763-3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23620" r="51191" b="10143"/>
          <a:stretch/>
        </p:blipFill>
        <p:spPr bwMode="auto">
          <a:xfrm>
            <a:off x="11216640" y="2849880"/>
            <a:ext cx="609600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s://www.trudcontrol.ru/files/editor/images/avatars/%D0%A1%D1%82%D0%B0%D1%82%D0%B8%D1%81%D1%82%D0%B8%D0%BA%D0%B0/%D0%A1%D0%A0%D0%9E%D0%9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560" y="4419600"/>
            <a:ext cx="697230" cy="58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tatic.tildacdn.com/tild3333-3361-4866-a539-613966333136/102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t="6193" r="31896" b="10646"/>
          <a:stretch/>
        </p:blipFill>
        <p:spPr bwMode="auto">
          <a:xfrm flipH="1">
            <a:off x="11140440" y="5516880"/>
            <a:ext cx="599872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7160" y="0"/>
            <a:ext cx="12329160" cy="1134156"/>
          </a:xfrm>
        </p:spPr>
        <p:txBody>
          <a:bodyPr>
            <a:normAutofit/>
          </a:bodyPr>
          <a:lstStyle/>
          <a:p>
            <a:pPr algn="ctr">
              <a:lnSpc>
                <a:spcPct val="50000"/>
              </a:lnSpc>
            </a:pPr>
            <a:r>
              <a:rPr lang="ru-RU" b="1" dirty="0">
                <a:solidFill>
                  <a:srgbClr val="00B0F0"/>
                </a:solidFill>
              </a:rPr>
              <a:t>Содействие по включению в реестр социальных предприятий</a:t>
            </a:r>
            <a:endParaRPr lang="ru-RU" sz="3500" b="1" dirty="0">
              <a:solidFill>
                <a:srgbClr val="00B0F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8876-0A0B-4962-BD8E-47F4CB29FEEF}" type="slidenum">
              <a:rPr lang="ru-RU" smtClean="0"/>
              <a:t>16</a:t>
            </a:fld>
            <a:endParaRPr lang="ru-RU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4021343101"/>
              </p:ext>
            </p:extLst>
          </p:nvPr>
        </p:nvGraphicFramePr>
        <p:xfrm>
          <a:off x="-150659" y="718864"/>
          <a:ext cx="3298371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225452" y="944880"/>
            <a:ext cx="5641948" cy="2819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</a:rPr>
              <a:t>Результат: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Оказание консультационно-информационных услуг по содействию </a:t>
            </a:r>
            <a:r>
              <a:rPr lang="ru-RU" sz="2400" dirty="0">
                <a:solidFill>
                  <a:schemeClr val="tx1"/>
                </a:solidFill>
              </a:rPr>
              <a:t>по включению в реестр социальных предприятий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82880" y="4343400"/>
            <a:ext cx="5791200" cy="2133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Условия: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Для МСП, </a:t>
            </a:r>
            <a:r>
              <a:rPr lang="ru-RU" sz="2400" dirty="0" smtClean="0">
                <a:solidFill>
                  <a:schemeClr val="tx1"/>
                </a:solidFill>
              </a:rPr>
              <a:t>зарегистрированных </a:t>
            </a:r>
            <a:r>
              <a:rPr lang="ru-RU" sz="2400" dirty="0">
                <a:solidFill>
                  <a:schemeClr val="tx1"/>
                </a:solidFill>
              </a:rPr>
              <a:t>более одного года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Услуга </a:t>
            </a:r>
            <a:r>
              <a:rPr lang="ru-RU" sz="2400" dirty="0">
                <a:solidFill>
                  <a:schemeClr val="tx1"/>
                </a:solidFill>
              </a:rPr>
              <a:t>оказывается в онлайн- или </a:t>
            </a:r>
            <a:r>
              <a:rPr lang="ru-RU" sz="2400" dirty="0" smtClean="0">
                <a:solidFill>
                  <a:schemeClr val="tx1"/>
                </a:solidFill>
              </a:rPr>
              <a:t>офлайн-формате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  <p:pic>
        <p:nvPicPr>
          <p:cNvPr id="31" name="Picture 6" descr="https://prv0.lori-images.net/red-human-bright-3d-attention-0021965656-preview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8" t="9946" r="-1281" b="14220"/>
          <a:stretch/>
        </p:blipFill>
        <p:spPr bwMode="auto">
          <a:xfrm>
            <a:off x="5196840" y="2346960"/>
            <a:ext cx="581266" cy="52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6248400" y="5425440"/>
            <a:ext cx="5623560" cy="960120"/>
          </a:xfrm>
          <a:prstGeom prst="round2Diag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0" dirty="0" smtClean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Стоимость услуги:</a:t>
            </a:r>
          </a:p>
          <a:p>
            <a:r>
              <a:rPr lang="ru-RU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У</a:t>
            </a:r>
            <a:r>
              <a:rPr lang="ru-RU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слуга оказывается бесплатно. </a:t>
            </a:r>
            <a:endParaRPr lang="ru-RU" sz="2400" b="0" i="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39" name="Прямоугольник с двумя скругленными противолежащими углами 38"/>
          <p:cNvSpPr/>
          <p:nvPr/>
        </p:nvSpPr>
        <p:spPr>
          <a:xfrm>
            <a:off x="6248400" y="4130040"/>
            <a:ext cx="5654040" cy="1127760"/>
          </a:xfrm>
          <a:prstGeom prst="round2Diag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FF0000"/>
                </a:solidFill>
              </a:rPr>
              <a:t>Срок оказания услуги:</a:t>
            </a:r>
          </a:p>
          <a:p>
            <a:r>
              <a:rPr lang="ru-RU" sz="2400" dirty="0">
                <a:solidFill>
                  <a:schemeClr val="tx1"/>
                </a:solidFill>
              </a:rPr>
              <a:t>На регулярной основе в течение 2023 </a:t>
            </a:r>
            <a:r>
              <a:rPr lang="ru-RU" sz="2400" dirty="0" smtClean="0">
                <a:solidFill>
                  <a:schemeClr val="tx1"/>
                </a:solidFill>
              </a:rPr>
              <a:t>г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7" name="Picture 2" descr="https://avatars.mds.yandex.net/i?id=6300fa2460785e2d7cade74823be64f3_l-5332191-images-thumbs&amp;n=13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r="16784"/>
          <a:stretch/>
        </p:blipFill>
        <p:spPr bwMode="auto">
          <a:xfrm>
            <a:off x="5044440" y="5593079"/>
            <a:ext cx="608662" cy="69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895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6217920" y="1104899"/>
            <a:ext cx="5745480" cy="2750821"/>
          </a:xfrm>
          <a:prstGeom prst="round2Diag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Куда обратиться: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</a:rPr>
              <a:t>Центр </a:t>
            </a:r>
            <a:r>
              <a:rPr lang="ru-RU" sz="2400" dirty="0">
                <a:solidFill>
                  <a:schemeClr val="tx1"/>
                </a:solidFill>
              </a:rPr>
              <a:t>«Мой </a:t>
            </a:r>
            <a:r>
              <a:rPr lang="ru-RU" sz="2400" dirty="0" smtClean="0">
                <a:solidFill>
                  <a:schemeClr val="tx1"/>
                </a:solidFill>
              </a:rPr>
              <a:t>бизнес» (г</a:t>
            </a:r>
            <a:r>
              <a:rPr lang="ru-RU" sz="2400" dirty="0">
                <a:solidFill>
                  <a:schemeClr val="tx1"/>
                </a:solidFill>
              </a:rPr>
              <a:t>. Пермь,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ул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r>
              <a:rPr lang="ru-RU" sz="2400" dirty="0" smtClean="0">
                <a:solidFill>
                  <a:schemeClr val="tx1"/>
                </a:solidFill>
              </a:rPr>
              <a:t>Ленина, д. 68)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</a:rPr>
              <a:t>дистанционно на электронную почту: </a:t>
            </a:r>
            <a:r>
              <a:rPr lang="en-US" sz="2400" dirty="0" smtClean="0">
                <a:hlinkClick r:id="rId2"/>
              </a:rPr>
              <a:t>call@zpp-perm.ru</a:t>
            </a:r>
            <a:endParaRPr lang="ru-RU" sz="2400" dirty="0" smtClean="0"/>
          </a:p>
          <a:p>
            <a:pPr marL="0" lvl="4" indent="22225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в </a:t>
            </a:r>
            <a:r>
              <a:rPr lang="ru-RU" sz="2400" dirty="0">
                <a:solidFill>
                  <a:schemeClr val="tx1"/>
                </a:solidFill>
              </a:rPr>
              <a:t>электронном виде на </a:t>
            </a:r>
            <a:r>
              <a:rPr lang="ru-RU" sz="2400" dirty="0">
                <a:solidFill>
                  <a:schemeClr val="tx1"/>
                </a:solidFill>
                <a:hlinkClick r:id="rId3"/>
              </a:rPr>
              <a:t>Цифровой платформе МСП.РФ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36" name="Picture 12" descr="http://www.novodar.ru/images/stories/72763-3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23620" r="51191" b="10143"/>
          <a:stretch/>
        </p:blipFill>
        <p:spPr bwMode="auto">
          <a:xfrm>
            <a:off x="11216640" y="2849880"/>
            <a:ext cx="609600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s://www.trudcontrol.ru/files/editor/images/avatars/%D0%A1%D1%82%D0%B0%D1%82%D0%B8%D1%81%D1%82%D0%B8%D0%BA%D0%B0/%D0%A1%D0%A0%D0%9E%D0%9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00" y="4983480"/>
            <a:ext cx="697230" cy="58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tatic.tildacdn.com/tild3333-3361-4866-a539-613966333136/102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t="6193" r="31896" b="10646"/>
          <a:stretch/>
        </p:blipFill>
        <p:spPr bwMode="auto">
          <a:xfrm flipH="1">
            <a:off x="11247120" y="5760720"/>
            <a:ext cx="599872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7160" y="0"/>
            <a:ext cx="12329160" cy="1134156"/>
          </a:xfrm>
        </p:spPr>
        <p:txBody>
          <a:bodyPr>
            <a:normAutofit/>
          </a:bodyPr>
          <a:lstStyle/>
          <a:p>
            <a:pPr algn="ctr">
              <a:lnSpc>
                <a:spcPct val="50000"/>
              </a:lnSpc>
            </a:pPr>
            <a:r>
              <a:rPr lang="ru-RU" b="1" dirty="0">
                <a:solidFill>
                  <a:srgbClr val="00B0F0"/>
                </a:solidFill>
              </a:rPr>
              <a:t>Выход на «малые закупки»</a:t>
            </a:r>
            <a:endParaRPr lang="ru-RU" sz="3500" b="1" dirty="0">
              <a:solidFill>
                <a:srgbClr val="00B0F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8876-0A0B-4962-BD8E-47F4CB29FEEF}" type="slidenum">
              <a:rPr lang="ru-RU" smtClean="0"/>
              <a:t>17</a:t>
            </a:fld>
            <a:endParaRPr lang="ru-RU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4021343101"/>
              </p:ext>
            </p:extLst>
          </p:nvPr>
        </p:nvGraphicFramePr>
        <p:xfrm>
          <a:off x="-150659" y="718864"/>
          <a:ext cx="3298371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301652" y="1097280"/>
            <a:ext cx="5641948" cy="2819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200" b="1" dirty="0" smtClean="0">
                <a:solidFill>
                  <a:srgbClr val="FF0000"/>
                </a:solidFill>
              </a:rPr>
              <a:t>Результат:</a:t>
            </a:r>
          </a:p>
          <a:p>
            <a:r>
              <a:rPr lang="ru-RU" sz="2200" dirty="0" smtClean="0">
                <a:solidFill>
                  <a:schemeClr val="tx1"/>
                </a:solidFill>
              </a:rPr>
              <a:t>Получение первичной консультации </a:t>
            </a:r>
            <a:r>
              <a:rPr lang="ru-RU" sz="2200" dirty="0">
                <a:solidFill>
                  <a:schemeClr val="tx1"/>
                </a:solidFill>
              </a:rPr>
              <a:t>по размещению предварительных предложений на электронных торговых </a:t>
            </a:r>
            <a:r>
              <a:rPr lang="ru-RU" sz="2200" dirty="0" smtClean="0">
                <a:solidFill>
                  <a:schemeClr val="tx1"/>
                </a:solidFill>
              </a:rPr>
              <a:t>площадках, а также практическое </a:t>
            </a:r>
            <a:r>
              <a:rPr lang="ru-RU" sz="2200" dirty="0">
                <a:solidFill>
                  <a:schemeClr val="tx1"/>
                </a:solidFill>
              </a:rPr>
              <a:t>содействие в размещении предложений на </a:t>
            </a:r>
            <a:r>
              <a:rPr lang="ru-RU" sz="2200" dirty="0" smtClean="0">
                <a:solidFill>
                  <a:schemeClr val="tx1"/>
                </a:solidFill>
              </a:rPr>
              <a:t>данных площадках</a:t>
            </a:r>
            <a:r>
              <a:rPr lang="ru-RU" sz="2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3360" y="4191000"/>
            <a:ext cx="5791200" cy="23774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</a:rPr>
              <a:t>Условия: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/>
                </a:solidFill>
              </a:rPr>
              <a:t>Для МСП, </a:t>
            </a:r>
            <a:r>
              <a:rPr lang="ru-RU" sz="2200" dirty="0" smtClean="0">
                <a:solidFill>
                  <a:schemeClr val="tx1"/>
                </a:solidFill>
              </a:rPr>
              <a:t>зарегистрированных </a:t>
            </a:r>
            <a:r>
              <a:rPr lang="ru-RU" sz="2200" dirty="0">
                <a:solidFill>
                  <a:schemeClr val="tx1"/>
                </a:solidFill>
              </a:rPr>
              <a:t>более одного года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/>
                </a:solidFill>
              </a:rPr>
              <a:t>Услуга </a:t>
            </a:r>
            <a:r>
              <a:rPr lang="ru-RU" sz="2200" dirty="0">
                <a:solidFill>
                  <a:schemeClr val="tx1"/>
                </a:solidFill>
              </a:rPr>
              <a:t>оказывается в онлайн- или </a:t>
            </a:r>
            <a:r>
              <a:rPr lang="ru-RU" sz="2200" dirty="0" smtClean="0">
                <a:solidFill>
                  <a:schemeClr val="tx1"/>
                </a:solidFill>
              </a:rPr>
              <a:t>офлайн-формате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tx1"/>
                </a:solidFill>
              </a:rPr>
              <a:t>Наличие ЭЦП для участие в </a:t>
            </a:r>
            <a:r>
              <a:rPr lang="ru-RU" sz="2200" dirty="0" smtClean="0">
                <a:solidFill>
                  <a:schemeClr val="tx1"/>
                </a:solidFill>
              </a:rPr>
              <a:t>закупке</a:t>
            </a:r>
            <a:endParaRPr lang="ru-RU" sz="2200" dirty="0" smtClean="0">
              <a:solidFill>
                <a:schemeClr val="tx1"/>
              </a:solidFill>
            </a:endParaRPr>
          </a:p>
        </p:txBody>
      </p:sp>
      <p:pic>
        <p:nvPicPr>
          <p:cNvPr id="31" name="Picture 6" descr="https://prv0.lori-images.net/red-human-bright-3d-attention-0021965656-preview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8" t="9946" r="-1281" b="14220"/>
          <a:stretch/>
        </p:blipFill>
        <p:spPr bwMode="auto">
          <a:xfrm>
            <a:off x="5074920" y="3276600"/>
            <a:ext cx="581266" cy="52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6294120" y="5745480"/>
            <a:ext cx="5623560" cy="960120"/>
          </a:xfrm>
          <a:prstGeom prst="round2Diag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0" dirty="0" smtClean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Стоимость услуги:</a:t>
            </a:r>
          </a:p>
          <a:p>
            <a:r>
              <a:rPr lang="ru-RU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У</a:t>
            </a:r>
            <a:r>
              <a:rPr lang="ru-RU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слуга оказывается бесплатно. </a:t>
            </a:r>
            <a:endParaRPr lang="ru-RU" sz="2400" b="0" i="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39" name="Прямоугольник с двумя скругленными противолежащими углами 38"/>
          <p:cNvSpPr/>
          <p:nvPr/>
        </p:nvSpPr>
        <p:spPr>
          <a:xfrm>
            <a:off x="6248400" y="4069080"/>
            <a:ext cx="5654040" cy="1554480"/>
          </a:xfrm>
          <a:prstGeom prst="round2Diag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150" b="1" dirty="0">
                <a:solidFill>
                  <a:srgbClr val="FF0000"/>
                </a:solidFill>
              </a:rPr>
              <a:t>Срок оказания услуги:</a:t>
            </a:r>
          </a:p>
          <a:p>
            <a:r>
              <a:rPr lang="ru-RU" sz="2150" dirty="0">
                <a:solidFill>
                  <a:schemeClr val="tx1"/>
                </a:solidFill>
              </a:rPr>
              <a:t>На регулярной основе в течение 2023 </a:t>
            </a:r>
            <a:r>
              <a:rPr lang="ru-RU" sz="2150" dirty="0" smtClean="0">
                <a:solidFill>
                  <a:schemeClr val="tx1"/>
                </a:solidFill>
              </a:rPr>
              <a:t>г. </a:t>
            </a:r>
            <a:r>
              <a:rPr lang="ru-RU" sz="2150" dirty="0">
                <a:solidFill>
                  <a:schemeClr val="tx1"/>
                </a:solidFill>
              </a:rPr>
              <a:t>до полного освоения средств финансирования по данному направлению. </a:t>
            </a:r>
            <a:endParaRPr lang="ru-RU" sz="2150" dirty="0" smtClean="0">
              <a:solidFill>
                <a:schemeClr val="tx1"/>
              </a:solidFill>
            </a:endParaRPr>
          </a:p>
        </p:txBody>
      </p:sp>
      <p:pic>
        <p:nvPicPr>
          <p:cNvPr id="17" name="Picture 2" descr="https://avatars.mds.yandex.net/i?id=6300fa2460785e2d7cade74823be64f3_l-5332191-images-thumbs&amp;n=13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r="16784"/>
          <a:stretch/>
        </p:blipFill>
        <p:spPr bwMode="auto">
          <a:xfrm>
            <a:off x="5212080" y="5821679"/>
            <a:ext cx="608662" cy="69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270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6217920" y="1104899"/>
            <a:ext cx="5745480" cy="2750821"/>
          </a:xfrm>
          <a:prstGeom prst="round2Diag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Куда обратиться: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</a:rPr>
              <a:t>Центр </a:t>
            </a:r>
            <a:r>
              <a:rPr lang="ru-RU" sz="2400" dirty="0">
                <a:solidFill>
                  <a:schemeClr val="tx1"/>
                </a:solidFill>
              </a:rPr>
              <a:t>«Мой </a:t>
            </a:r>
            <a:r>
              <a:rPr lang="ru-RU" sz="2400" dirty="0" smtClean="0">
                <a:solidFill>
                  <a:schemeClr val="tx1"/>
                </a:solidFill>
              </a:rPr>
              <a:t>бизнес» (г</a:t>
            </a:r>
            <a:r>
              <a:rPr lang="ru-RU" sz="2400" dirty="0">
                <a:solidFill>
                  <a:schemeClr val="tx1"/>
                </a:solidFill>
              </a:rPr>
              <a:t>. Пермь,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ул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r>
              <a:rPr lang="ru-RU" sz="2400" dirty="0" smtClean="0">
                <a:solidFill>
                  <a:schemeClr val="tx1"/>
                </a:solidFill>
              </a:rPr>
              <a:t>Ленина, д. 68)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</a:rPr>
              <a:t>дистанционно на электронную почту: </a:t>
            </a:r>
            <a:r>
              <a:rPr lang="en-US" sz="2400" dirty="0" smtClean="0">
                <a:hlinkClick r:id="rId2"/>
              </a:rPr>
              <a:t>call@zpp-perm.ru</a:t>
            </a:r>
            <a:endParaRPr lang="ru-RU" sz="2400" dirty="0" smtClean="0"/>
          </a:p>
          <a:p>
            <a:pPr marL="0" lvl="4" indent="22225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в </a:t>
            </a:r>
            <a:r>
              <a:rPr lang="ru-RU" sz="2400" dirty="0">
                <a:solidFill>
                  <a:schemeClr val="tx1"/>
                </a:solidFill>
              </a:rPr>
              <a:t>электронном виде на </a:t>
            </a:r>
            <a:r>
              <a:rPr lang="ru-RU" sz="2400" dirty="0">
                <a:solidFill>
                  <a:schemeClr val="tx1"/>
                </a:solidFill>
                <a:hlinkClick r:id="rId3"/>
              </a:rPr>
              <a:t>Цифровой платформе МСП.РФ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36" name="Picture 12" descr="http://www.novodar.ru/images/stories/72763-3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23620" r="51191" b="10143"/>
          <a:stretch/>
        </p:blipFill>
        <p:spPr bwMode="auto">
          <a:xfrm>
            <a:off x="11216640" y="2849880"/>
            <a:ext cx="609600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s://www.trudcontrol.ru/files/editor/images/avatars/%D0%A1%D1%82%D0%B0%D1%82%D0%B8%D1%81%D1%82%D0%B8%D0%BA%D0%B0/%D0%A1%D0%A0%D0%9E%D0%9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00" y="4983480"/>
            <a:ext cx="697230" cy="58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tatic.tildacdn.com/tild3333-3361-4866-a539-613966333136/102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t="6193" r="31896" b="10646"/>
          <a:stretch/>
        </p:blipFill>
        <p:spPr bwMode="auto">
          <a:xfrm flipH="1">
            <a:off x="11247120" y="5760720"/>
            <a:ext cx="599872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7160" y="0"/>
            <a:ext cx="12329160" cy="1134156"/>
          </a:xfrm>
        </p:spPr>
        <p:txBody>
          <a:bodyPr>
            <a:normAutofit/>
          </a:bodyPr>
          <a:lstStyle/>
          <a:p>
            <a:pPr algn="ctr">
              <a:lnSpc>
                <a:spcPct val="50000"/>
              </a:lnSpc>
            </a:pPr>
            <a:r>
              <a:rPr lang="ru-RU" sz="4000" b="1" dirty="0">
                <a:solidFill>
                  <a:srgbClr val="00B0F0"/>
                </a:solidFill>
              </a:rPr>
              <a:t>Работа на электронных торговых площадках (за исключением </a:t>
            </a:r>
            <a:r>
              <a:rPr lang="ru-RU" sz="4000" b="1" dirty="0" err="1">
                <a:solidFill>
                  <a:srgbClr val="00B0F0"/>
                </a:solidFill>
              </a:rPr>
              <a:t>маркетплейсов</a:t>
            </a:r>
            <a:r>
              <a:rPr lang="ru-RU" sz="4000" b="1" dirty="0">
                <a:solidFill>
                  <a:srgbClr val="00B0F0"/>
                </a:solidFill>
              </a:rPr>
              <a:t>)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8876-0A0B-4962-BD8E-47F4CB29FEEF}" type="slidenum">
              <a:rPr lang="ru-RU" smtClean="0"/>
              <a:t>18</a:t>
            </a:fld>
            <a:endParaRPr lang="ru-RU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4021343101"/>
              </p:ext>
            </p:extLst>
          </p:nvPr>
        </p:nvGraphicFramePr>
        <p:xfrm>
          <a:off x="-150659" y="718864"/>
          <a:ext cx="3298371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228600" y="1097280"/>
            <a:ext cx="5821680" cy="3124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200" b="1" dirty="0" smtClean="0">
                <a:solidFill>
                  <a:srgbClr val="FF0000"/>
                </a:solidFill>
              </a:rPr>
              <a:t>Результат: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950" dirty="0" smtClean="0">
                <a:solidFill>
                  <a:schemeClr val="tx1"/>
                </a:solidFill>
              </a:rPr>
              <a:t>Получение первичной консультации </a:t>
            </a:r>
            <a:r>
              <a:rPr lang="ru-RU" sz="1950" dirty="0">
                <a:solidFill>
                  <a:schemeClr val="tx1"/>
                </a:solidFill>
              </a:rPr>
              <a:t>о конкретной закупке</a:t>
            </a:r>
            <a:r>
              <a:rPr lang="ru-RU" sz="1950" dirty="0" smtClean="0">
                <a:solidFill>
                  <a:schemeClr val="tx1"/>
                </a:solidFill>
              </a:rPr>
              <a:t>, </a:t>
            </a:r>
            <a:r>
              <a:rPr lang="ru-RU" sz="1950" dirty="0">
                <a:solidFill>
                  <a:schemeClr val="tx1"/>
                </a:solidFill>
              </a:rPr>
              <a:t>по подаче жалобы или возражения в УФАС</a:t>
            </a:r>
            <a:r>
              <a:rPr lang="ru-RU" sz="1950" dirty="0" smtClean="0">
                <a:solidFill>
                  <a:schemeClr val="tx1"/>
                </a:solidFill>
              </a:rPr>
              <a:t>, по </a:t>
            </a:r>
            <a:r>
              <a:rPr lang="ru-RU" sz="1950" dirty="0">
                <a:solidFill>
                  <a:schemeClr val="tx1"/>
                </a:solidFill>
              </a:rPr>
              <a:t>оспариванию включения в реестр </a:t>
            </a:r>
            <a:r>
              <a:rPr lang="ru-RU" sz="1950" dirty="0" smtClean="0">
                <a:solidFill>
                  <a:schemeClr val="tx1"/>
                </a:solidFill>
              </a:rPr>
              <a:t>РНП</a:t>
            </a:r>
            <a:endParaRPr lang="ru-RU" sz="195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950" dirty="0">
                <a:solidFill>
                  <a:schemeClr val="tx1"/>
                </a:solidFill>
              </a:rPr>
              <a:t>Подача жалобы или возражения в </a:t>
            </a:r>
            <a:r>
              <a:rPr lang="ru-RU" sz="1950" dirty="0" smtClean="0">
                <a:solidFill>
                  <a:schemeClr val="tx1"/>
                </a:solidFill>
              </a:rPr>
              <a:t>УФАС</a:t>
            </a:r>
            <a:endParaRPr lang="ru-RU" sz="195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950" dirty="0">
                <a:solidFill>
                  <a:schemeClr val="tx1"/>
                </a:solidFill>
              </a:rPr>
              <a:t>Процедура оспаривания решения о включении в реестр </a:t>
            </a:r>
            <a:r>
              <a:rPr lang="ru-RU" sz="1950" dirty="0" smtClean="0">
                <a:solidFill>
                  <a:schemeClr val="tx1"/>
                </a:solidFill>
              </a:rPr>
              <a:t>РНП</a:t>
            </a:r>
            <a:endParaRPr lang="ru-RU" sz="195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950" dirty="0">
                <a:solidFill>
                  <a:schemeClr val="tx1"/>
                </a:solidFill>
              </a:rPr>
              <a:t>Представление интересов в </a:t>
            </a:r>
            <a:r>
              <a:rPr lang="ru-RU" sz="1950" dirty="0" smtClean="0">
                <a:solidFill>
                  <a:schemeClr val="tx1"/>
                </a:solidFill>
              </a:rPr>
              <a:t>УФАС</a:t>
            </a:r>
            <a:endParaRPr lang="ru-RU" sz="195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3360" y="4358640"/>
            <a:ext cx="5791200" cy="23774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</a:rPr>
              <a:t>Условия: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/>
                </a:solidFill>
              </a:rPr>
              <a:t>Для МСП, </a:t>
            </a:r>
            <a:r>
              <a:rPr lang="ru-RU" sz="2200" dirty="0" smtClean="0">
                <a:solidFill>
                  <a:schemeClr val="tx1"/>
                </a:solidFill>
              </a:rPr>
              <a:t>зарегистрированных </a:t>
            </a:r>
            <a:r>
              <a:rPr lang="ru-RU" sz="2200" dirty="0">
                <a:solidFill>
                  <a:schemeClr val="tx1"/>
                </a:solidFill>
              </a:rPr>
              <a:t>более одного года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/>
                </a:solidFill>
              </a:rPr>
              <a:t>Услуга </a:t>
            </a:r>
            <a:r>
              <a:rPr lang="ru-RU" sz="2200" dirty="0">
                <a:solidFill>
                  <a:schemeClr val="tx1"/>
                </a:solidFill>
              </a:rPr>
              <a:t>оказывается в онлайн- или </a:t>
            </a:r>
            <a:r>
              <a:rPr lang="ru-RU" sz="2200" dirty="0" smtClean="0">
                <a:solidFill>
                  <a:schemeClr val="tx1"/>
                </a:solidFill>
              </a:rPr>
              <a:t>офлайн-формате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tx1"/>
                </a:solidFill>
              </a:rPr>
              <a:t>Наличие ЭЦП для участие в </a:t>
            </a:r>
            <a:r>
              <a:rPr lang="ru-RU" sz="2200" dirty="0" smtClean="0">
                <a:solidFill>
                  <a:schemeClr val="tx1"/>
                </a:solidFill>
              </a:rPr>
              <a:t>закупке</a:t>
            </a:r>
            <a:endParaRPr lang="ru-RU" sz="2200" dirty="0" smtClean="0">
              <a:solidFill>
                <a:schemeClr val="tx1"/>
              </a:solidFill>
            </a:endParaRPr>
          </a:p>
        </p:txBody>
      </p:sp>
      <p:pic>
        <p:nvPicPr>
          <p:cNvPr id="31" name="Picture 6" descr="https://prv0.lori-images.net/red-human-bright-3d-attention-0021965656-preview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8" t="9946" r="-1281" b="14220"/>
          <a:stretch/>
        </p:blipFill>
        <p:spPr bwMode="auto">
          <a:xfrm>
            <a:off x="5257800" y="3550920"/>
            <a:ext cx="581266" cy="52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6294120" y="5745480"/>
            <a:ext cx="5623560" cy="960120"/>
          </a:xfrm>
          <a:prstGeom prst="round2Diag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0" dirty="0" smtClean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Стоимость услуги:</a:t>
            </a:r>
          </a:p>
          <a:p>
            <a:r>
              <a:rPr lang="ru-RU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У</a:t>
            </a:r>
            <a:r>
              <a:rPr lang="ru-RU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слуга оказывается бесплатно. </a:t>
            </a:r>
            <a:endParaRPr lang="ru-RU" sz="2400" b="0" i="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39" name="Прямоугольник с двумя скругленными противолежащими углами 38"/>
          <p:cNvSpPr/>
          <p:nvPr/>
        </p:nvSpPr>
        <p:spPr>
          <a:xfrm>
            <a:off x="6248400" y="4069080"/>
            <a:ext cx="5654040" cy="1554480"/>
          </a:xfrm>
          <a:prstGeom prst="round2Diag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150" b="1" dirty="0">
                <a:solidFill>
                  <a:srgbClr val="FF0000"/>
                </a:solidFill>
              </a:rPr>
              <a:t>Срок оказания услуги:</a:t>
            </a:r>
          </a:p>
          <a:p>
            <a:r>
              <a:rPr lang="ru-RU" sz="2150" dirty="0">
                <a:solidFill>
                  <a:schemeClr val="tx1"/>
                </a:solidFill>
              </a:rPr>
              <a:t>На регулярной основе в течение 2023 </a:t>
            </a:r>
            <a:r>
              <a:rPr lang="ru-RU" sz="2150" dirty="0" smtClean="0">
                <a:solidFill>
                  <a:schemeClr val="tx1"/>
                </a:solidFill>
              </a:rPr>
              <a:t>г. </a:t>
            </a:r>
            <a:r>
              <a:rPr lang="ru-RU" sz="2150" dirty="0">
                <a:solidFill>
                  <a:schemeClr val="tx1"/>
                </a:solidFill>
              </a:rPr>
              <a:t>до полного освоения средств финансирования по данному направлению. </a:t>
            </a:r>
            <a:endParaRPr lang="ru-RU" sz="2150" dirty="0" smtClean="0">
              <a:solidFill>
                <a:schemeClr val="tx1"/>
              </a:solidFill>
            </a:endParaRPr>
          </a:p>
        </p:txBody>
      </p:sp>
      <p:pic>
        <p:nvPicPr>
          <p:cNvPr id="17" name="Picture 2" descr="https://avatars.mds.yandex.net/i?id=6300fa2460785e2d7cade74823be64f3_l-5332191-images-thumbs&amp;n=13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r="16784"/>
          <a:stretch/>
        </p:blipFill>
        <p:spPr bwMode="auto">
          <a:xfrm>
            <a:off x="5135880" y="5974079"/>
            <a:ext cx="608662" cy="69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332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6217920" y="1104899"/>
            <a:ext cx="5745480" cy="2750821"/>
          </a:xfrm>
          <a:prstGeom prst="round2Diag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Куда обратиться: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</a:rPr>
              <a:t>Центр </a:t>
            </a:r>
            <a:r>
              <a:rPr lang="ru-RU" sz="2400" dirty="0">
                <a:solidFill>
                  <a:schemeClr val="tx1"/>
                </a:solidFill>
              </a:rPr>
              <a:t>«Мой </a:t>
            </a:r>
            <a:r>
              <a:rPr lang="ru-RU" sz="2400" dirty="0" smtClean="0">
                <a:solidFill>
                  <a:schemeClr val="tx1"/>
                </a:solidFill>
              </a:rPr>
              <a:t>бизнес» (г</a:t>
            </a:r>
            <a:r>
              <a:rPr lang="ru-RU" sz="2400" dirty="0">
                <a:solidFill>
                  <a:schemeClr val="tx1"/>
                </a:solidFill>
              </a:rPr>
              <a:t>. Пермь,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ул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r>
              <a:rPr lang="ru-RU" sz="2400" dirty="0" smtClean="0">
                <a:solidFill>
                  <a:schemeClr val="tx1"/>
                </a:solidFill>
              </a:rPr>
              <a:t>Ленина, д. 68)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</a:rPr>
              <a:t>дистанционно на электронную почту: </a:t>
            </a:r>
            <a:r>
              <a:rPr lang="en-US" sz="2400" dirty="0" smtClean="0">
                <a:hlinkClick r:id="rId2"/>
              </a:rPr>
              <a:t>call@zpp-perm.ru</a:t>
            </a:r>
            <a:endParaRPr lang="ru-RU" sz="2400" dirty="0" smtClean="0"/>
          </a:p>
          <a:p>
            <a:pPr marL="0" lvl="4" indent="22225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в </a:t>
            </a:r>
            <a:r>
              <a:rPr lang="ru-RU" sz="2400" dirty="0">
                <a:solidFill>
                  <a:schemeClr val="tx1"/>
                </a:solidFill>
              </a:rPr>
              <a:t>электронном виде на </a:t>
            </a:r>
            <a:r>
              <a:rPr lang="ru-RU" sz="2400" dirty="0">
                <a:solidFill>
                  <a:schemeClr val="tx1"/>
                </a:solidFill>
                <a:hlinkClick r:id="rId3"/>
              </a:rPr>
              <a:t>Цифровой платформе МСП.РФ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36" name="Picture 12" descr="http://www.novodar.ru/images/stories/72763-3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23620" r="51191" b="10143"/>
          <a:stretch/>
        </p:blipFill>
        <p:spPr bwMode="auto">
          <a:xfrm>
            <a:off x="11216640" y="2849880"/>
            <a:ext cx="609600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s://www.trudcontrol.ru/files/editor/images/avatars/%D0%A1%D1%82%D0%B0%D1%82%D0%B8%D1%81%D1%82%D0%B8%D0%BA%D0%B0/%D0%A1%D0%A0%D0%9E%D0%9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00" y="4983480"/>
            <a:ext cx="697230" cy="58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tatic.tildacdn.com/tild3333-3361-4866-a539-613966333136/102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t="6193" r="31896" b="10646"/>
          <a:stretch/>
        </p:blipFill>
        <p:spPr bwMode="auto">
          <a:xfrm flipH="1">
            <a:off x="11247120" y="5760720"/>
            <a:ext cx="599872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7160" y="0"/>
            <a:ext cx="12329160" cy="1134156"/>
          </a:xfrm>
        </p:spPr>
        <p:txBody>
          <a:bodyPr>
            <a:normAutofit/>
          </a:bodyPr>
          <a:lstStyle/>
          <a:p>
            <a:pPr algn="ctr">
              <a:lnSpc>
                <a:spcPct val="50000"/>
              </a:lnSpc>
            </a:pPr>
            <a:r>
              <a:rPr lang="ru-RU" b="1" dirty="0">
                <a:solidFill>
                  <a:srgbClr val="00B0F0"/>
                </a:solidFill>
              </a:rPr>
              <a:t>Участие в одной закупке</a:t>
            </a:r>
            <a:endParaRPr lang="ru-RU" sz="4000" b="1" dirty="0">
              <a:solidFill>
                <a:srgbClr val="00B0F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8876-0A0B-4962-BD8E-47F4CB29FEEF}" type="slidenum">
              <a:rPr lang="ru-RU" smtClean="0"/>
              <a:t>19</a:t>
            </a:fld>
            <a:endParaRPr lang="ru-RU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4021343101"/>
              </p:ext>
            </p:extLst>
          </p:nvPr>
        </p:nvGraphicFramePr>
        <p:xfrm>
          <a:off x="-150659" y="718864"/>
          <a:ext cx="3298371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243840" y="914400"/>
            <a:ext cx="5821680" cy="1905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</a:rPr>
              <a:t>Результат:</a:t>
            </a:r>
          </a:p>
          <a:p>
            <a:r>
              <a:rPr lang="ru-RU" sz="2400" dirty="0">
                <a:solidFill>
                  <a:schemeClr val="tx1"/>
                </a:solidFill>
              </a:rPr>
              <a:t>Помощь в подаче заявки по </a:t>
            </a:r>
            <a:r>
              <a:rPr lang="ru-RU" sz="2400" dirty="0" smtClean="0">
                <a:solidFill>
                  <a:schemeClr val="tx1"/>
                </a:solidFill>
              </a:rPr>
              <a:t>44-ФЗ и </a:t>
            </a:r>
            <a:r>
              <a:rPr lang="ru-RU" sz="2400" dirty="0" smtClean="0">
                <a:solidFill>
                  <a:schemeClr val="tx1"/>
                </a:solidFill>
              </a:rPr>
              <a:t>223-ФЗ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с сопровождением до подписания </a:t>
            </a:r>
            <a:r>
              <a:rPr lang="ru-RU" sz="2400" dirty="0" smtClean="0">
                <a:solidFill>
                  <a:schemeClr val="tx1"/>
                </a:solidFill>
              </a:rPr>
              <a:t>контракта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dirty="0" smtClean="0"/>
              <a:t>контракта</a:t>
            </a:r>
            <a:r>
              <a:rPr lang="ru-RU" dirty="0"/>
              <a:t>.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3360" y="3017520"/>
            <a:ext cx="5791200" cy="37185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</a:rPr>
              <a:t> Условия: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Для МСП, </a:t>
            </a:r>
            <a:r>
              <a:rPr lang="ru-RU" sz="2400" dirty="0" smtClean="0">
                <a:solidFill>
                  <a:schemeClr val="tx1"/>
                </a:solidFill>
              </a:rPr>
              <a:t>зарегистрированных </a:t>
            </a:r>
            <a:r>
              <a:rPr lang="ru-RU" sz="2400" dirty="0">
                <a:solidFill>
                  <a:schemeClr val="tx1"/>
                </a:solidFill>
              </a:rPr>
              <a:t>более одного года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Услуга </a:t>
            </a:r>
            <a:r>
              <a:rPr lang="ru-RU" sz="2400" dirty="0">
                <a:solidFill>
                  <a:schemeClr val="tx1"/>
                </a:solidFill>
              </a:rPr>
              <a:t>оказывается в онлайн- или </a:t>
            </a:r>
            <a:r>
              <a:rPr lang="ru-RU" sz="2400" dirty="0" smtClean="0">
                <a:solidFill>
                  <a:schemeClr val="tx1"/>
                </a:solidFill>
              </a:rPr>
              <a:t>офлайн-формате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Наличие ЭЦП для участие в </a:t>
            </a:r>
            <a:r>
              <a:rPr lang="ru-RU" sz="2400" dirty="0" smtClean="0">
                <a:solidFill>
                  <a:schemeClr val="tx1"/>
                </a:solidFill>
              </a:rPr>
              <a:t>закупке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Один </a:t>
            </a:r>
            <a:r>
              <a:rPr lang="ru-RU" sz="2400" dirty="0">
                <a:solidFill>
                  <a:schemeClr val="tx1"/>
                </a:solidFill>
              </a:rPr>
              <a:t>субъект МСП может получить только одну комплексную </a:t>
            </a:r>
            <a:r>
              <a:rPr lang="ru-RU" sz="2400" dirty="0"/>
              <a:t>услугу</a:t>
            </a:r>
            <a:r>
              <a:rPr lang="ru-RU" sz="2200" dirty="0"/>
              <a:t>.</a:t>
            </a:r>
            <a:endParaRPr lang="ru-RU" sz="2200" dirty="0" smtClean="0">
              <a:solidFill>
                <a:schemeClr val="tx1"/>
              </a:solidFill>
            </a:endParaRPr>
          </a:p>
        </p:txBody>
      </p:sp>
      <p:pic>
        <p:nvPicPr>
          <p:cNvPr id="31" name="Picture 6" descr="https://prv0.lori-images.net/red-human-bright-3d-attention-0021965656-preview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8" t="9946" r="-1281" b="14220"/>
          <a:stretch/>
        </p:blipFill>
        <p:spPr bwMode="auto">
          <a:xfrm>
            <a:off x="5364480" y="2148840"/>
            <a:ext cx="581266" cy="52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6294120" y="5745480"/>
            <a:ext cx="5623560" cy="960120"/>
          </a:xfrm>
          <a:prstGeom prst="round2Diag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0" dirty="0" smtClean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Стоимость услуги:</a:t>
            </a:r>
          </a:p>
          <a:p>
            <a:r>
              <a:rPr lang="ru-RU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У</a:t>
            </a:r>
            <a:r>
              <a:rPr lang="ru-RU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слуга оказывается бесплатно. </a:t>
            </a:r>
            <a:endParaRPr lang="ru-RU" sz="2400" b="0" i="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39" name="Прямоугольник с двумя скругленными противолежащими углами 38"/>
          <p:cNvSpPr/>
          <p:nvPr/>
        </p:nvSpPr>
        <p:spPr>
          <a:xfrm>
            <a:off x="6248400" y="4069080"/>
            <a:ext cx="5654040" cy="1554480"/>
          </a:xfrm>
          <a:prstGeom prst="round2Diag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150" b="1" dirty="0">
                <a:solidFill>
                  <a:srgbClr val="FF0000"/>
                </a:solidFill>
              </a:rPr>
              <a:t>Срок оказания услуги:</a:t>
            </a:r>
          </a:p>
          <a:p>
            <a:r>
              <a:rPr lang="ru-RU" sz="2150" dirty="0">
                <a:solidFill>
                  <a:schemeClr val="tx1"/>
                </a:solidFill>
              </a:rPr>
              <a:t>На регулярной основе в течение 2023 </a:t>
            </a:r>
            <a:r>
              <a:rPr lang="ru-RU" sz="2150" dirty="0" smtClean="0">
                <a:solidFill>
                  <a:schemeClr val="tx1"/>
                </a:solidFill>
              </a:rPr>
              <a:t>г. </a:t>
            </a:r>
            <a:r>
              <a:rPr lang="ru-RU" sz="2150" dirty="0">
                <a:solidFill>
                  <a:schemeClr val="tx1"/>
                </a:solidFill>
              </a:rPr>
              <a:t>до полного освоения средств финансирования по данному направлению. </a:t>
            </a:r>
            <a:endParaRPr lang="ru-RU" sz="2150" dirty="0" smtClean="0">
              <a:solidFill>
                <a:schemeClr val="tx1"/>
              </a:solidFill>
            </a:endParaRPr>
          </a:p>
        </p:txBody>
      </p:sp>
      <p:pic>
        <p:nvPicPr>
          <p:cNvPr id="17" name="Picture 2" descr="https://avatars.mds.yandex.net/i?id=6300fa2460785e2d7cade74823be64f3_l-5332191-images-thumbs&amp;n=13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r="16784"/>
          <a:stretch/>
        </p:blipFill>
        <p:spPr bwMode="auto">
          <a:xfrm>
            <a:off x="4968240" y="5943599"/>
            <a:ext cx="608662" cy="69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966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91570"/>
            <a:ext cx="10515600" cy="53853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000" dirty="0" smtClean="0">
                <a:solidFill>
                  <a:srgbClr val="0070C0"/>
                </a:solidFill>
              </a:rPr>
              <a:t>Меры поддержки субъектов малого и среднего предпринимательства, </a:t>
            </a:r>
            <a:r>
              <a:rPr lang="ru-RU" sz="5000" dirty="0" err="1" smtClean="0">
                <a:solidFill>
                  <a:srgbClr val="0070C0"/>
                </a:solidFill>
              </a:rPr>
              <a:t>самозанятых</a:t>
            </a:r>
            <a:r>
              <a:rPr lang="ru-RU" sz="5000" dirty="0" smtClean="0">
                <a:solidFill>
                  <a:srgbClr val="0070C0"/>
                </a:solidFill>
              </a:rPr>
              <a:t> граждан на уровне Пермского муниципального округа</a:t>
            </a:r>
            <a:endParaRPr lang="ru-RU" sz="5000" dirty="0">
              <a:solidFill>
                <a:srgbClr val="0070C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8876-0A0B-4962-BD8E-47F4CB29FEEF}" type="slidenum">
              <a:rPr lang="ru-RU" smtClean="0"/>
              <a:t>2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0" y="87673"/>
            <a:ext cx="417689" cy="61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44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www.novodar.ru/images/stories/72763-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23620" r="51191" b="10143"/>
          <a:stretch/>
        </p:blipFill>
        <p:spPr bwMode="auto">
          <a:xfrm>
            <a:off x="11033760" y="3459480"/>
            <a:ext cx="609600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680" y="-152400"/>
            <a:ext cx="11704320" cy="1134156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00B0F0"/>
                </a:solidFill>
              </a:rPr>
              <a:t>Микрозаём</a:t>
            </a:r>
            <a:r>
              <a:rPr lang="ru-RU" b="1" dirty="0">
                <a:solidFill>
                  <a:srgbClr val="00B0F0"/>
                </a:solidFill>
              </a:rPr>
              <a:t> «Антикризисный»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8876-0A0B-4962-BD8E-47F4CB29FEEF}" type="slidenum">
              <a:rPr lang="ru-RU" smtClean="0"/>
              <a:t>20</a:t>
            </a:fld>
            <a:endParaRPr lang="ru-RU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4021343101"/>
              </p:ext>
            </p:extLst>
          </p:nvPr>
        </p:nvGraphicFramePr>
        <p:xfrm>
          <a:off x="-150659" y="718864"/>
          <a:ext cx="3298371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396240" y="1112520"/>
            <a:ext cx="7848600" cy="40081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600" b="1" dirty="0" smtClean="0">
                <a:solidFill>
                  <a:srgbClr val="FF0000"/>
                </a:solidFill>
              </a:rPr>
              <a:t>Условия: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600" dirty="0" smtClean="0">
                <a:solidFill>
                  <a:schemeClr val="tx1"/>
                </a:solidFill>
              </a:rPr>
              <a:t>Доступен </a:t>
            </a:r>
            <a:r>
              <a:rPr lang="ru-RU" sz="2600" dirty="0">
                <a:solidFill>
                  <a:schemeClr val="tx1"/>
                </a:solidFill>
              </a:rPr>
              <a:t>под залог/под поручительство/без </a:t>
            </a:r>
            <a:r>
              <a:rPr lang="ru-RU" sz="2600" dirty="0" smtClean="0">
                <a:solidFill>
                  <a:schemeClr val="tx1"/>
                </a:solidFill>
              </a:rPr>
              <a:t>залога </a:t>
            </a:r>
            <a:r>
              <a:rPr lang="ru-RU" sz="2600" dirty="0">
                <a:solidFill>
                  <a:schemeClr val="tx1"/>
                </a:solidFill>
              </a:rPr>
              <a:t>и поручительства </a:t>
            </a:r>
            <a:endParaRPr lang="ru-RU" sz="260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600" dirty="0" smtClean="0">
                <a:solidFill>
                  <a:schemeClr val="tx1"/>
                </a:solidFill>
              </a:rPr>
              <a:t>На </a:t>
            </a:r>
            <a:r>
              <a:rPr lang="ru-RU" sz="2600" dirty="0">
                <a:solidFill>
                  <a:schemeClr val="tx1"/>
                </a:solidFill>
              </a:rPr>
              <a:t>цели: вложение во </a:t>
            </a:r>
            <a:r>
              <a:rPr lang="ru-RU" sz="2600" dirty="0" err="1" smtClean="0">
                <a:solidFill>
                  <a:schemeClr val="tx1"/>
                </a:solidFill>
              </a:rPr>
              <a:t>внеоборотные</a:t>
            </a:r>
            <a:endParaRPr lang="ru-RU" sz="2600" dirty="0" smtClean="0">
              <a:solidFill>
                <a:schemeClr val="tx1"/>
              </a:solidFill>
            </a:endParaRPr>
          </a:p>
          <a:p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smtClean="0">
                <a:solidFill>
                  <a:schemeClr val="tx1"/>
                </a:solidFill>
              </a:rPr>
              <a:t>   активы</a:t>
            </a:r>
            <a:r>
              <a:rPr lang="ru-RU" sz="2600" dirty="0">
                <a:solidFill>
                  <a:schemeClr val="tx1"/>
                </a:solidFill>
              </a:rPr>
              <a:t>, пополнение оборотных средств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600" dirty="0" smtClean="0">
                <a:solidFill>
                  <a:schemeClr val="tx1"/>
                </a:solidFill>
              </a:rPr>
              <a:t>Сумма – </a:t>
            </a:r>
            <a:r>
              <a:rPr lang="ru-RU" sz="2600" b="1" dirty="0" smtClean="0">
                <a:solidFill>
                  <a:schemeClr val="tx1"/>
                </a:solidFill>
              </a:rPr>
              <a:t>от 50 тыс. до </a:t>
            </a:r>
            <a:r>
              <a:rPr lang="ru-RU" sz="2600" b="1" dirty="0">
                <a:solidFill>
                  <a:schemeClr val="tx1"/>
                </a:solidFill>
              </a:rPr>
              <a:t>3 </a:t>
            </a:r>
            <a:r>
              <a:rPr lang="ru-RU" sz="2600" b="1" dirty="0" smtClean="0">
                <a:solidFill>
                  <a:schemeClr val="tx1"/>
                </a:solidFill>
              </a:rPr>
              <a:t>млн. рублей</a:t>
            </a:r>
            <a:endParaRPr lang="ru-RU" sz="2600" b="1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600" dirty="0">
                <a:solidFill>
                  <a:schemeClr val="tx1"/>
                </a:solidFill>
              </a:rPr>
              <a:t>Процентная </a:t>
            </a:r>
            <a:r>
              <a:rPr lang="ru-RU" sz="2600" dirty="0" smtClean="0">
                <a:solidFill>
                  <a:schemeClr val="tx1"/>
                </a:solidFill>
              </a:rPr>
              <a:t>ставка - </a:t>
            </a:r>
            <a:r>
              <a:rPr lang="ru-RU" sz="2600" b="1" dirty="0" smtClean="0">
                <a:solidFill>
                  <a:schemeClr val="tx1"/>
                </a:solidFill>
              </a:rPr>
              <a:t>3</a:t>
            </a:r>
            <a:r>
              <a:rPr lang="ru-RU" sz="2600" b="1" dirty="0">
                <a:solidFill>
                  <a:schemeClr val="tx1"/>
                </a:solidFill>
              </a:rPr>
              <a:t>% годовых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600" dirty="0">
                <a:solidFill>
                  <a:schemeClr val="tx1"/>
                </a:solidFill>
              </a:rPr>
              <a:t>Срок </a:t>
            </a:r>
            <a:r>
              <a:rPr lang="ru-RU" sz="2600" dirty="0" err="1" smtClean="0">
                <a:solidFill>
                  <a:schemeClr val="tx1"/>
                </a:solidFill>
              </a:rPr>
              <a:t>микрозайма</a:t>
            </a:r>
            <a:r>
              <a:rPr lang="ru-RU" sz="2600" dirty="0" smtClean="0">
                <a:solidFill>
                  <a:schemeClr val="tx1"/>
                </a:solidFill>
              </a:rPr>
              <a:t> - </a:t>
            </a:r>
            <a:r>
              <a:rPr lang="ru-RU" sz="2600" b="1" dirty="0" smtClean="0">
                <a:solidFill>
                  <a:schemeClr val="tx1"/>
                </a:solidFill>
              </a:rPr>
              <a:t>до </a:t>
            </a:r>
            <a:r>
              <a:rPr lang="ru-RU" sz="2600" b="1" dirty="0">
                <a:solidFill>
                  <a:schemeClr val="tx1"/>
                </a:solidFill>
              </a:rPr>
              <a:t>24 месяцев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600" dirty="0">
                <a:solidFill>
                  <a:schemeClr val="tx1"/>
                </a:solidFill>
              </a:rPr>
              <a:t>Срок </a:t>
            </a:r>
            <a:r>
              <a:rPr lang="ru-RU" sz="2600" dirty="0" smtClean="0">
                <a:solidFill>
                  <a:schemeClr val="tx1"/>
                </a:solidFill>
              </a:rPr>
              <a:t>деятельности - </a:t>
            </a:r>
            <a:r>
              <a:rPr lang="ru-RU" sz="2600" b="1" dirty="0" smtClean="0">
                <a:solidFill>
                  <a:schemeClr val="tx1"/>
                </a:solidFill>
              </a:rPr>
              <a:t>от </a:t>
            </a:r>
            <a:r>
              <a:rPr lang="ru-RU" sz="2600" b="1" dirty="0">
                <a:solidFill>
                  <a:schemeClr val="tx1"/>
                </a:solidFill>
              </a:rPr>
              <a:t>6 </a:t>
            </a:r>
            <a:r>
              <a:rPr lang="ru-RU" sz="2600" b="1" dirty="0" smtClean="0">
                <a:solidFill>
                  <a:schemeClr val="tx1"/>
                </a:solidFill>
              </a:rPr>
              <a:t>месяцев</a:t>
            </a:r>
            <a:endParaRPr lang="ru-RU" sz="2600" b="1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3360" y="5318760"/>
            <a:ext cx="11551920" cy="14173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600" b="1" dirty="0" smtClean="0">
                <a:solidFill>
                  <a:srgbClr val="FF0000"/>
                </a:solidFill>
              </a:rPr>
              <a:t>Получатели поддержки:</a:t>
            </a:r>
          </a:p>
          <a:p>
            <a:r>
              <a:rPr lang="ru-RU" sz="2600" dirty="0" smtClean="0">
                <a:solidFill>
                  <a:schemeClr val="tx1"/>
                </a:solidFill>
              </a:rPr>
              <a:t>МСП, соответствующие требованиям разделов  2, 3 Правил предоставления </a:t>
            </a:r>
            <a:r>
              <a:rPr lang="ru-RU" sz="2600" dirty="0" err="1" smtClean="0">
                <a:solidFill>
                  <a:schemeClr val="tx1"/>
                </a:solidFill>
              </a:rPr>
              <a:t>микрозаймов</a:t>
            </a:r>
            <a:r>
              <a:rPr lang="ru-RU" sz="2600" dirty="0" smtClean="0">
                <a:solidFill>
                  <a:schemeClr val="tx1"/>
                </a:solidFill>
              </a:rPr>
              <a:t>.</a:t>
            </a:r>
          </a:p>
          <a:p>
            <a:pPr lvl="0"/>
            <a:endParaRPr lang="ru-RU" sz="2200" dirty="0" smtClean="0">
              <a:solidFill>
                <a:schemeClr val="tx1"/>
              </a:solidFill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8366760" y="1264921"/>
            <a:ext cx="3550920" cy="2819400"/>
          </a:xfrm>
          <a:prstGeom prst="round2Diag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Куда обратиться: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/>
                </a:solidFill>
              </a:rPr>
              <a:t>АО «</a:t>
            </a:r>
            <a:r>
              <a:rPr lang="ru-RU" sz="2000" dirty="0" err="1">
                <a:solidFill>
                  <a:schemeClr val="tx1"/>
                </a:solidFill>
              </a:rPr>
              <a:t>Микрофинансовая</a:t>
            </a:r>
            <a:r>
              <a:rPr lang="ru-RU" sz="2000" dirty="0">
                <a:solidFill>
                  <a:schemeClr val="tx1"/>
                </a:solidFill>
              </a:rPr>
              <a:t> компания» Пермского </a:t>
            </a:r>
            <a:r>
              <a:rPr lang="ru-RU" sz="2000" dirty="0" smtClean="0">
                <a:solidFill>
                  <a:schemeClr val="tx1"/>
                </a:solidFill>
              </a:rPr>
              <a:t>края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(г</a:t>
            </a:r>
            <a:r>
              <a:rPr lang="ru-RU" sz="2000" dirty="0">
                <a:solidFill>
                  <a:schemeClr val="tx1"/>
                </a:solidFill>
              </a:rPr>
              <a:t>. Пермь, </a:t>
            </a:r>
            <a:r>
              <a:rPr lang="ru-RU" sz="2000" dirty="0" smtClean="0">
                <a:solidFill>
                  <a:schemeClr val="tx1"/>
                </a:solidFill>
              </a:rPr>
              <a:t>ул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smtClean="0">
                <a:solidFill>
                  <a:schemeClr val="tx1"/>
                </a:solidFill>
              </a:rPr>
              <a:t>Ленина, д.68)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</a:rPr>
              <a:t>МФЦ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1" name="Picture 2" descr="https://avatars.mds.yandex.net/i?id=6300fa2460785e2d7cade74823be64f3_l-5332191-images-thumbs&amp;n=1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r="16784"/>
          <a:stretch/>
        </p:blipFill>
        <p:spPr bwMode="auto">
          <a:xfrm>
            <a:off x="7110256" y="1236032"/>
            <a:ext cx="608662" cy="56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avatars.mds.yandex.net/i?id=6300fa2460785e2d7cade74823be64f3_l-5332191-images-thumbs&amp;n=1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r="16784"/>
          <a:stretch/>
        </p:blipFill>
        <p:spPr bwMode="auto">
          <a:xfrm>
            <a:off x="7096608" y="1208737"/>
            <a:ext cx="608662" cy="70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109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www.novodar.ru/images/stories/72763-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23620" r="51191" b="10143"/>
          <a:stretch/>
        </p:blipFill>
        <p:spPr bwMode="auto">
          <a:xfrm>
            <a:off x="11186160" y="2926080"/>
            <a:ext cx="609600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680" y="-152400"/>
            <a:ext cx="11704320" cy="1134156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00B0F0"/>
                </a:solidFill>
              </a:rPr>
              <a:t>Микрозаём</a:t>
            </a:r>
            <a:r>
              <a:rPr lang="ru-RU" b="1" dirty="0">
                <a:solidFill>
                  <a:srgbClr val="00B0F0"/>
                </a:solidFill>
              </a:rPr>
              <a:t> «Льготный экспресс»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8876-0A0B-4962-BD8E-47F4CB29FEEF}" type="slidenum">
              <a:rPr lang="ru-RU" smtClean="0"/>
              <a:t>21</a:t>
            </a:fld>
            <a:endParaRPr lang="ru-RU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4021343101"/>
              </p:ext>
            </p:extLst>
          </p:nvPr>
        </p:nvGraphicFramePr>
        <p:xfrm>
          <a:off x="-150659" y="718864"/>
          <a:ext cx="3298371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259080" y="1112520"/>
            <a:ext cx="7985760" cy="40081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Условия: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tx1"/>
                </a:solidFill>
              </a:rPr>
              <a:t>Доступен под залог/поручительство/без залога и поручительства 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</a:rPr>
              <a:t>На </a:t>
            </a:r>
            <a:r>
              <a:rPr lang="ru-RU" sz="2400" dirty="0">
                <a:solidFill>
                  <a:schemeClr val="tx1"/>
                </a:solidFill>
              </a:rPr>
              <a:t>цели: вложение во </a:t>
            </a:r>
            <a:r>
              <a:rPr lang="ru-RU" sz="2400" dirty="0" err="1">
                <a:solidFill>
                  <a:schemeClr val="tx1"/>
                </a:solidFill>
              </a:rPr>
              <a:t>внеоборотные</a:t>
            </a:r>
            <a:r>
              <a:rPr lang="ru-RU" sz="2400" dirty="0">
                <a:solidFill>
                  <a:schemeClr val="tx1"/>
                </a:solidFill>
              </a:rPr>
              <a:t> активы, пополнение оборотных средств, рефинансирование задолженности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</a:rPr>
              <a:t>Сумма - </a:t>
            </a:r>
            <a:r>
              <a:rPr lang="ru-RU" sz="2400" b="1" dirty="0" smtClean="0">
                <a:solidFill>
                  <a:schemeClr val="tx1"/>
                </a:solidFill>
              </a:rPr>
              <a:t>до от 50 тыс. до 5 млн. </a:t>
            </a:r>
            <a:r>
              <a:rPr lang="ru-RU" sz="2400" b="1" dirty="0">
                <a:solidFill>
                  <a:schemeClr val="tx1"/>
                </a:solidFill>
              </a:rPr>
              <a:t>рублей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tx1"/>
                </a:solidFill>
              </a:rPr>
              <a:t>Процентная </a:t>
            </a:r>
            <a:r>
              <a:rPr lang="ru-RU" sz="2400" dirty="0" smtClean="0">
                <a:solidFill>
                  <a:schemeClr val="tx1"/>
                </a:solidFill>
              </a:rPr>
              <a:t>ставка - </a:t>
            </a:r>
            <a:r>
              <a:rPr lang="ru-RU" sz="2400" b="1" dirty="0" smtClean="0">
                <a:solidFill>
                  <a:schemeClr val="tx1"/>
                </a:solidFill>
              </a:rPr>
              <a:t>7</a:t>
            </a:r>
            <a:r>
              <a:rPr lang="ru-RU" sz="2400" b="1" dirty="0">
                <a:solidFill>
                  <a:schemeClr val="tx1"/>
                </a:solidFill>
              </a:rPr>
              <a:t>% годовых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tx1"/>
                </a:solidFill>
              </a:rPr>
              <a:t>Отсрочка </a:t>
            </a:r>
            <a:r>
              <a:rPr lang="ru-RU" sz="2400" dirty="0" smtClean="0">
                <a:solidFill>
                  <a:schemeClr val="tx1"/>
                </a:solidFill>
              </a:rPr>
              <a:t>платежа - </a:t>
            </a:r>
            <a:r>
              <a:rPr lang="ru-RU" sz="2400" b="1" dirty="0" smtClean="0">
                <a:solidFill>
                  <a:schemeClr val="tx1"/>
                </a:solidFill>
              </a:rPr>
              <a:t>до </a:t>
            </a:r>
            <a:r>
              <a:rPr lang="ru-RU" sz="2400" b="1" dirty="0">
                <a:solidFill>
                  <a:schemeClr val="tx1"/>
                </a:solidFill>
              </a:rPr>
              <a:t>6 месяцев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tx1"/>
                </a:solidFill>
              </a:rPr>
              <a:t>Срок </a:t>
            </a:r>
            <a:r>
              <a:rPr lang="ru-RU" sz="2400" dirty="0" err="1" smtClean="0">
                <a:solidFill>
                  <a:schemeClr val="tx1"/>
                </a:solidFill>
              </a:rPr>
              <a:t>микрозайма</a:t>
            </a:r>
            <a:r>
              <a:rPr lang="ru-RU" sz="2400" dirty="0" smtClean="0">
                <a:solidFill>
                  <a:schemeClr val="tx1"/>
                </a:solidFill>
              </a:rPr>
              <a:t> - </a:t>
            </a:r>
            <a:r>
              <a:rPr lang="ru-RU" sz="2400" b="1" dirty="0" smtClean="0">
                <a:solidFill>
                  <a:schemeClr val="tx1"/>
                </a:solidFill>
              </a:rPr>
              <a:t>до </a:t>
            </a:r>
            <a:r>
              <a:rPr lang="ru-RU" sz="2400" b="1" dirty="0">
                <a:solidFill>
                  <a:schemeClr val="tx1"/>
                </a:solidFill>
              </a:rPr>
              <a:t>36 месяцев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3360" y="5318760"/>
            <a:ext cx="11551920" cy="14173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600" b="1" dirty="0" smtClean="0">
                <a:solidFill>
                  <a:srgbClr val="FF0000"/>
                </a:solidFill>
              </a:rPr>
              <a:t>Получатели поддержки:</a:t>
            </a:r>
          </a:p>
          <a:p>
            <a:r>
              <a:rPr lang="ru-RU" sz="2600" dirty="0" smtClean="0">
                <a:solidFill>
                  <a:schemeClr val="tx1"/>
                </a:solidFill>
              </a:rPr>
              <a:t>МСП, соответствующие требованиям разделов  2, 3 Правил предоставления </a:t>
            </a:r>
            <a:r>
              <a:rPr lang="ru-RU" sz="2600" dirty="0" err="1" smtClean="0">
                <a:solidFill>
                  <a:schemeClr val="tx1"/>
                </a:solidFill>
              </a:rPr>
              <a:t>микрозаймов</a:t>
            </a:r>
            <a:r>
              <a:rPr lang="ru-RU" sz="2600" dirty="0" smtClean="0">
                <a:solidFill>
                  <a:schemeClr val="tx1"/>
                </a:solidFill>
              </a:rPr>
              <a:t>.</a:t>
            </a:r>
          </a:p>
          <a:p>
            <a:pPr lvl="0"/>
            <a:endParaRPr lang="ru-RU" sz="2200" dirty="0" smtClean="0">
              <a:solidFill>
                <a:schemeClr val="tx1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8366760" y="929641"/>
            <a:ext cx="3550920" cy="2819400"/>
          </a:xfrm>
          <a:prstGeom prst="round2Diag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Куда обратиться: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/>
                </a:solidFill>
              </a:rPr>
              <a:t>АО «</a:t>
            </a:r>
            <a:r>
              <a:rPr lang="ru-RU" sz="2000" dirty="0" err="1">
                <a:solidFill>
                  <a:schemeClr val="tx1"/>
                </a:solidFill>
              </a:rPr>
              <a:t>Микрофинансовая</a:t>
            </a:r>
            <a:r>
              <a:rPr lang="ru-RU" sz="2000" dirty="0">
                <a:solidFill>
                  <a:schemeClr val="tx1"/>
                </a:solidFill>
              </a:rPr>
              <a:t> компания» Пермского </a:t>
            </a:r>
            <a:r>
              <a:rPr lang="ru-RU" sz="2000" dirty="0" smtClean="0">
                <a:solidFill>
                  <a:schemeClr val="tx1"/>
                </a:solidFill>
              </a:rPr>
              <a:t>края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(г</a:t>
            </a:r>
            <a:r>
              <a:rPr lang="ru-RU" sz="2000" dirty="0">
                <a:solidFill>
                  <a:schemeClr val="tx1"/>
                </a:solidFill>
              </a:rPr>
              <a:t>. Пермь, </a:t>
            </a:r>
            <a:r>
              <a:rPr lang="ru-RU" sz="2000" dirty="0" smtClean="0">
                <a:solidFill>
                  <a:schemeClr val="tx1"/>
                </a:solidFill>
              </a:rPr>
              <a:t>ул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smtClean="0">
                <a:solidFill>
                  <a:schemeClr val="tx1"/>
                </a:solidFill>
              </a:rPr>
              <a:t>Ленина, д.68)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</a:rPr>
              <a:t>МФЦ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1" name="Picture 2" descr="https://avatars.mds.yandex.net/i?id=6300fa2460785e2d7cade74823be64f3_l-5332191-images-thumbs&amp;n=1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r="16784"/>
          <a:stretch/>
        </p:blipFill>
        <p:spPr bwMode="auto">
          <a:xfrm rot="11095481" flipV="1">
            <a:off x="7328621" y="1269241"/>
            <a:ext cx="608662" cy="52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921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www.novodar.ru/images/stories/72763-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23620" r="51191" b="10143"/>
          <a:stretch/>
        </p:blipFill>
        <p:spPr bwMode="auto">
          <a:xfrm>
            <a:off x="11247120" y="3672840"/>
            <a:ext cx="609600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680" y="243840"/>
            <a:ext cx="11704320" cy="7379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00B0F0"/>
                </a:solidFill>
              </a:rPr>
              <a:t>Микрозаём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>
                <a:solidFill>
                  <a:srgbClr val="00B0F0"/>
                </a:solidFill>
              </a:rPr>
              <a:t>«</a:t>
            </a:r>
            <a:r>
              <a:rPr lang="ru-RU" b="1" dirty="0" err="1">
                <a:solidFill>
                  <a:srgbClr val="00B0F0"/>
                </a:solidFill>
              </a:rPr>
              <a:t>Самозанятый</a:t>
            </a:r>
            <a:r>
              <a:rPr lang="ru-RU" b="1" dirty="0">
                <a:solidFill>
                  <a:srgbClr val="00B0F0"/>
                </a:solidFill>
              </a:rPr>
              <a:t>»</a:t>
            </a:r>
            <a:br>
              <a:rPr lang="ru-RU" b="1" dirty="0">
                <a:solidFill>
                  <a:srgbClr val="00B0F0"/>
                </a:solidFill>
              </a:rPr>
            </a:b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8876-0A0B-4962-BD8E-47F4CB29FEEF}" type="slidenum">
              <a:rPr lang="ru-RU" smtClean="0"/>
              <a:t>22</a:t>
            </a:fld>
            <a:endParaRPr lang="ru-RU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4021343101"/>
              </p:ext>
            </p:extLst>
          </p:nvPr>
        </p:nvGraphicFramePr>
        <p:xfrm>
          <a:off x="-150659" y="718864"/>
          <a:ext cx="3298371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259080" y="777240"/>
            <a:ext cx="7985760" cy="42824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600" b="1" dirty="0" smtClean="0">
                <a:solidFill>
                  <a:srgbClr val="FF0000"/>
                </a:solidFill>
              </a:rPr>
              <a:t>Условия: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600" dirty="0">
                <a:solidFill>
                  <a:schemeClr val="tx1"/>
                </a:solidFill>
              </a:rPr>
              <a:t>Доступен под залог/поручительство/без залога и поручительства для </a:t>
            </a:r>
            <a:r>
              <a:rPr lang="ru-RU" sz="2600" dirty="0" err="1">
                <a:solidFill>
                  <a:schemeClr val="tx1"/>
                </a:solidFill>
              </a:rPr>
              <a:t>самозанятых</a:t>
            </a:r>
            <a:r>
              <a:rPr lang="ru-RU" sz="2600" dirty="0">
                <a:solidFill>
                  <a:schemeClr val="tx1"/>
                </a:solidFill>
              </a:rPr>
              <a:t> граждан </a:t>
            </a:r>
            <a:endParaRPr lang="ru-RU" sz="2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600" dirty="0" smtClean="0">
                <a:solidFill>
                  <a:schemeClr val="tx1"/>
                </a:solidFill>
              </a:rPr>
              <a:t>На </a:t>
            </a:r>
            <a:r>
              <a:rPr lang="ru-RU" sz="2600" dirty="0">
                <a:solidFill>
                  <a:schemeClr val="tx1"/>
                </a:solidFill>
              </a:rPr>
              <a:t>цели развития бизнеса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600" dirty="0" smtClean="0">
                <a:solidFill>
                  <a:schemeClr val="tx1"/>
                </a:solidFill>
              </a:rPr>
              <a:t>Сумма – </a:t>
            </a:r>
            <a:r>
              <a:rPr lang="ru-RU" sz="2600" b="1" dirty="0" smtClean="0">
                <a:solidFill>
                  <a:schemeClr val="tx1"/>
                </a:solidFill>
              </a:rPr>
              <a:t>от 50 тыс. до </a:t>
            </a:r>
            <a:r>
              <a:rPr lang="ru-RU" sz="2600" b="1" dirty="0">
                <a:solidFill>
                  <a:schemeClr val="tx1"/>
                </a:solidFill>
              </a:rPr>
              <a:t>1 </a:t>
            </a:r>
            <a:r>
              <a:rPr lang="ru-RU" sz="2600" b="1" dirty="0" err="1" smtClean="0">
                <a:solidFill>
                  <a:schemeClr val="tx1"/>
                </a:solidFill>
              </a:rPr>
              <a:t>млн.рублей</a:t>
            </a:r>
            <a:endParaRPr lang="ru-RU" sz="26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600" dirty="0">
                <a:solidFill>
                  <a:schemeClr val="tx1"/>
                </a:solidFill>
              </a:rPr>
              <a:t>Процентная </a:t>
            </a:r>
            <a:r>
              <a:rPr lang="ru-RU" sz="2600" dirty="0" smtClean="0">
                <a:solidFill>
                  <a:schemeClr val="tx1"/>
                </a:solidFill>
              </a:rPr>
              <a:t>ставка - </a:t>
            </a:r>
            <a:r>
              <a:rPr lang="ru-RU" sz="2600" b="1" dirty="0" smtClean="0">
                <a:solidFill>
                  <a:schemeClr val="tx1"/>
                </a:solidFill>
              </a:rPr>
              <a:t>3,75-4</a:t>
            </a:r>
            <a:r>
              <a:rPr lang="ru-RU" sz="2600" b="1" dirty="0">
                <a:solidFill>
                  <a:schemeClr val="tx1"/>
                </a:solidFill>
              </a:rPr>
              <a:t>% годовых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600" dirty="0" smtClean="0">
                <a:solidFill>
                  <a:schemeClr val="tx1"/>
                </a:solidFill>
              </a:rPr>
              <a:t>Срок </a:t>
            </a:r>
            <a:r>
              <a:rPr lang="ru-RU" sz="2600" dirty="0" err="1" smtClean="0">
                <a:solidFill>
                  <a:schemeClr val="tx1"/>
                </a:solidFill>
              </a:rPr>
              <a:t>микрозайма</a:t>
            </a:r>
            <a:r>
              <a:rPr lang="ru-RU" sz="2600" dirty="0" smtClean="0">
                <a:solidFill>
                  <a:schemeClr val="tx1"/>
                </a:solidFill>
              </a:rPr>
              <a:t> - </a:t>
            </a:r>
            <a:r>
              <a:rPr lang="ru-RU" sz="2600" b="1" dirty="0" smtClean="0">
                <a:solidFill>
                  <a:schemeClr val="tx1"/>
                </a:solidFill>
              </a:rPr>
              <a:t>до </a:t>
            </a:r>
            <a:r>
              <a:rPr lang="ru-RU" sz="2600" b="1" dirty="0">
                <a:solidFill>
                  <a:schemeClr val="tx1"/>
                </a:solidFill>
              </a:rPr>
              <a:t>36 месяцев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600" dirty="0">
                <a:solidFill>
                  <a:schemeClr val="tx1"/>
                </a:solidFill>
              </a:rPr>
              <a:t>Срок </a:t>
            </a:r>
            <a:r>
              <a:rPr lang="ru-RU" sz="2600" dirty="0" smtClean="0">
                <a:solidFill>
                  <a:schemeClr val="tx1"/>
                </a:solidFill>
              </a:rPr>
              <a:t>деятельности - </a:t>
            </a:r>
            <a:r>
              <a:rPr lang="ru-RU" sz="2600" b="1" dirty="0" smtClean="0">
                <a:solidFill>
                  <a:schemeClr val="tx1"/>
                </a:solidFill>
              </a:rPr>
              <a:t>от </a:t>
            </a:r>
            <a:r>
              <a:rPr lang="ru-RU" sz="2600" b="1" dirty="0">
                <a:solidFill>
                  <a:schemeClr val="tx1"/>
                </a:solidFill>
              </a:rPr>
              <a:t>0 месяцев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3360" y="5257800"/>
            <a:ext cx="11551920" cy="14782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600" b="1" dirty="0" smtClean="0">
                <a:solidFill>
                  <a:srgbClr val="FF0000"/>
                </a:solidFill>
              </a:rPr>
              <a:t>Получатели поддержки:</a:t>
            </a:r>
          </a:p>
          <a:p>
            <a:r>
              <a:rPr lang="ru-RU" sz="2600" dirty="0" smtClean="0">
                <a:solidFill>
                  <a:schemeClr val="tx1"/>
                </a:solidFill>
              </a:rPr>
              <a:t>МСП, соответствующие требованиям разделов  2, 3 Правил предоставления </a:t>
            </a:r>
            <a:r>
              <a:rPr lang="ru-RU" sz="2600" dirty="0" err="1" smtClean="0">
                <a:solidFill>
                  <a:schemeClr val="tx1"/>
                </a:solidFill>
              </a:rPr>
              <a:t>микрозаймов</a:t>
            </a:r>
            <a:r>
              <a:rPr lang="ru-RU" sz="2600" dirty="0" smtClean="0">
                <a:solidFill>
                  <a:schemeClr val="tx1"/>
                </a:solidFill>
              </a:rPr>
              <a:t>.</a:t>
            </a:r>
          </a:p>
          <a:p>
            <a:pPr lvl="0"/>
            <a:endParaRPr lang="ru-RU" sz="2600" dirty="0" smtClean="0">
              <a:solidFill>
                <a:schemeClr val="tx1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8442960" y="1584961"/>
            <a:ext cx="3550920" cy="2819400"/>
          </a:xfrm>
          <a:prstGeom prst="round2Diag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Куда обратиться: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/>
                </a:solidFill>
              </a:rPr>
              <a:t>АО «</a:t>
            </a:r>
            <a:r>
              <a:rPr lang="ru-RU" sz="2000" dirty="0" err="1">
                <a:solidFill>
                  <a:schemeClr val="tx1"/>
                </a:solidFill>
              </a:rPr>
              <a:t>Микрофинансовая</a:t>
            </a:r>
            <a:r>
              <a:rPr lang="ru-RU" sz="2000" dirty="0">
                <a:solidFill>
                  <a:schemeClr val="tx1"/>
                </a:solidFill>
              </a:rPr>
              <a:t> компания» Пермского </a:t>
            </a:r>
            <a:r>
              <a:rPr lang="ru-RU" sz="2000" dirty="0" smtClean="0">
                <a:solidFill>
                  <a:schemeClr val="tx1"/>
                </a:solidFill>
              </a:rPr>
              <a:t>края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(г</a:t>
            </a:r>
            <a:r>
              <a:rPr lang="ru-RU" sz="2000" dirty="0">
                <a:solidFill>
                  <a:schemeClr val="tx1"/>
                </a:solidFill>
              </a:rPr>
              <a:t>. Пермь, </a:t>
            </a:r>
            <a:r>
              <a:rPr lang="ru-RU" sz="2000" dirty="0" smtClean="0">
                <a:solidFill>
                  <a:schemeClr val="tx1"/>
                </a:solidFill>
              </a:rPr>
              <a:t>ул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smtClean="0">
                <a:solidFill>
                  <a:schemeClr val="tx1"/>
                </a:solidFill>
              </a:rPr>
              <a:t>Ленина, д.68)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</a:rPr>
              <a:t>МФЦ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1" name="Picture 2" descr="https://avatars.mds.yandex.net/i?id=6300fa2460785e2d7cade74823be64f3_l-5332191-images-thumbs&amp;n=1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r="16784"/>
          <a:stretch/>
        </p:blipFill>
        <p:spPr bwMode="auto">
          <a:xfrm>
            <a:off x="7028369" y="1017668"/>
            <a:ext cx="608662" cy="56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328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www.novodar.ru/images/stories/72763-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23620" r="51191" b="10143"/>
          <a:stretch/>
        </p:blipFill>
        <p:spPr bwMode="auto">
          <a:xfrm>
            <a:off x="11338560" y="1828800"/>
            <a:ext cx="609600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-106680"/>
            <a:ext cx="12009120" cy="737916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00B0F0"/>
                </a:solidFill>
              </a:rPr>
              <a:t>Микрозаём</a:t>
            </a:r>
            <a:r>
              <a:rPr lang="ru-RU" b="1" dirty="0">
                <a:solidFill>
                  <a:srgbClr val="00B0F0"/>
                </a:solidFill>
              </a:rPr>
              <a:t> «Приоритетный»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8876-0A0B-4962-BD8E-47F4CB29FEEF}" type="slidenum">
              <a:rPr lang="ru-RU" smtClean="0"/>
              <a:t>23</a:t>
            </a:fld>
            <a:endParaRPr lang="ru-RU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4021343101"/>
              </p:ext>
            </p:extLst>
          </p:nvPr>
        </p:nvGraphicFramePr>
        <p:xfrm>
          <a:off x="-150659" y="718864"/>
          <a:ext cx="3298371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137160" y="487680"/>
            <a:ext cx="8473440" cy="21183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Условия: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tx1"/>
                </a:solidFill>
              </a:rPr>
              <a:t>Доступен под залог/поручительство/без залога и поручительства при осуществлении приоритетных проектов 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chemeClr val="tx1"/>
                </a:solidFill>
              </a:rPr>
              <a:t>На </a:t>
            </a:r>
            <a:r>
              <a:rPr lang="ru-RU" sz="1600" dirty="0">
                <a:solidFill>
                  <a:schemeClr val="tx1"/>
                </a:solidFill>
              </a:rPr>
              <a:t>цели: вложение во </a:t>
            </a:r>
            <a:r>
              <a:rPr lang="ru-RU" sz="1600" dirty="0" err="1">
                <a:solidFill>
                  <a:schemeClr val="tx1"/>
                </a:solidFill>
              </a:rPr>
              <a:t>внеоборотные</a:t>
            </a:r>
            <a:r>
              <a:rPr lang="ru-RU" sz="1600" dirty="0">
                <a:solidFill>
                  <a:schemeClr val="tx1"/>
                </a:solidFill>
              </a:rPr>
              <a:t> активы, пополнение оборотных средств, рефинансирование задолженности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chemeClr val="tx1"/>
                </a:solidFill>
              </a:rPr>
              <a:t>Сумма – </a:t>
            </a:r>
            <a:r>
              <a:rPr lang="ru-RU" sz="1600" b="1" dirty="0" smtClean="0">
                <a:solidFill>
                  <a:schemeClr val="tx1"/>
                </a:solidFill>
              </a:rPr>
              <a:t>от 50 тыс. до </a:t>
            </a:r>
            <a:r>
              <a:rPr lang="ru-RU" sz="1600" b="1" dirty="0">
                <a:solidFill>
                  <a:schemeClr val="tx1"/>
                </a:solidFill>
              </a:rPr>
              <a:t>5 </a:t>
            </a:r>
            <a:r>
              <a:rPr lang="ru-RU" sz="1600" b="1" dirty="0" smtClean="0">
                <a:solidFill>
                  <a:schemeClr val="tx1"/>
                </a:solidFill>
              </a:rPr>
              <a:t>млн. </a:t>
            </a:r>
            <a:r>
              <a:rPr lang="ru-RU" sz="1600" b="1" dirty="0">
                <a:solidFill>
                  <a:schemeClr val="tx1"/>
                </a:solidFill>
              </a:rPr>
              <a:t>рублей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tx1"/>
                </a:solidFill>
              </a:rPr>
              <a:t>Процентная </a:t>
            </a:r>
            <a:r>
              <a:rPr lang="ru-RU" sz="1600" dirty="0" smtClean="0">
                <a:solidFill>
                  <a:schemeClr val="tx1"/>
                </a:solidFill>
              </a:rPr>
              <a:t>ставка - </a:t>
            </a:r>
            <a:r>
              <a:rPr lang="ru-RU" sz="1600" b="1" dirty="0" smtClean="0">
                <a:solidFill>
                  <a:schemeClr val="tx1"/>
                </a:solidFill>
              </a:rPr>
              <a:t>3,75-6</a:t>
            </a:r>
            <a:r>
              <a:rPr lang="ru-RU" sz="1600" b="1" dirty="0">
                <a:solidFill>
                  <a:schemeClr val="tx1"/>
                </a:solidFill>
              </a:rPr>
              <a:t>% годовых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tx1"/>
                </a:solidFill>
              </a:rPr>
              <a:t>Отсрочка </a:t>
            </a:r>
            <a:r>
              <a:rPr lang="ru-RU" sz="1600" dirty="0" smtClean="0">
                <a:solidFill>
                  <a:schemeClr val="tx1"/>
                </a:solidFill>
              </a:rPr>
              <a:t>платежа - </a:t>
            </a:r>
            <a:r>
              <a:rPr lang="ru-RU" sz="1600" b="1" dirty="0" smtClean="0">
                <a:solidFill>
                  <a:schemeClr val="tx1"/>
                </a:solidFill>
              </a:rPr>
              <a:t>до </a:t>
            </a:r>
            <a:r>
              <a:rPr lang="ru-RU" sz="1600" b="1" dirty="0">
                <a:solidFill>
                  <a:schemeClr val="tx1"/>
                </a:solidFill>
              </a:rPr>
              <a:t>6 месяцев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tx1"/>
                </a:solidFill>
              </a:rPr>
              <a:t>Срок </a:t>
            </a:r>
            <a:r>
              <a:rPr lang="ru-RU" sz="1600" dirty="0" err="1" smtClean="0">
                <a:solidFill>
                  <a:schemeClr val="tx1"/>
                </a:solidFill>
              </a:rPr>
              <a:t>микрозайма</a:t>
            </a:r>
            <a:r>
              <a:rPr lang="ru-RU" sz="1600" dirty="0" smtClean="0">
                <a:solidFill>
                  <a:schemeClr val="tx1"/>
                </a:solidFill>
              </a:rPr>
              <a:t> - </a:t>
            </a:r>
            <a:r>
              <a:rPr lang="ru-RU" sz="1600" b="1" dirty="0" smtClean="0">
                <a:solidFill>
                  <a:schemeClr val="tx1"/>
                </a:solidFill>
              </a:rPr>
              <a:t>до </a:t>
            </a:r>
            <a:r>
              <a:rPr lang="ru-RU" sz="1600" b="1" dirty="0">
                <a:solidFill>
                  <a:schemeClr val="tx1"/>
                </a:solidFill>
              </a:rPr>
              <a:t>36 месяцев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0" y="2667000"/>
            <a:ext cx="12192000" cy="40538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ru-RU" sz="1650" b="1" dirty="0" smtClean="0">
                <a:solidFill>
                  <a:srgbClr val="FF0000"/>
                </a:solidFill>
              </a:rPr>
              <a:t>Получатели поддержки - МСП:</a:t>
            </a:r>
            <a:endParaRPr lang="ru-RU" sz="165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50" dirty="0" smtClean="0">
                <a:solidFill>
                  <a:schemeClr val="tx1"/>
                </a:solidFill>
              </a:rPr>
              <a:t>зарегистрирован и осуществляет деятельность на территориях особой экономической зоны Российской Федерации и включен в реестр резидентов таких территорий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50" dirty="0" smtClean="0">
                <a:solidFill>
                  <a:schemeClr val="tx1"/>
                </a:solidFill>
              </a:rPr>
              <a:t>резидент промышленного (индустриального) парка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50" dirty="0" smtClean="0">
                <a:solidFill>
                  <a:schemeClr val="tx1"/>
                </a:solidFill>
              </a:rPr>
              <a:t>экспортная деятельность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50" dirty="0" smtClean="0">
                <a:solidFill>
                  <a:schemeClr val="tx1"/>
                </a:solidFill>
              </a:rPr>
              <a:t>МСП создан женщиной (женщинами)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50" dirty="0" smtClean="0">
                <a:solidFill>
                  <a:schemeClr val="tx1"/>
                </a:solidFill>
              </a:rPr>
              <a:t>сельскохозяйственный производственный или потребительский </a:t>
            </a:r>
            <a:r>
              <a:rPr lang="ru-RU" sz="1650" dirty="0" err="1" smtClean="0">
                <a:solidFill>
                  <a:schemeClr val="tx1"/>
                </a:solidFill>
              </a:rPr>
              <a:t>кооперативм</a:t>
            </a:r>
            <a:r>
              <a:rPr lang="ru-RU" sz="1650" dirty="0" smtClean="0">
                <a:solidFill>
                  <a:schemeClr val="tx1"/>
                </a:solidFill>
              </a:rPr>
              <a:t> или членом сельскохозяйственного потребительского кооператива – КФХ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50" dirty="0" smtClean="0">
                <a:solidFill>
                  <a:schemeClr val="tx1"/>
                </a:solidFill>
              </a:rPr>
              <a:t>МСП, а также </a:t>
            </a:r>
            <a:r>
              <a:rPr lang="ru-RU" sz="1650" dirty="0" err="1" smtClean="0">
                <a:solidFill>
                  <a:schemeClr val="tx1"/>
                </a:solidFill>
              </a:rPr>
              <a:t>самозанятый</a:t>
            </a:r>
            <a:r>
              <a:rPr lang="ru-RU" sz="1650" dirty="0" smtClean="0">
                <a:solidFill>
                  <a:schemeClr val="tx1"/>
                </a:solidFill>
              </a:rPr>
              <a:t> в сферах туризма, экологии или спорта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50" dirty="0" smtClean="0">
                <a:solidFill>
                  <a:schemeClr val="tx1"/>
                </a:solidFill>
              </a:rPr>
              <a:t>молодежное предпринимательство (возраст до 35 лет)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50" dirty="0" smtClean="0">
                <a:solidFill>
                  <a:schemeClr val="tx1"/>
                </a:solidFill>
              </a:rPr>
              <a:t>МСП создан физическим лицом старше 45 лет, а также </a:t>
            </a:r>
            <a:r>
              <a:rPr lang="ru-RU" sz="1650" dirty="0" err="1" smtClean="0">
                <a:solidFill>
                  <a:schemeClr val="tx1"/>
                </a:solidFill>
              </a:rPr>
              <a:t>самозанятым</a:t>
            </a:r>
            <a:r>
              <a:rPr lang="ru-RU" sz="1650" dirty="0" smtClean="0">
                <a:solidFill>
                  <a:schemeClr val="tx1"/>
                </a:solidFill>
              </a:rPr>
              <a:t> старше 45 лет, которые являются вновь зарегистрированными и действующими менее 1 (одного) года на момент принятия решения о предоставлении </a:t>
            </a:r>
            <a:r>
              <a:rPr lang="ru-RU" sz="1650" dirty="0" err="1" smtClean="0">
                <a:solidFill>
                  <a:schemeClr val="tx1"/>
                </a:solidFill>
              </a:rPr>
              <a:t>микрозайма</a:t>
            </a:r>
            <a:endParaRPr lang="ru-RU" sz="165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50" dirty="0" smtClean="0">
                <a:solidFill>
                  <a:schemeClr val="tx1"/>
                </a:solidFill>
              </a:rPr>
              <a:t>МСП и </a:t>
            </a:r>
            <a:r>
              <a:rPr lang="ru-RU" sz="1650" dirty="0" err="1" smtClean="0">
                <a:solidFill>
                  <a:schemeClr val="tx1"/>
                </a:solidFill>
              </a:rPr>
              <a:t>самозанятый</a:t>
            </a:r>
            <a:r>
              <a:rPr lang="ru-RU" sz="1650" dirty="0" smtClean="0">
                <a:solidFill>
                  <a:schemeClr val="tx1"/>
                </a:solidFill>
              </a:rPr>
              <a:t>, осуществляют основную деятельность в сфере «Растениеводство и животноводство, охота и предоставление соответствующих услуг в этих областях» (ОКВЭД 2 – 01)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50" dirty="0" smtClean="0">
                <a:solidFill>
                  <a:schemeClr val="tx1"/>
                </a:solidFill>
              </a:rPr>
              <a:t>МСП и </a:t>
            </a:r>
            <a:r>
              <a:rPr lang="ru-RU" sz="1650" dirty="0" err="1" smtClean="0">
                <a:solidFill>
                  <a:schemeClr val="tx1"/>
                </a:solidFill>
              </a:rPr>
              <a:t>самозанятый</a:t>
            </a:r>
            <a:r>
              <a:rPr lang="ru-RU" sz="1650" dirty="0" smtClean="0">
                <a:solidFill>
                  <a:schemeClr val="tx1"/>
                </a:solidFill>
              </a:rPr>
              <a:t>, осуществляют основную деятельность в сфере «Обрабатывающее производство» (ОКВЭД 2 – раздел С)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50" dirty="0">
                <a:solidFill>
                  <a:schemeClr val="tx1"/>
                </a:solidFill>
              </a:rPr>
              <a:t> </a:t>
            </a:r>
            <a:r>
              <a:rPr lang="ru-RU" sz="1650" dirty="0" smtClean="0">
                <a:solidFill>
                  <a:schemeClr val="tx1"/>
                </a:solidFill>
              </a:rPr>
              <a:t>в сфере социального предпринимательства 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8976360" y="121921"/>
            <a:ext cx="3215640" cy="2499359"/>
          </a:xfrm>
          <a:prstGeom prst="round2Diag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Куда обратиться: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/>
                </a:solidFill>
              </a:rPr>
              <a:t>АО «</a:t>
            </a:r>
            <a:r>
              <a:rPr lang="ru-RU" sz="2000" dirty="0" err="1" smtClean="0">
                <a:solidFill>
                  <a:schemeClr val="tx1"/>
                </a:solidFill>
              </a:rPr>
              <a:t>Микрофинан-совая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компания» Пермского </a:t>
            </a:r>
            <a:r>
              <a:rPr lang="ru-RU" sz="2000" dirty="0" smtClean="0">
                <a:solidFill>
                  <a:schemeClr val="tx1"/>
                </a:solidFill>
              </a:rPr>
              <a:t>края (г</a:t>
            </a:r>
            <a:r>
              <a:rPr lang="ru-RU" sz="2000" dirty="0">
                <a:solidFill>
                  <a:schemeClr val="tx1"/>
                </a:solidFill>
              </a:rPr>
              <a:t>. Пермь, </a:t>
            </a:r>
            <a:r>
              <a:rPr lang="ru-RU" sz="2000" dirty="0" smtClean="0">
                <a:solidFill>
                  <a:schemeClr val="tx1"/>
                </a:solidFill>
              </a:rPr>
              <a:t>ул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smtClean="0">
                <a:solidFill>
                  <a:schemeClr val="tx1"/>
                </a:solidFill>
              </a:rPr>
              <a:t>Ленина, д.68)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</a:rPr>
              <a:t>МФЦ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330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www.novodar.ru/images/stories/72763-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23620" r="51191" b="10143"/>
          <a:stretch/>
        </p:blipFill>
        <p:spPr bwMode="auto">
          <a:xfrm>
            <a:off x="11353800" y="2194560"/>
            <a:ext cx="609600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680" y="243840"/>
            <a:ext cx="11704320" cy="737916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00B0F0"/>
                </a:solidFill>
              </a:rPr>
              <a:t>Микрозаём</a:t>
            </a:r>
            <a:r>
              <a:rPr lang="ru-RU" b="1" dirty="0">
                <a:solidFill>
                  <a:srgbClr val="00B0F0"/>
                </a:solidFill>
              </a:rPr>
              <a:t> «Стартовый»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8876-0A0B-4962-BD8E-47F4CB29FEEF}" type="slidenum">
              <a:rPr lang="ru-RU" smtClean="0"/>
              <a:t>24</a:t>
            </a:fld>
            <a:endParaRPr lang="ru-RU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4021343101"/>
              </p:ext>
            </p:extLst>
          </p:nvPr>
        </p:nvGraphicFramePr>
        <p:xfrm>
          <a:off x="-150659" y="718864"/>
          <a:ext cx="3298371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259080" y="990600"/>
            <a:ext cx="7985760" cy="31089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Условия: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tx1"/>
                </a:solidFill>
              </a:rPr>
              <a:t>Доступен под залог/поручительство/без залога и поручительства при наличии бизнес-плана </a:t>
            </a:r>
            <a:endParaRPr lang="ru-RU" sz="22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chemeClr val="tx1"/>
                </a:solidFill>
              </a:rPr>
              <a:t>на </a:t>
            </a:r>
            <a:r>
              <a:rPr lang="ru-RU" sz="2200" dirty="0">
                <a:solidFill>
                  <a:schemeClr val="tx1"/>
                </a:solidFill>
              </a:rPr>
              <a:t>цели: вложение во </a:t>
            </a:r>
            <a:r>
              <a:rPr lang="ru-RU" sz="2200" dirty="0" err="1">
                <a:solidFill>
                  <a:schemeClr val="tx1"/>
                </a:solidFill>
              </a:rPr>
              <a:t>внеоборотные</a:t>
            </a:r>
            <a:r>
              <a:rPr lang="ru-RU" sz="2200" dirty="0">
                <a:solidFill>
                  <a:schemeClr val="tx1"/>
                </a:solidFill>
              </a:rPr>
              <a:t> активы, пополнение оборотных средств, развитие бизнеса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chemeClr val="tx1"/>
                </a:solidFill>
              </a:rPr>
              <a:t>Сумма – от 50 тыс. </a:t>
            </a:r>
            <a:r>
              <a:rPr lang="ru-RU" sz="2200" b="1" dirty="0" smtClean="0">
                <a:solidFill>
                  <a:schemeClr val="tx1"/>
                </a:solidFill>
              </a:rPr>
              <a:t>до </a:t>
            </a:r>
            <a:r>
              <a:rPr lang="ru-RU" sz="2200" b="1" dirty="0">
                <a:solidFill>
                  <a:schemeClr val="tx1"/>
                </a:solidFill>
              </a:rPr>
              <a:t>1 </a:t>
            </a:r>
            <a:r>
              <a:rPr lang="ru-RU" sz="2200" b="1" dirty="0" smtClean="0">
                <a:solidFill>
                  <a:schemeClr val="tx1"/>
                </a:solidFill>
              </a:rPr>
              <a:t>млн. рублей</a:t>
            </a:r>
            <a:endParaRPr lang="ru-RU" sz="2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tx1"/>
                </a:solidFill>
              </a:rPr>
              <a:t>Процентная </a:t>
            </a:r>
            <a:r>
              <a:rPr lang="ru-RU" sz="2200" dirty="0" smtClean="0">
                <a:solidFill>
                  <a:schemeClr val="tx1"/>
                </a:solidFill>
              </a:rPr>
              <a:t>ставка - </a:t>
            </a:r>
            <a:r>
              <a:rPr lang="ru-RU" sz="2200" b="1" dirty="0" smtClean="0">
                <a:solidFill>
                  <a:schemeClr val="tx1"/>
                </a:solidFill>
              </a:rPr>
              <a:t>3</a:t>
            </a:r>
            <a:r>
              <a:rPr lang="ru-RU" sz="2200" b="1" dirty="0">
                <a:solidFill>
                  <a:schemeClr val="tx1"/>
                </a:solidFill>
              </a:rPr>
              <a:t>% годовых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tx1"/>
                </a:solidFill>
              </a:rPr>
              <a:t>Срок </a:t>
            </a:r>
            <a:r>
              <a:rPr lang="ru-RU" sz="2200" dirty="0" err="1" smtClean="0">
                <a:solidFill>
                  <a:schemeClr val="tx1"/>
                </a:solidFill>
              </a:rPr>
              <a:t>микрозайма</a:t>
            </a:r>
            <a:r>
              <a:rPr lang="ru-RU" sz="2200" dirty="0" smtClean="0">
                <a:solidFill>
                  <a:schemeClr val="tx1"/>
                </a:solidFill>
              </a:rPr>
              <a:t> - </a:t>
            </a:r>
            <a:r>
              <a:rPr lang="ru-RU" sz="2200" b="1" dirty="0" smtClean="0">
                <a:solidFill>
                  <a:schemeClr val="tx1"/>
                </a:solidFill>
              </a:rPr>
              <a:t>до </a:t>
            </a:r>
            <a:r>
              <a:rPr lang="ru-RU" sz="2200" b="1" dirty="0">
                <a:solidFill>
                  <a:schemeClr val="tx1"/>
                </a:solidFill>
              </a:rPr>
              <a:t>36 месяцев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tx1"/>
                </a:solidFill>
              </a:rPr>
              <a:t>Срок </a:t>
            </a:r>
            <a:r>
              <a:rPr lang="ru-RU" sz="2200" dirty="0" smtClean="0">
                <a:solidFill>
                  <a:schemeClr val="tx1"/>
                </a:solidFill>
              </a:rPr>
              <a:t>деятельности - </a:t>
            </a:r>
            <a:r>
              <a:rPr lang="ru-RU" sz="2200" b="1" dirty="0" smtClean="0">
                <a:solidFill>
                  <a:schemeClr val="tx1"/>
                </a:solidFill>
              </a:rPr>
              <a:t>от </a:t>
            </a:r>
            <a:r>
              <a:rPr lang="ru-RU" sz="2200" b="1" dirty="0">
                <a:solidFill>
                  <a:schemeClr val="tx1"/>
                </a:solidFill>
              </a:rPr>
              <a:t>0 </a:t>
            </a:r>
            <a:r>
              <a:rPr lang="ru-RU" sz="2200" b="1" dirty="0" smtClean="0">
                <a:solidFill>
                  <a:schemeClr val="tx1"/>
                </a:solidFill>
              </a:rPr>
              <a:t>месяцев</a:t>
            </a:r>
            <a:endParaRPr lang="ru-RU" sz="2600" b="1" dirty="0" smtClean="0">
              <a:solidFill>
                <a:srgbClr val="FF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82880" y="4175760"/>
            <a:ext cx="11841480" cy="25603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300" b="1" dirty="0" smtClean="0">
                <a:solidFill>
                  <a:srgbClr val="FF0000"/>
                </a:solidFill>
              </a:rPr>
              <a:t>Получатели поддержки - МСП: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300" dirty="0" smtClean="0">
                <a:solidFill>
                  <a:schemeClr val="tx1"/>
                </a:solidFill>
              </a:rPr>
              <a:t>вновь </a:t>
            </a:r>
            <a:r>
              <a:rPr lang="ru-RU" sz="2300" dirty="0">
                <a:solidFill>
                  <a:schemeClr val="tx1"/>
                </a:solidFill>
              </a:rPr>
              <a:t>зарегистрированные и действующие менее 1 </a:t>
            </a:r>
            <a:r>
              <a:rPr lang="ru-RU" sz="2300" dirty="0" smtClean="0">
                <a:solidFill>
                  <a:schemeClr val="tx1"/>
                </a:solidFill>
              </a:rPr>
              <a:t>года</a:t>
            </a:r>
            <a:endParaRPr lang="ru-RU" sz="23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300" dirty="0">
                <a:solidFill>
                  <a:schemeClr val="tx1"/>
                </a:solidFill>
              </a:rPr>
              <a:t>ранее зарегистрированные, но фактически осуществляющие </a:t>
            </a:r>
            <a:r>
              <a:rPr lang="ru-RU" sz="2300" dirty="0" smtClean="0">
                <a:solidFill>
                  <a:schemeClr val="tx1"/>
                </a:solidFill>
              </a:rPr>
              <a:t>деятельность </a:t>
            </a:r>
            <a:r>
              <a:rPr lang="ru-RU" sz="2300" dirty="0">
                <a:solidFill>
                  <a:schemeClr val="tx1"/>
                </a:solidFill>
              </a:rPr>
              <a:t>менее 1 </a:t>
            </a:r>
            <a:r>
              <a:rPr lang="ru-RU" sz="2300" dirty="0" smtClean="0">
                <a:solidFill>
                  <a:schemeClr val="tx1"/>
                </a:solidFill>
              </a:rPr>
              <a:t>года</a:t>
            </a:r>
            <a:endParaRPr lang="ru-RU" sz="23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300" dirty="0">
                <a:solidFill>
                  <a:schemeClr val="tx1"/>
                </a:solidFill>
              </a:rPr>
              <a:t>планирующие изменить вид деятельности (запустить новое направление бизнеса), при условии соответствия новому виду деятельности и основному </a:t>
            </a:r>
            <a:r>
              <a:rPr lang="ru-RU" sz="2300" dirty="0" smtClean="0">
                <a:solidFill>
                  <a:schemeClr val="tx1"/>
                </a:solidFill>
              </a:rPr>
              <a:t>ОКВЭД</a:t>
            </a:r>
            <a:endParaRPr lang="ru-RU" sz="2200" dirty="0" smtClean="0">
              <a:solidFill>
                <a:schemeClr val="tx1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8442960" y="929641"/>
            <a:ext cx="3550920" cy="2819400"/>
          </a:xfrm>
          <a:prstGeom prst="round2Diag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Куда обратиться: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/>
                </a:solidFill>
              </a:rPr>
              <a:t>АО «</a:t>
            </a:r>
            <a:r>
              <a:rPr lang="ru-RU" sz="2000" dirty="0" err="1">
                <a:solidFill>
                  <a:schemeClr val="tx1"/>
                </a:solidFill>
              </a:rPr>
              <a:t>Микрофинансовая</a:t>
            </a:r>
            <a:r>
              <a:rPr lang="ru-RU" sz="2000" dirty="0">
                <a:solidFill>
                  <a:schemeClr val="tx1"/>
                </a:solidFill>
              </a:rPr>
              <a:t> компания» Пермского </a:t>
            </a:r>
            <a:r>
              <a:rPr lang="ru-RU" sz="2000" dirty="0" smtClean="0">
                <a:solidFill>
                  <a:schemeClr val="tx1"/>
                </a:solidFill>
              </a:rPr>
              <a:t>края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(г</a:t>
            </a:r>
            <a:r>
              <a:rPr lang="ru-RU" sz="2000" dirty="0">
                <a:solidFill>
                  <a:schemeClr val="tx1"/>
                </a:solidFill>
              </a:rPr>
              <a:t>. Пермь, </a:t>
            </a:r>
            <a:r>
              <a:rPr lang="ru-RU" sz="2000" dirty="0" smtClean="0">
                <a:solidFill>
                  <a:schemeClr val="tx1"/>
                </a:solidFill>
              </a:rPr>
              <a:t>ул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smtClean="0">
                <a:solidFill>
                  <a:schemeClr val="tx1"/>
                </a:solidFill>
              </a:rPr>
              <a:t>Ленина, д.68)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</a:rPr>
              <a:t>МФЦ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1" name="Picture 2" descr="https://avatars.mds.yandex.net/i?id=6300fa2460785e2d7cade74823be64f3_l-5332191-images-thumbs&amp;n=1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r="16784"/>
          <a:stretch/>
        </p:blipFill>
        <p:spPr bwMode="auto">
          <a:xfrm>
            <a:off x="6864597" y="3255901"/>
            <a:ext cx="608662" cy="56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700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www.novodar.ru/images/stories/72763-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23620" r="51191" b="10143"/>
          <a:stretch/>
        </p:blipFill>
        <p:spPr bwMode="auto">
          <a:xfrm>
            <a:off x="11353800" y="2194560"/>
            <a:ext cx="609600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680" y="243840"/>
            <a:ext cx="11704320" cy="737916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00B0F0"/>
                </a:solidFill>
              </a:rPr>
              <a:t>Микрозаём</a:t>
            </a:r>
            <a:r>
              <a:rPr lang="ru-RU" b="1" dirty="0">
                <a:solidFill>
                  <a:srgbClr val="00B0F0"/>
                </a:solidFill>
              </a:rPr>
              <a:t> «Стартовый»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8876-0A0B-4962-BD8E-47F4CB29FEEF}" type="slidenum">
              <a:rPr lang="ru-RU" smtClean="0"/>
              <a:t>25</a:t>
            </a:fld>
            <a:endParaRPr lang="ru-RU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4021343101"/>
              </p:ext>
            </p:extLst>
          </p:nvPr>
        </p:nvGraphicFramePr>
        <p:xfrm>
          <a:off x="-150659" y="718864"/>
          <a:ext cx="3298371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259080" y="990600"/>
            <a:ext cx="7985760" cy="35356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Условия: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tx1"/>
                </a:solidFill>
              </a:rPr>
              <a:t>Доступен под залог/под поручительство 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</a:rPr>
              <a:t>для </a:t>
            </a:r>
            <a:r>
              <a:rPr lang="ru-RU" sz="2400" dirty="0">
                <a:solidFill>
                  <a:schemeClr val="tx1"/>
                </a:solidFill>
              </a:rPr>
              <a:t>субъектов МСП, осуществляющих производство или реализацию подакцизных товаров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</a:rPr>
              <a:t>Сумма – от 50 тыс. </a:t>
            </a:r>
            <a:r>
              <a:rPr lang="ru-RU" sz="2400" b="1" dirty="0" smtClean="0">
                <a:solidFill>
                  <a:schemeClr val="tx1"/>
                </a:solidFill>
              </a:rPr>
              <a:t>до </a:t>
            </a:r>
            <a:r>
              <a:rPr lang="ru-RU" sz="2400" b="1" dirty="0">
                <a:solidFill>
                  <a:schemeClr val="tx1"/>
                </a:solidFill>
              </a:rPr>
              <a:t>5 </a:t>
            </a:r>
            <a:r>
              <a:rPr lang="ru-RU" sz="2400" b="1" dirty="0" smtClean="0">
                <a:solidFill>
                  <a:schemeClr val="tx1"/>
                </a:solidFill>
              </a:rPr>
              <a:t>млн. рублей</a:t>
            </a:r>
            <a:endParaRPr lang="ru-RU" sz="24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tx1"/>
                </a:solidFill>
              </a:rPr>
              <a:t>Процентная </a:t>
            </a:r>
            <a:r>
              <a:rPr lang="ru-RU" sz="2400" dirty="0" smtClean="0">
                <a:solidFill>
                  <a:schemeClr val="tx1"/>
                </a:solidFill>
              </a:rPr>
              <a:t>ставка - </a:t>
            </a:r>
            <a:r>
              <a:rPr lang="ru-RU" sz="2400" b="1" dirty="0" smtClean="0">
                <a:solidFill>
                  <a:schemeClr val="tx1"/>
                </a:solidFill>
              </a:rPr>
              <a:t>3,75-7 % </a:t>
            </a:r>
            <a:r>
              <a:rPr lang="ru-RU" sz="2400" b="1" dirty="0">
                <a:solidFill>
                  <a:schemeClr val="tx1"/>
                </a:solidFill>
              </a:rPr>
              <a:t>годовых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tx1"/>
                </a:solidFill>
              </a:rPr>
              <a:t>Отсрочка </a:t>
            </a:r>
            <a:r>
              <a:rPr lang="ru-RU" sz="2400" dirty="0" smtClean="0">
                <a:solidFill>
                  <a:schemeClr val="tx1"/>
                </a:solidFill>
              </a:rPr>
              <a:t>платежа - </a:t>
            </a:r>
            <a:r>
              <a:rPr lang="ru-RU" sz="2400" b="1" dirty="0" smtClean="0">
                <a:solidFill>
                  <a:schemeClr val="tx1"/>
                </a:solidFill>
              </a:rPr>
              <a:t>до </a:t>
            </a:r>
            <a:r>
              <a:rPr lang="ru-RU" sz="2400" b="1" dirty="0">
                <a:solidFill>
                  <a:schemeClr val="tx1"/>
                </a:solidFill>
              </a:rPr>
              <a:t>6 месяцев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tx1"/>
                </a:solidFill>
              </a:rPr>
              <a:t>Срок </a:t>
            </a:r>
            <a:r>
              <a:rPr lang="ru-RU" sz="2400" dirty="0" err="1" smtClean="0">
                <a:solidFill>
                  <a:schemeClr val="tx1"/>
                </a:solidFill>
              </a:rPr>
              <a:t>микрозайма</a:t>
            </a:r>
            <a:r>
              <a:rPr lang="ru-RU" sz="2400" dirty="0" smtClean="0">
                <a:solidFill>
                  <a:schemeClr val="tx1"/>
                </a:solidFill>
              </a:rPr>
              <a:t> - </a:t>
            </a:r>
            <a:r>
              <a:rPr lang="ru-RU" sz="2400" b="1" dirty="0" smtClean="0">
                <a:solidFill>
                  <a:schemeClr val="tx1"/>
                </a:solidFill>
              </a:rPr>
              <a:t>до </a:t>
            </a:r>
            <a:r>
              <a:rPr lang="ru-RU" sz="2400" b="1" dirty="0">
                <a:solidFill>
                  <a:schemeClr val="tx1"/>
                </a:solidFill>
              </a:rPr>
              <a:t>24 месяцев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82880" y="4709160"/>
            <a:ext cx="11841480" cy="20269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300" b="1" dirty="0" smtClean="0">
                <a:solidFill>
                  <a:srgbClr val="FF0000"/>
                </a:solidFill>
              </a:rPr>
              <a:t>Получатели поддержки:</a:t>
            </a:r>
          </a:p>
          <a:p>
            <a:r>
              <a:rPr lang="ru-RU" sz="2300" dirty="0">
                <a:solidFill>
                  <a:schemeClr val="tx1"/>
                </a:solidFill>
              </a:rPr>
              <a:t>Субъекты </a:t>
            </a:r>
            <a:r>
              <a:rPr lang="ru-RU" sz="2300" dirty="0" smtClean="0">
                <a:solidFill>
                  <a:schemeClr val="tx1"/>
                </a:solidFill>
              </a:rPr>
              <a:t>МСП, </a:t>
            </a:r>
            <a:r>
              <a:rPr lang="ru-RU" sz="2300" dirty="0">
                <a:solidFill>
                  <a:schemeClr val="tx1"/>
                </a:solidFill>
              </a:rPr>
              <a:t>соответствующие требованиям разделов  2,3 Правил предоставления </a:t>
            </a:r>
            <a:r>
              <a:rPr lang="ru-RU" sz="2300" dirty="0" err="1">
                <a:solidFill>
                  <a:schemeClr val="tx1"/>
                </a:solidFill>
              </a:rPr>
              <a:t>микрозаймов</a:t>
            </a:r>
            <a:r>
              <a:rPr lang="ru-RU" sz="2300" dirty="0">
                <a:solidFill>
                  <a:schemeClr val="tx1"/>
                </a:solidFill>
              </a:rPr>
              <a:t>, в том числе, осуществляющие производство и (или) реализацию подакцизных товаров</a:t>
            </a:r>
            <a:endParaRPr lang="ru-RU" sz="2300" dirty="0" smtClean="0">
              <a:solidFill>
                <a:schemeClr val="tx1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8473440" y="1158241"/>
            <a:ext cx="3550920" cy="2819400"/>
          </a:xfrm>
          <a:prstGeom prst="round2Diag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Куда обратиться: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/>
                </a:solidFill>
              </a:rPr>
              <a:t>АО «</a:t>
            </a:r>
            <a:r>
              <a:rPr lang="ru-RU" sz="2000" dirty="0" err="1">
                <a:solidFill>
                  <a:schemeClr val="tx1"/>
                </a:solidFill>
              </a:rPr>
              <a:t>Микрофинансовая</a:t>
            </a:r>
            <a:r>
              <a:rPr lang="ru-RU" sz="2000" dirty="0">
                <a:solidFill>
                  <a:schemeClr val="tx1"/>
                </a:solidFill>
              </a:rPr>
              <a:t> компания» Пермского </a:t>
            </a:r>
            <a:r>
              <a:rPr lang="ru-RU" sz="2000" dirty="0" smtClean="0">
                <a:solidFill>
                  <a:schemeClr val="tx1"/>
                </a:solidFill>
              </a:rPr>
              <a:t>края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(г</a:t>
            </a:r>
            <a:r>
              <a:rPr lang="ru-RU" sz="2000" dirty="0">
                <a:solidFill>
                  <a:schemeClr val="tx1"/>
                </a:solidFill>
              </a:rPr>
              <a:t>. Пермь, </a:t>
            </a:r>
            <a:r>
              <a:rPr lang="ru-RU" sz="2000" dirty="0" smtClean="0">
                <a:solidFill>
                  <a:schemeClr val="tx1"/>
                </a:solidFill>
              </a:rPr>
              <a:t>ул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smtClean="0">
                <a:solidFill>
                  <a:schemeClr val="tx1"/>
                </a:solidFill>
              </a:rPr>
              <a:t>Ленина, д.68)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</a:rPr>
              <a:t>МФЦ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1" name="Picture 2" descr="https://avatars.mds.yandex.net/i?id=6300fa2460785e2d7cade74823be64f3_l-5332191-images-thumbs&amp;n=1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r="16784"/>
          <a:stretch/>
        </p:blipFill>
        <p:spPr bwMode="auto">
          <a:xfrm>
            <a:off x="7178495" y="3487913"/>
            <a:ext cx="608662" cy="53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1846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www.novodar.ru/images/stories/72763-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23620" r="51191" b="10143"/>
          <a:stretch/>
        </p:blipFill>
        <p:spPr bwMode="auto">
          <a:xfrm>
            <a:off x="11140440" y="2545080"/>
            <a:ext cx="609600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680" y="243840"/>
            <a:ext cx="11704320" cy="73791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Рефинансирование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8876-0A0B-4962-BD8E-47F4CB29FEEF}" type="slidenum">
              <a:rPr lang="ru-RU" smtClean="0"/>
              <a:t>26</a:t>
            </a:fld>
            <a:endParaRPr lang="ru-RU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4021343101"/>
              </p:ext>
            </p:extLst>
          </p:nvPr>
        </p:nvGraphicFramePr>
        <p:xfrm>
          <a:off x="-150659" y="718864"/>
          <a:ext cx="3298371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259080" y="990600"/>
            <a:ext cx="7985760" cy="18440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300" b="1" dirty="0" smtClean="0">
                <a:solidFill>
                  <a:srgbClr val="FF0000"/>
                </a:solidFill>
              </a:rPr>
              <a:t>Условия:</a:t>
            </a:r>
          </a:p>
          <a:p>
            <a:r>
              <a:rPr lang="ru-RU" sz="2300" dirty="0" smtClean="0">
                <a:solidFill>
                  <a:schemeClr val="tx1"/>
                </a:solidFill>
              </a:rPr>
              <a:t>Рефинансирование задолженности перед кредитными организациями по кредитным обязательствам, полученным на цели развития предпринимательской деятельности</a:t>
            </a:r>
            <a:endParaRPr lang="ru-RU" sz="2300" b="1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0520" y="2956560"/>
            <a:ext cx="8107680" cy="13411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>
                <a:solidFill>
                  <a:srgbClr val="FF0000"/>
                </a:solidFill>
              </a:rPr>
              <a:t>Виды </a:t>
            </a:r>
            <a:r>
              <a:rPr lang="ru-RU" sz="2200" b="1" dirty="0" err="1">
                <a:solidFill>
                  <a:srgbClr val="FF0000"/>
                </a:solidFill>
              </a:rPr>
              <a:t>микрозаймов</a:t>
            </a:r>
            <a:r>
              <a:rPr lang="ru-RU" sz="2200" b="1" dirty="0">
                <a:solidFill>
                  <a:srgbClr val="FF0000"/>
                </a:solidFill>
              </a:rPr>
              <a:t> для целей </a:t>
            </a:r>
            <a:r>
              <a:rPr lang="ru-RU" sz="2200" b="1" dirty="0" smtClean="0">
                <a:solidFill>
                  <a:srgbClr val="FF0000"/>
                </a:solidFill>
              </a:rPr>
              <a:t>рефинансирования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chemeClr val="tx1"/>
                </a:solidFill>
              </a:rPr>
              <a:t>«Льготный экспресс»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chemeClr val="tx1"/>
                </a:solidFill>
              </a:rPr>
              <a:t>«Приоритетный»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chemeClr val="tx1"/>
                </a:solidFill>
              </a:rPr>
              <a:t>«Подакцизный»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43840" y="4465320"/>
            <a:ext cx="11521440" cy="21640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Преимущества </a:t>
            </a:r>
            <a:r>
              <a:rPr lang="ru-RU" sz="2200" b="1" dirty="0" smtClean="0">
                <a:solidFill>
                  <a:srgbClr val="FF0000"/>
                </a:solidFill>
              </a:rPr>
              <a:t>рефинансирования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chemeClr val="tx1"/>
                </a:solidFill>
              </a:rPr>
              <a:t>Низкая </a:t>
            </a:r>
            <a:r>
              <a:rPr lang="ru-RU" sz="2200" dirty="0">
                <a:solidFill>
                  <a:schemeClr val="tx1"/>
                </a:solidFill>
              </a:rPr>
              <a:t>процентная </a:t>
            </a:r>
            <a:r>
              <a:rPr lang="ru-RU" sz="2200" dirty="0" smtClean="0">
                <a:solidFill>
                  <a:schemeClr val="tx1"/>
                </a:solidFill>
              </a:rPr>
              <a:t>ставка: 3,75 </a:t>
            </a:r>
            <a:r>
              <a:rPr lang="ru-RU" sz="2200" dirty="0">
                <a:solidFill>
                  <a:schemeClr val="tx1"/>
                </a:solidFill>
              </a:rPr>
              <a:t>– 7% годовых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tx1"/>
                </a:solidFill>
              </a:rPr>
              <a:t>Широкий выбор </a:t>
            </a:r>
            <a:r>
              <a:rPr lang="ru-RU" sz="2200" dirty="0" smtClean="0">
                <a:solidFill>
                  <a:schemeClr val="tx1"/>
                </a:solidFill>
              </a:rPr>
              <a:t>обеспечения: Оборудование</a:t>
            </a:r>
            <a:r>
              <a:rPr lang="ru-RU" sz="2200" dirty="0">
                <a:solidFill>
                  <a:schemeClr val="tx1"/>
                </a:solidFill>
              </a:rPr>
              <a:t>, транспорт, недвижимость, поручительство АО «Корпорация развития МСП ПК», залоги третьих </a:t>
            </a:r>
            <a:r>
              <a:rPr lang="ru-RU" sz="2200" dirty="0" smtClean="0">
                <a:solidFill>
                  <a:schemeClr val="tx1"/>
                </a:solidFill>
              </a:rPr>
              <a:t>лиц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tx1"/>
                </a:solidFill>
              </a:rPr>
              <a:t>Снижение финансовой </a:t>
            </a:r>
            <a:r>
              <a:rPr lang="ru-RU" sz="2200" dirty="0" smtClean="0">
                <a:solidFill>
                  <a:schemeClr val="tx1"/>
                </a:solidFill>
              </a:rPr>
              <a:t>нагрузки: Сокращение </a:t>
            </a:r>
            <a:r>
              <a:rPr lang="ru-RU" sz="2200" dirty="0">
                <a:solidFill>
                  <a:schemeClr val="tx1"/>
                </a:solidFill>
              </a:rPr>
              <a:t>суммы переплаты </a:t>
            </a:r>
            <a:endParaRPr lang="ru-RU" sz="22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tx1"/>
                </a:solidFill>
              </a:rPr>
              <a:t>Возможность дополнительного </a:t>
            </a:r>
            <a:r>
              <a:rPr lang="ru-RU" sz="2200" dirty="0" smtClean="0">
                <a:solidFill>
                  <a:schemeClr val="tx1"/>
                </a:solidFill>
              </a:rPr>
              <a:t>финансирования: На </a:t>
            </a:r>
            <a:r>
              <a:rPr lang="ru-RU" sz="2200" dirty="0">
                <a:solidFill>
                  <a:schemeClr val="tx1"/>
                </a:solidFill>
              </a:rPr>
              <a:t>новые цели </a:t>
            </a:r>
            <a:r>
              <a:rPr lang="ru-RU" sz="2200" dirty="0" smtClean="0">
                <a:solidFill>
                  <a:schemeClr val="tx1"/>
                </a:solidFill>
              </a:rPr>
              <a:t>бизнеса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с двумя скругленными противолежащими углами 30"/>
          <p:cNvSpPr/>
          <p:nvPr/>
        </p:nvSpPr>
        <p:spPr>
          <a:xfrm>
            <a:off x="8412480" y="487681"/>
            <a:ext cx="3550920" cy="2819400"/>
          </a:xfrm>
          <a:prstGeom prst="round2Diag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Куда обратиться: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/>
                </a:solidFill>
              </a:rPr>
              <a:t>АО «</a:t>
            </a:r>
            <a:r>
              <a:rPr lang="ru-RU" sz="2000" dirty="0" err="1">
                <a:solidFill>
                  <a:schemeClr val="tx1"/>
                </a:solidFill>
              </a:rPr>
              <a:t>Микрофинансовая</a:t>
            </a:r>
            <a:r>
              <a:rPr lang="ru-RU" sz="2000" dirty="0">
                <a:solidFill>
                  <a:schemeClr val="tx1"/>
                </a:solidFill>
              </a:rPr>
              <a:t> компания» Пермского </a:t>
            </a:r>
            <a:r>
              <a:rPr lang="ru-RU" sz="2000" dirty="0" smtClean="0">
                <a:solidFill>
                  <a:schemeClr val="tx1"/>
                </a:solidFill>
              </a:rPr>
              <a:t>края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(г</a:t>
            </a:r>
            <a:r>
              <a:rPr lang="ru-RU" sz="2000" dirty="0">
                <a:solidFill>
                  <a:schemeClr val="tx1"/>
                </a:solidFill>
              </a:rPr>
              <a:t>. Пермь, </a:t>
            </a:r>
            <a:r>
              <a:rPr lang="ru-RU" sz="2000" dirty="0" smtClean="0">
                <a:solidFill>
                  <a:schemeClr val="tx1"/>
                </a:solidFill>
              </a:rPr>
              <a:t>ул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smtClean="0">
                <a:solidFill>
                  <a:schemeClr val="tx1"/>
                </a:solidFill>
              </a:rPr>
              <a:t>Ленина, д.68)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</a:rPr>
              <a:t>МФЦ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2" name="Picture 2" descr="https://avatars.mds.yandex.net/i?id=6300fa2460785e2d7cade74823be64f3_l-5332191-images-thumbs&amp;n=1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r="16784"/>
          <a:stretch/>
        </p:blipFill>
        <p:spPr bwMode="auto">
          <a:xfrm>
            <a:off x="7437803" y="1167793"/>
            <a:ext cx="608662" cy="52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6320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8503920" y="426721"/>
            <a:ext cx="3550920" cy="2819400"/>
          </a:xfrm>
          <a:prstGeom prst="round2Diag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Куда обратиться: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/>
                </a:solidFill>
              </a:rPr>
              <a:t>АО «</a:t>
            </a:r>
            <a:r>
              <a:rPr lang="ru-RU" sz="2000" dirty="0" err="1">
                <a:solidFill>
                  <a:schemeClr val="tx1"/>
                </a:solidFill>
              </a:rPr>
              <a:t>Микрофинансовая</a:t>
            </a:r>
            <a:r>
              <a:rPr lang="ru-RU" sz="2000" dirty="0">
                <a:solidFill>
                  <a:schemeClr val="tx1"/>
                </a:solidFill>
              </a:rPr>
              <a:t> компания» Пермского </a:t>
            </a:r>
            <a:r>
              <a:rPr lang="ru-RU" sz="2000" dirty="0" smtClean="0">
                <a:solidFill>
                  <a:schemeClr val="tx1"/>
                </a:solidFill>
              </a:rPr>
              <a:t>края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(г</a:t>
            </a:r>
            <a:r>
              <a:rPr lang="ru-RU" sz="2000" dirty="0">
                <a:solidFill>
                  <a:schemeClr val="tx1"/>
                </a:solidFill>
              </a:rPr>
              <a:t>. Пермь, </a:t>
            </a:r>
            <a:r>
              <a:rPr lang="ru-RU" sz="2000" dirty="0" smtClean="0">
                <a:solidFill>
                  <a:schemeClr val="tx1"/>
                </a:solidFill>
              </a:rPr>
              <a:t>ул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smtClean="0">
                <a:solidFill>
                  <a:schemeClr val="tx1"/>
                </a:solidFill>
              </a:rPr>
              <a:t>Ленина, д.68)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</a:rPr>
              <a:t>МФЦ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36" name="Picture 12" descr="http://www.novodar.ru/images/stories/72763-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23620" r="51191" b="10143"/>
          <a:stretch/>
        </p:blipFill>
        <p:spPr bwMode="auto">
          <a:xfrm>
            <a:off x="11353800" y="2194560"/>
            <a:ext cx="609600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680" y="0"/>
            <a:ext cx="11704320" cy="73791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Кредитная линия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8876-0A0B-4962-BD8E-47F4CB29FEEF}" type="slidenum">
              <a:rPr lang="ru-RU" smtClean="0"/>
              <a:t>27</a:t>
            </a:fld>
            <a:endParaRPr lang="ru-RU"/>
          </a:p>
        </p:txBody>
      </p:sp>
      <p:graphicFrame>
        <p:nvGraphicFramePr>
          <p:cNvPr id="15" name="Схема 14"/>
          <p:cNvGraphicFramePr/>
          <p:nvPr/>
        </p:nvGraphicFramePr>
        <p:xfrm>
          <a:off x="-150659" y="718864"/>
          <a:ext cx="3298371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152400" y="670560"/>
            <a:ext cx="8229600" cy="11582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100" b="1" dirty="0" smtClean="0">
                <a:solidFill>
                  <a:srgbClr val="FF0000"/>
                </a:solidFill>
              </a:rPr>
              <a:t>Условия: </a:t>
            </a:r>
            <a:r>
              <a:rPr lang="ru-RU" sz="2100" dirty="0" smtClean="0">
                <a:solidFill>
                  <a:schemeClr val="tx1"/>
                </a:solidFill>
              </a:rPr>
              <a:t>кредитная линия </a:t>
            </a:r>
            <a:r>
              <a:rPr lang="ru-RU" sz="2100" dirty="0">
                <a:solidFill>
                  <a:schemeClr val="tx1"/>
                </a:solidFill>
              </a:rPr>
              <a:t>под </a:t>
            </a:r>
            <a:r>
              <a:rPr lang="ru-RU" sz="2100" dirty="0" smtClean="0">
                <a:solidFill>
                  <a:schemeClr val="tx1"/>
                </a:solidFill>
              </a:rPr>
              <a:t>залог движимого </a:t>
            </a:r>
            <a:r>
              <a:rPr lang="ru-RU" sz="2100" dirty="0">
                <a:solidFill>
                  <a:schemeClr val="tx1"/>
                </a:solidFill>
              </a:rPr>
              <a:t>или недвижимого имущества на пополнение оборотных средств или вложение во </a:t>
            </a:r>
            <a:r>
              <a:rPr lang="ru-RU" sz="2100" dirty="0" err="1">
                <a:solidFill>
                  <a:schemeClr val="tx1"/>
                </a:solidFill>
              </a:rPr>
              <a:t>внеоборотные</a:t>
            </a:r>
            <a:r>
              <a:rPr lang="ru-RU" sz="2100" dirty="0">
                <a:solidFill>
                  <a:schemeClr val="tx1"/>
                </a:solidFill>
              </a:rPr>
              <a:t> активы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98120" y="1935480"/>
            <a:ext cx="8046720" cy="13258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>
                <a:solidFill>
                  <a:srgbClr val="FF0000"/>
                </a:solidFill>
              </a:rPr>
              <a:t>Виды </a:t>
            </a:r>
            <a:r>
              <a:rPr lang="ru-RU" sz="2200" b="1" dirty="0" err="1">
                <a:solidFill>
                  <a:srgbClr val="FF0000"/>
                </a:solidFill>
              </a:rPr>
              <a:t>микрозаймов</a:t>
            </a:r>
            <a:r>
              <a:rPr lang="ru-RU" sz="2200" b="1" dirty="0">
                <a:solidFill>
                  <a:srgbClr val="FF0000"/>
                </a:solidFill>
              </a:rPr>
              <a:t> с возможностью открытия кредитной линии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chemeClr val="tx1"/>
                </a:solidFill>
              </a:rPr>
              <a:t>«Льготный экспресс»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chemeClr val="tx1"/>
                </a:solidFill>
              </a:rPr>
              <a:t>«Приоритетный»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0" y="3352800"/>
            <a:ext cx="11993880" cy="33223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Преимущества </a:t>
            </a:r>
            <a:r>
              <a:rPr lang="ru-RU" sz="2000" b="1" dirty="0">
                <a:solidFill>
                  <a:srgbClr val="FF0000"/>
                </a:solidFill>
              </a:rPr>
              <a:t>кредитной линии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</a:rPr>
              <a:t>Низкая </a:t>
            </a:r>
            <a:r>
              <a:rPr lang="ru-RU" sz="2000" dirty="0">
                <a:solidFill>
                  <a:schemeClr val="tx1"/>
                </a:solidFill>
              </a:rPr>
              <a:t>процентная </a:t>
            </a:r>
            <a:r>
              <a:rPr lang="ru-RU" sz="2000" dirty="0" smtClean="0">
                <a:solidFill>
                  <a:schemeClr val="tx1"/>
                </a:solidFill>
              </a:rPr>
              <a:t>ставка: </a:t>
            </a:r>
            <a:r>
              <a:rPr lang="ru-RU" sz="2000" dirty="0">
                <a:solidFill>
                  <a:schemeClr val="tx1"/>
                </a:solidFill>
              </a:rPr>
              <a:t>3,75 – 7% годовых. 0% - если не </a:t>
            </a:r>
            <a:r>
              <a:rPr lang="ru-RU" sz="2000" dirty="0" smtClean="0">
                <a:solidFill>
                  <a:schemeClr val="tx1"/>
                </a:solidFill>
              </a:rPr>
              <a:t>пользуешься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</a:rPr>
              <a:t>Широкий </a:t>
            </a:r>
            <a:r>
              <a:rPr lang="ru-RU" sz="2000" dirty="0">
                <a:solidFill>
                  <a:schemeClr val="tx1"/>
                </a:solidFill>
              </a:rPr>
              <a:t>выбор </a:t>
            </a:r>
            <a:r>
              <a:rPr lang="ru-RU" sz="2000" dirty="0" smtClean="0">
                <a:solidFill>
                  <a:schemeClr val="tx1"/>
                </a:solidFill>
              </a:rPr>
              <a:t>обеспечения: </a:t>
            </a:r>
            <a:r>
              <a:rPr lang="ru-RU" sz="2000" dirty="0">
                <a:solidFill>
                  <a:schemeClr val="tx1"/>
                </a:solidFill>
              </a:rPr>
              <a:t>Оборудование, транспорт, недвижимость, поручительство АО «Корпорация развития МСП ПК», залоги третьих </a:t>
            </a:r>
            <a:r>
              <a:rPr lang="ru-RU" sz="2000" dirty="0" smtClean="0">
                <a:solidFill>
                  <a:schemeClr val="tx1"/>
                </a:solidFill>
              </a:rPr>
              <a:t>лиц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Система </a:t>
            </a:r>
            <a:r>
              <a:rPr lang="ru-RU" sz="2000" dirty="0">
                <a:solidFill>
                  <a:schemeClr val="tx1"/>
                </a:solidFill>
              </a:rPr>
              <a:t>начисления </a:t>
            </a:r>
            <a:r>
              <a:rPr lang="ru-RU" sz="2000" dirty="0" smtClean="0">
                <a:solidFill>
                  <a:schemeClr val="tx1"/>
                </a:solidFill>
              </a:rPr>
              <a:t>процентов: % </a:t>
            </a:r>
            <a:r>
              <a:rPr lang="ru-RU" sz="2000" dirty="0">
                <a:solidFill>
                  <a:schemeClr val="tx1"/>
                </a:solidFill>
              </a:rPr>
              <a:t>начисляются ежемесячно только на сумму транша. Отсрочка в погашении основного долга до конца срока </a:t>
            </a:r>
            <a:r>
              <a:rPr lang="ru-RU" sz="2000" dirty="0" smtClean="0">
                <a:solidFill>
                  <a:schemeClr val="tx1"/>
                </a:solidFill>
              </a:rPr>
              <a:t>транша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Экономия времени: Заемные </a:t>
            </a:r>
            <a:r>
              <a:rPr lang="ru-RU" sz="2000" dirty="0">
                <a:solidFill>
                  <a:schemeClr val="tx1"/>
                </a:solidFill>
              </a:rPr>
              <a:t>средства доступны в любой момент в течение срока действия </a:t>
            </a:r>
            <a:r>
              <a:rPr lang="ru-RU" sz="2000" dirty="0" smtClean="0">
                <a:solidFill>
                  <a:schemeClr val="tx1"/>
                </a:solidFill>
              </a:rPr>
              <a:t>договора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Сумма займа: Заемщик </a:t>
            </a:r>
            <a:r>
              <a:rPr lang="ru-RU" sz="2000" dirty="0">
                <a:solidFill>
                  <a:schemeClr val="tx1"/>
                </a:solidFill>
              </a:rPr>
              <a:t>сам определяет сумму транша. Это позволяет управлять переплатой и получить деньги в необходимом </a:t>
            </a:r>
            <a:r>
              <a:rPr lang="ru-RU" sz="2000" dirty="0" smtClean="0">
                <a:solidFill>
                  <a:schemeClr val="tx1"/>
                </a:solidFill>
              </a:rPr>
              <a:t>объеме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Сроки: Срок </a:t>
            </a:r>
            <a:r>
              <a:rPr lang="ru-RU" sz="2000" dirty="0">
                <a:solidFill>
                  <a:schemeClr val="tx1"/>
                </a:solidFill>
              </a:rPr>
              <a:t>кредитной линии до 36 </a:t>
            </a:r>
            <a:r>
              <a:rPr lang="ru-RU" sz="2000" dirty="0" smtClean="0">
                <a:solidFill>
                  <a:schemeClr val="tx1"/>
                </a:solidFill>
              </a:rPr>
              <a:t>мес. </a:t>
            </a:r>
            <a:r>
              <a:rPr lang="ru-RU" sz="2000" dirty="0">
                <a:solidFill>
                  <a:schemeClr val="tx1"/>
                </a:solidFill>
              </a:rPr>
              <a:t>Срок транша до 12 </a:t>
            </a:r>
            <a:r>
              <a:rPr lang="ru-RU" sz="2000" dirty="0" smtClean="0">
                <a:solidFill>
                  <a:schemeClr val="tx1"/>
                </a:solidFill>
              </a:rPr>
              <a:t>мес.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1" name="Picture 2" descr="https://avatars.mds.yandex.net/i?id=6300fa2460785e2d7cade74823be64f3_l-5332191-images-thumbs&amp;n=1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r="16784"/>
          <a:stretch/>
        </p:blipFill>
        <p:spPr bwMode="auto">
          <a:xfrm>
            <a:off x="7369563" y="1058611"/>
            <a:ext cx="608662" cy="56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6564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www.novodar.ru/images/stories/72763-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23620" r="51191" b="10143"/>
          <a:stretch/>
        </p:blipFill>
        <p:spPr bwMode="auto">
          <a:xfrm>
            <a:off x="10866120" y="4373880"/>
            <a:ext cx="609600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" y="152400"/>
            <a:ext cx="11856720" cy="160020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sz="3400" b="1" dirty="0" smtClean="0">
                <a:solidFill>
                  <a:srgbClr val="00B0F0"/>
                </a:solidFill>
              </a:rPr>
              <a:t>Содействие в организации и осуществлении транспортировки продукции субъектов МСП, предназначенной для экспорта на внешние рынки</a:t>
            </a:r>
            <a:endParaRPr lang="ru-RU" sz="3400" b="1" dirty="0">
              <a:solidFill>
                <a:srgbClr val="00B0F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8876-0A0B-4962-BD8E-47F4CB29FEEF}" type="slidenum">
              <a:rPr lang="ru-RU" smtClean="0"/>
              <a:t>28</a:t>
            </a:fld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1172" y="1661160"/>
            <a:ext cx="5901028" cy="10058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200" b="1" dirty="0" smtClean="0">
                <a:solidFill>
                  <a:srgbClr val="FF0000"/>
                </a:solidFill>
              </a:rPr>
              <a:t>Результат:</a:t>
            </a:r>
          </a:p>
          <a:p>
            <a:r>
              <a:rPr lang="ru-RU" sz="2200" dirty="0">
                <a:solidFill>
                  <a:schemeClr val="tx1"/>
                </a:solidFill>
              </a:rPr>
              <a:t>субсидирование будущих </a:t>
            </a:r>
            <a:r>
              <a:rPr lang="ru-RU" sz="2200" dirty="0" smtClean="0">
                <a:solidFill>
                  <a:schemeClr val="tx1"/>
                </a:solidFill>
              </a:rPr>
              <a:t>поставок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21920" y="2834640"/>
            <a:ext cx="6934200" cy="3886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</a:rPr>
              <a:t>Условия: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tx1"/>
                </a:solidFill>
              </a:rPr>
              <a:t>наличии действующего </a:t>
            </a:r>
            <a:r>
              <a:rPr lang="ru-RU" sz="2200" dirty="0" smtClean="0">
                <a:solidFill>
                  <a:schemeClr val="tx1"/>
                </a:solidFill>
              </a:rPr>
              <a:t>экспортного контракта на поставку продукции за рубеж,: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200" dirty="0" err="1" smtClean="0">
                <a:solidFill>
                  <a:schemeClr val="tx1"/>
                </a:solidFill>
              </a:rPr>
              <a:t>Софинансирование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>
                <a:solidFill>
                  <a:schemeClr val="tx1"/>
                </a:solidFill>
              </a:rPr>
              <a:t>будущих затрат в размере до 80% на доставку от стоимости </a:t>
            </a:r>
            <a:r>
              <a:rPr lang="ru-RU" sz="2200" dirty="0" smtClean="0">
                <a:solidFill>
                  <a:schemeClr val="tx1"/>
                </a:solidFill>
              </a:rPr>
              <a:t>логистических расходов по территории РФ, </a:t>
            </a:r>
            <a:r>
              <a:rPr lang="ru-RU" sz="2200" dirty="0">
                <a:solidFill>
                  <a:schemeClr val="tx1"/>
                </a:solidFill>
              </a:rPr>
              <a:t>но не более 500 000 ₽ на один субъект </a:t>
            </a:r>
            <a:r>
              <a:rPr lang="ru-RU" sz="2200" dirty="0" smtClean="0">
                <a:solidFill>
                  <a:schemeClr val="tx1"/>
                </a:solidFill>
              </a:rPr>
              <a:t>МСП </a:t>
            </a:r>
            <a:r>
              <a:rPr lang="ru-RU" sz="2200" dirty="0">
                <a:solidFill>
                  <a:schemeClr val="tx1"/>
                </a:solidFill>
              </a:rPr>
              <a:t>в год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tx1"/>
                </a:solidFill>
              </a:rPr>
              <a:t>Предоставление отчетных документов об отгрузке товаров и пересечению границы</a:t>
            </a:r>
          </a:p>
          <a:p>
            <a:pPr marL="285750" lvl="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7" name="Picture 2" descr="https://avatars.mds.yandex.net/i?id=6300fa2460785e2d7cade74823be64f3_l-5332191-images-thumbs&amp;n=1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r="16784"/>
          <a:stretch/>
        </p:blipFill>
        <p:spPr bwMode="auto">
          <a:xfrm>
            <a:off x="6217920" y="3124199"/>
            <a:ext cx="608662" cy="69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s://prv0.lori-images.net/red-human-bright-3d-attention-0021965656-preview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8" t="9946" r="-1281" b="14220"/>
          <a:stretch/>
        </p:blipFill>
        <p:spPr bwMode="auto">
          <a:xfrm>
            <a:off x="5370166" y="1765566"/>
            <a:ext cx="581266" cy="52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с двумя скругленными противолежащими углами 39"/>
          <p:cNvSpPr/>
          <p:nvPr/>
        </p:nvSpPr>
        <p:spPr>
          <a:xfrm>
            <a:off x="7269480" y="1905000"/>
            <a:ext cx="4602480" cy="3947159"/>
          </a:xfrm>
          <a:prstGeom prst="round2Diag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Куда обратиться: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tx1"/>
                </a:solidFill>
                <a:latin typeface="Bookman Old Style" panose="02050604050505020204" pitchFamily="18" charset="0"/>
              </a:rPr>
              <a:t>Центр поддержки </a:t>
            </a:r>
            <a:r>
              <a:rPr lang="ru-RU" sz="22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экспорта (г</a:t>
            </a:r>
            <a:r>
              <a:rPr lang="ru-RU" sz="2200" dirty="0">
                <a:solidFill>
                  <a:schemeClr val="tx1"/>
                </a:solidFill>
                <a:latin typeface="Bookman Old Style" panose="02050604050505020204" pitchFamily="18" charset="0"/>
              </a:rPr>
              <a:t>. Пермь</a:t>
            </a:r>
            <a:r>
              <a:rPr lang="ru-RU" sz="22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, </a:t>
            </a:r>
            <a:br>
              <a:rPr lang="ru-RU" sz="22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ул</a:t>
            </a:r>
            <a:r>
              <a:rPr lang="ru-RU" sz="2200" dirty="0">
                <a:solidFill>
                  <a:schemeClr val="tx1"/>
                </a:solidFill>
                <a:latin typeface="Bookman Old Style" panose="02050604050505020204" pitchFamily="18" charset="0"/>
              </a:rPr>
              <a:t>. </a:t>
            </a:r>
            <a:r>
              <a:rPr lang="ru-RU" sz="22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Ленина,</a:t>
            </a:r>
            <a:r>
              <a:rPr lang="ru-RU" sz="22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д.68</a:t>
            </a:r>
            <a:r>
              <a:rPr lang="ru-RU" sz="22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)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Центр «Мой бизнес» </a:t>
            </a:r>
            <a:br>
              <a:rPr lang="ru-RU" sz="22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(г. Пермь, ул. Ленина, </a:t>
            </a:r>
            <a:br>
              <a:rPr lang="ru-RU" sz="22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д. 68) </a:t>
            </a:r>
          </a:p>
          <a:p>
            <a:pPr marL="0" lvl="4" indent="22225"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Дистанционно электронную почту </a:t>
            </a:r>
            <a:r>
              <a:rPr lang="ru-RU" sz="22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Центра поддержки экспорта </a:t>
            </a:r>
            <a:endParaRPr lang="ru-RU" sz="22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1899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www.novodar.ru/images/stories/72763-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23620" r="51191" b="10143"/>
          <a:stretch/>
        </p:blipFill>
        <p:spPr bwMode="auto">
          <a:xfrm>
            <a:off x="10728960" y="5013960"/>
            <a:ext cx="609600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" y="-198120"/>
            <a:ext cx="11856720" cy="160020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b="1" dirty="0">
                <a:solidFill>
                  <a:srgbClr val="00B0F0"/>
                </a:solidFill>
              </a:rPr>
              <a:t>Поиск иностранного покупателя</a:t>
            </a:r>
            <a:endParaRPr lang="ru-RU" sz="3400" b="1" dirty="0">
              <a:solidFill>
                <a:srgbClr val="00B0F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8876-0A0B-4962-BD8E-47F4CB29FEEF}" type="slidenum">
              <a:rPr lang="ru-RU" smtClean="0"/>
              <a:t>29</a:t>
            </a:fld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9080" y="960120"/>
            <a:ext cx="11750040" cy="56997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lvl="0"/>
            <a:r>
              <a:rPr lang="ru-RU" sz="2200" b="1" dirty="0" smtClean="0">
                <a:solidFill>
                  <a:srgbClr val="FF0000"/>
                </a:solidFill>
              </a:rPr>
              <a:t>Результат: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tx1"/>
                </a:solidFill>
              </a:rPr>
              <a:t>П</a:t>
            </a:r>
            <a:r>
              <a:rPr lang="ru-RU" sz="2200" dirty="0" smtClean="0">
                <a:solidFill>
                  <a:schemeClr val="tx1"/>
                </a:solidFill>
              </a:rPr>
              <a:t>оиск и подбор потенциальных иностранных покупателей и формирование списков потенциальных иностранных покупателей, включая контактные данные (имя ответственного сотрудника иностранного хозяйствующего субъекта, телефон, адрес электронной почты)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tx1"/>
                </a:solidFill>
              </a:rPr>
              <a:t>Проведение не менее 5 переговоров с заинтересованными партнерами посредством видеоконференцсвязи или группового звонка с целью уточнения условий поставки, возможностей </a:t>
            </a:r>
            <a:r>
              <a:rPr lang="ru-RU" sz="2200" dirty="0" smtClean="0">
                <a:solidFill>
                  <a:schemeClr val="tx1"/>
                </a:solidFill>
              </a:rPr>
              <a:t>сотрудничества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tx1"/>
                </a:solidFill>
              </a:rPr>
              <a:t>Формирование или актуализацию коммерческого предложения, в том числе на иностранном языке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tx1"/>
                </a:solidFill>
              </a:rPr>
              <a:t>Перевод и адаптацию презентационных и других материалов получателя поддержки (например, упаковки или технической документации)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tx1"/>
                </a:solidFill>
              </a:rPr>
              <a:t>Пересылку пробной продукции субъекта иностранным покупателям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2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1" name="Picture 6" descr="https://prv0.lori-images.net/red-human-bright-3d-attention-0021965656-preview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8" t="9946" r="-1281" b="14220"/>
          <a:stretch/>
        </p:blipFill>
        <p:spPr bwMode="auto">
          <a:xfrm>
            <a:off x="5623560" y="1127760"/>
            <a:ext cx="581266" cy="52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с двумя скругленными противолежащими углами 39"/>
          <p:cNvSpPr/>
          <p:nvPr/>
        </p:nvSpPr>
        <p:spPr>
          <a:xfrm>
            <a:off x="6172200" y="5120640"/>
            <a:ext cx="5623560" cy="1341120"/>
          </a:xfrm>
          <a:prstGeom prst="round2Diag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Куда обратиться:</a:t>
            </a:r>
          </a:p>
          <a:p>
            <a:pPr marL="0" lvl="4" indent="22225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Дистанционно электронную почту </a:t>
            </a:r>
            <a:r>
              <a:rPr lang="ru-RU" sz="20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Центра поддержки экспорта </a:t>
            </a:r>
            <a:r>
              <a:rPr lang="en-US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 info@perm-export.ru</a:t>
            </a:r>
            <a:r>
              <a:rPr lang="en-US" dirty="0"/>
              <a:t>.</a:t>
            </a:r>
            <a:r>
              <a:rPr lang="ru-RU" sz="22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endParaRPr lang="ru-RU" sz="22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503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3240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Информационная поддержка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003" y="897775"/>
            <a:ext cx="11804072" cy="490450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latin typeface="Bookman Old Style" panose="02050604050505020204" pitchFamily="18" charset="0"/>
              </a:rPr>
              <a:t>   </a:t>
            </a:r>
            <a:r>
              <a:rPr lang="ru-RU" sz="2900" b="1" dirty="0" smtClean="0">
                <a:latin typeface="Bookman Old Style" panose="02050604050505020204" pitchFamily="18" charset="0"/>
              </a:rPr>
              <a:t>Размещение</a:t>
            </a:r>
            <a:r>
              <a:rPr lang="ru-RU" sz="2900" dirty="0" smtClean="0">
                <a:latin typeface="Bookman Old Style" panose="02050604050505020204" pitchFamily="18" charset="0"/>
              </a:rPr>
              <a:t> </a:t>
            </a:r>
            <a:r>
              <a:rPr lang="ru-RU" sz="2900" b="1" dirty="0">
                <a:latin typeface="Bookman Old Style" panose="02050604050505020204" pitchFamily="18" charset="0"/>
              </a:rPr>
              <a:t>информации: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900" dirty="0">
                <a:latin typeface="Bookman Old Style" panose="02050604050505020204" pitchFamily="18" charset="0"/>
              </a:rPr>
              <a:t> на официальном сайте Пермского муниципального округа Пермского края (</a:t>
            </a:r>
            <a:r>
              <a:rPr lang="en-US" sz="2900" dirty="0">
                <a:latin typeface="Bookman Old Style" panose="02050604050505020204" pitchFamily="18" charset="0"/>
              </a:rPr>
              <a:t>www</a:t>
            </a:r>
            <a:r>
              <a:rPr lang="ru-RU" sz="2900" dirty="0">
                <a:latin typeface="Bookman Old Style" panose="02050604050505020204" pitchFamily="18" charset="0"/>
              </a:rPr>
              <a:t>.permraion.ru) (далее – официальный сайт) во вкладке «Главная» раздел «Новости», во вкладке «Поддержка предпринимательства»;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900" dirty="0">
                <a:latin typeface="Bookman Old Style" panose="02050604050505020204" pitchFamily="18" charset="0"/>
              </a:rPr>
              <a:t> на сайте Пермского муниципального фонда поддержки малого предпринимательства </a:t>
            </a:r>
            <a:r>
              <a:rPr lang="ru-RU" sz="2900" dirty="0" err="1">
                <a:latin typeface="Bookman Old Style" panose="02050604050505020204" pitchFamily="18" charset="0"/>
              </a:rPr>
              <a:t>фондпермь.рф</a:t>
            </a:r>
            <a:r>
              <a:rPr lang="ru-RU" sz="2900" dirty="0">
                <a:latin typeface="Bookman Old Style" panose="02050604050505020204" pitchFamily="18" charset="0"/>
              </a:rPr>
              <a:t>;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900" dirty="0">
                <a:latin typeface="Bookman Old Style" panose="02050604050505020204" pitchFamily="18" charset="0"/>
              </a:rPr>
              <a:t> на официальной странице «Пермский район. Пресс-служба Администрации Пермского </a:t>
            </a:r>
            <a:r>
              <a:rPr lang="ru-RU" sz="2900" dirty="0" smtClean="0">
                <a:latin typeface="Bookman Old Style" panose="02050604050505020204" pitchFamily="18" charset="0"/>
              </a:rPr>
              <a:t>округа» </a:t>
            </a:r>
            <a:r>
              <a:rPr lang="ru-RU" sz="2900" dirty="0">
                <a:latin typeface="Bookman Old Style" panose="02050604050505020204" pitchFamily="18" charset="0"/>
              </a:rPr>
              <a:t>в сети «</a:t>
            </a:r>
            <a:r>
              <a:rPr lang="ru-RU" sz="2900" dirty="0" err="1">
                <a:latin typeface="Bookman Old Style" panose="02050604050505020204" pitchFamily="18" charset="0"/>
              </a:rPr>
              <a:t>ВКонтакте</a:t>
            </a:r>
            <a:r>
              <a:rPr lang="ru-RU" sz="2900" dirty="0">
                <a:latin typeface="Bookman Old Style" panose="02050604050505020204" pitchFamily="18" charset="0"/>
              </a:rPr>
              <a:t>»; 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900" dirty="0">
                <a:latin typeface="Bookman Old Style" panose="02050604050505020204" pitchFamily="18" charset="0"/>
              </a:rPr>
              <a:t>на официальной странице Управления по развитию агропромышленного комплекса и </a:t>
            </a:r>
            <a:r>
              <a:rPr lang="ru-RU" sz="2900" dirty="0" smtClean="0">
                <a:latin typeface="Bookman Old Style" panose="02050604050505020204" pitchFamily="18" charset="0"/>
              </a:rPr>
              <a:t>предпринимательства </a:t>
            </a:r>
            <a:r>
              <a:rPr lang="ru-RU" sz="2900" dirty="0">
                <a:latin typeface="Bookman Old Style" panose="02050604050505020204" pitchFamily="18" charset="0"/>
              </a:rPr>
              <a:t>администрации </a:t>
            </a:r>
            <a:r>
              <a:rPr lang="ru-RU" sz="2900" dirty="0" smtClean="0">
                <a:latin typeface="Bookman Old Style" panose="02050604050505020204" pitchFamily="18" charset="0"/>
              </a:rPr>
              <a:t>Пермского муниципального </a:t>
            </a:r>
            <a:r>
              <a:rPr lang="ru-RU" sz="2900" dirty="0">
                <a:latin typeface="Bookman Old Style" panose="02050604050505020204" pitchFamily="18" charset="0"/>
              </a:rPr>
              <a:t>района в сети «</a:t>
            </a:r>
            <a:r>
              <a:rPr lang="ru-RU" sz="2900" dirty="0" err="1">
                <a:latin typeface="Bookman Old Style" panose="02050604050505020204" pitchFamily="18" charset="0"/>
              </a:rPr>
              <a:t>ВКонтакте</a:t>
            </a:r>
            <a:r>
              <a:rPr lang="ru-RU" sz="2900" dirty="0" smtClean="0">
                <a:latin typeface="Bookman Old Style" panose="02050604050505020204" pitchFamily="18" charset="0"/>
              </a:rPr>
              <a:t>».</a:t>
            </a:r>
            <a:endParaRPr lang="ru-RU" sz="2900" dirty="0">
              <a:latin typeface="Bookman Old Style" panose="020506040505050202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900" b="1" dirty="0" smtClean="0">
                <a:latin typeface="Bookman Old Style" panose="02050604050505020204" pitchFamily="18" charset="0"/>
              </a:rPr>
              <a:t>    Направление информации: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900" b="1" dirty="0" smtClean="0">
                <a:latin typeface="Bookman Old Style" panose="02050604050505020204" pitchFamily="18" charset="0"/>
              </a:rPr>
              <a:t> </a:t>
            </a:r>
            <a:r>
              <a:rPr lang="ru-RU" sz="2900" dirty="0">
                <a:latin typeface="Bookman Old Style" panose="02050604050505020204" pitchFamily="18" charset="0"/>
              </a:rPr>
              <a:t>на электронные адреса субъектов МСП. </a:t>
            </a:r>
            <a:endParaRPr lang="ru-RU" sz="2900" dirty="0" smtClean="0">
              <a:latin typeface="Bookman Old Style" panose="020506040505050202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900" b="1" dirty="0" smtClean="0">
                <a:latin typeface="Bookman Old Style" panose="02050604050505020204" pitchFamily="18" charset="0"/>
              </a:rPr>
              <a:t>   Организация </a:t>
            </a:r>
            <a:r>
              <a:rPr lang="ru-RU" sz="2900" b="1" dirty="0">
                <a:latin typeface="Bookman Old Style" panose="02050604050505020204" pitchFamily="18" charset="0"/>
              </a:rPr>
              <a:t>семинаров, конференций, «круглых столов»</a:t>
            </a:r>
            <a:endParaRPr lang="ru-RU" sz="2900" dirty="0"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8876-0A0B-4962-BD8E-47F4CB29FEEF}" type="slidenum">
              <a:rPr lang="ru-RU" smtClean="0"/>
              <a:t>3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0" y="87673"/>
            <a:ext cx="417689" cy="61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9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www.novodar.ru/images/stories/72763-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23620" r="51191" b="10143"/>
          <a:stretch/>
        </p:blipFill>
        <p:spPr bwMode="auto">
          <a:xfrm>
            <a:off x="11277600" y="1447800"/>
            <a:ext cx="609600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" y="-137160"/>
            <a:ext cx="11856720" cy="160020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b="1" dirty="0">
                <a:solidFill>
                  <a:srgbClr val="00B0F0"/>
                </a:solidFill>
              </a:rPr>
              <a:t>Правовая экспертиза и сопровождение </a:t>
            </a:r>
            <a:r>
              <a:rPr lang="ru-RU" b="1" dirty="0" smtClean="0">
                <a:solidFill>
                  <a:srgbClr val="00B0F0"/>
                </a:solidFill>
              </a:rPr>
              <a:t>контракта</a:t>
            </a:r>
            <a:endParaRPr lang="ru-RU" sz="3400" b="1" dirty="0">
              <a:solidFill>
                <a:srgbClr val="00B0F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8876-0A0B-4962-BD8E-47F4CB29FEEF}" type="slidenum">
              <a:rPr lang="ru-RU" smtClean="0"/>
              <a:t>30</a:t>
            </a:fld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37160" y="1249680"/>
            <a:ext cx="11750040" cy="54711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/>
            <a:r>
              <a:rPr lang="ru-RU" sz="3000" b="1" dirty="0" smtClean="0">
                <a:solidFill>
                  <a:srgbClr val="FF0000"/>
                </a:solidFill>
              </a:rPr>
              <a:t>Результат: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3000" dirty="0">
                <a:solidFill>
                  <a:schemeClr val="tx1"/>
                </a:solidFill>
              </a:rPr>
              <a:t>Правовая экспертиза или </a:t>
            </a:r>
            <a:endParaRPr lang="ru-RU" sz="3000" dirty="0" smtClean="0">
              <a:solidFill>
                <a:schemeClr val="tx1"/>
              </a:solidFill>
            </a:endParaRPr>
          </a:p>
          <a:p>
            <a:r>
              <a:rPr lang="ru-RU" sz="3000" dirty="0" smtClean="0">
                <a:solidFill>
                  <a:schemeClr val="tx1"/>
                </a:solidFill>
              </a:rPr>
              <a:t>   подготовка </a:t>
            </a:r>
            <a:r>
              <a:rPr lang="ru-RU" sz="3000" dirty="0">
                <a:solidFill>
                  <a:schemeClr val="tx1"/>
                </a:solidFill>
              </a:rPr>
              <a:t>текста экспортного </a:t>
            </a:r>
            <a:endParaRPr lang="ru-RU" sz="3000" dirty="0" smtClean="0">
              <a:solidFill>
                <a:schemeClr val="tx1"/>
              </a:solidFill>
            </a:endParaRPr>
          </a:p>
          <a:p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smtClean="0">
                <a:solidFill>
                  <a:schemeClr val="tx1"/>
                </a:solidFill>
              </a:rPr>
              <a:t>  контракта</a:t>
            </a:r>
            <a:endParaRPr lang="ru-RU" sz="30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3000" dirty="0" smtClean="0">
                <a:solidFill>
                  <a:schemeClr val="tx1"/>
                </a:solidFill>
              </a:rPr>
              <a:t>Адаптацию </a:t>
            </a:r>
            <a:r>
              <a:rPr lang="ru-RU" sz="3000" dirty="0">
                <a:solidFill>
                  <a:schemeClr val="tx1"/>
                </a:solidFill>
              </a:rPr>
              <a:t>и перевод упаковки товара, перевод текста экспортного контракта, других материалов получателя поддержки (презентации, технической документации)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3000" dirty="0">
                <a:solidFill>
                  <a:schemeClr val="tx1"/>
                </a:solidFill>
              </a:rPr>
              <a:t>Содействие в размещении и хранении продукции получателя поддержки в местах временного хранения за рубежом на срок не более 6 месяцев площадью не более 100 </a:t>
            </a:r>
            <a:r>
              <a:rPr lang="ru-RU" sz="3000" dirty="0" smtClean="0">
                <a:solidFill>
                  <a:schemeClr val="tx1"/>
                </a:solidFill>
              </a:rPr>
              <a:t>м²</a:t>
            </a:r>
            <a:endParaRPr lang="ru-RU" sz="30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1" name="Picture 6" descr="https://prv0.lori-images.net/red-human-bright-3d-attention-0021965656-preview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8" t="9946" r="-1281" b="14220"/>
          <a:stretch/>
        </p:blipFill>
        <p:spPr bwMode="auto">
          <a:xfrm>
            <a:off x="5623560" y="1127760"/>
            <a:ext cx="581266" cy="52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с двумя скругленными противолежащими углами 39"/>
          <p:cNvSpPr/>
          <p:nvPr/>
        </p:nvSpPr>
        <p:spPr>
          <a:xfrm>
            <a:off x="6995160" y="1341120"/>
            <a:ext cx="4968240" cy="1661160"/>
          </a:xfrm>
          <a:prstGeom prst="round2Diag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Куда обратиться:</a:t>
            </a:r>
          </a:p>
          <a:p>
            <a:pPr marL="0" lvl="4" indent="22225"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Дистанционно электронную почту </a:t>
            </a:r>
            <a:r>
              <a:rPr lang="ru-RU" sz="22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Центра поддержки экспорта </a:t>
            </a:r>
            <a:r>
              <a:rPr lang="en-US" sz="2200" dirty="0">
                <a:solidFill>
                  <a:schemeClr val="tx1"/>
                </a:solidFill>
                <a:latin typeface="Bookman Old Style" panose="02050604050505020204" pitchFamily="18" charset="0"/>
              </a:rPr>
              <a:t> info@perm-export.ru</a:t>
            </a:r>
            <a:r>
              <a:rPr lang="en-US" dirty="0"/>
              <a:t>.</a:t>
            </a:r>
            <a:r>
              <a:rPr lang="ru-RU" sz="22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endParaRPr lang="ru-RU" sz="22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0947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www.novodar.ru/images/stories/72763-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23620" r="51191" b="10143"/>
          <a:stretch/>
        </p:blipFill>
        <p:spPr bwMode="auto">
          <a:xfrm>
            <a:off x="11277600" y="1447800"/>
            <a:ext cx="609600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" y="-137160"/>
            <a:ext cx="11856720" cy="160020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b="1" dirty="0">
                <a:solidFill>
                  <a:srgbClr val="00B0F0"/>
                </a:solidFill>
              </a:rPr>
              <a:t>Доступ к запросам иностранных покупателей</a:t>
            </a:r>
            <a:endParaRPr lang="ru-RU" sz="3400" b="1" dirty="0">
              <a:solidFill>
                <a:srgbClr val="00B0F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8876-0A0B-4962-BD8E-47F4CB29FEEF}" type="slidenum">
              <a:rPr lang="ru-RU" smtClean="0"/>
              <a:t>31</a:t>
            </a:fld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9080" y="1264920"/>
            <a:ext cx="11750040" cy="33680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/>
            <a:r>
              <a:rPr lang="ru-RU" sz="2300" b="1" dirty="0" smtClean="0">
                <a:solidFill>
                  <a:srgbClr val="FF0000"/>
                </a:solidFill>
              </a:rPr>
              <a:t>Результат: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300" dirty="0" smtClean="0">
                <a:solidFill>
                  <a:schemeClr val="tx1"/>
                </a:solidFill>
              </a:rPr>
              <a:t>Подготовка </a:t>
            </a:r>
            <a:r>
              <a:rPr lang="ru-RU" sz="2300" dirty="0">
                <a:solidFill>
                  <a:schemeClr val="tx1"/>
                </a:solidFill>
              </a:rPr>
              <a:t>и перевод на язык иностранных покупателей презентационных и других материалов получателя поддержки в электронном виде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300" dirty="0">
                <a:solidFill>
                  <a:schemeClr val="tx1"/>
                </a:solidFill>
              </a:rPr>
              <a:t>Сопровождение переговорного процесса с иностранной компанией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300" dirty="0" smtClean="0">
                <a:solidFill>
                  <a:schemeClr val="tx1"/>
                </a:solidFill>
              </a:rPr>
              <a:t>Формирование </a:t>
            </a:r>
            <a:r>
              <a:rPr lang="ru-RU" sz="2300" dirty="0">
                <a:solidFill>
                  <a:schemeClr val="tx1"/>
                </a:solidFill>
              </a:rPr>
              <a:t>или актуализация коммерческого предложения, в том числе на иностранном языке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300" dirty="0">
                <a:solidFill>
                  <a:schemeClr val="tx1"/>
                </a:solidFill>
              </a:rPr>
              <a:t>Пересылку пробной продукции субъекта иностранным покупателям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1" name="Picture 6" descr="https://prv0.lori-images.net/red-human-bright-3d-attention-0021965656-preview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8" t="9946" r="-1281" b="14220"/>
          <a:stretch/>
        </p:blipFill>
        <p:spPr bwMode="auto">
          <a:xfrm>
            <a:off x="10805160" y="1645920"/>
            <a:ext cx="581266" cy="52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с двумя скругленными противолежащими углами 39"/>
          <p:cNvSpPr/>
          <p:nvPr/>
        </p:nvSpPr>
        <p:spPr>
          <a:xfrm>
            <a:off x="7040880" y="4983480"/>
            <a:ext cx="4968240" cy="1661160"/>
          </a:xfrm>
          <a:prstGeom prst="round2Diag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Куда обратиться:</a:t>
            </a:r>
          </a:p>
          <a:p>
            <a:pPr marL="0" lvl="4" indent="22225"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Дистанционно электронную почту </a:t>
            </a:r>
            <a:r>
              <a:rPr lang="ru-RU" sz="22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Центра поддержки экспорта </a:t>
            </a:r>
            <a:r>
              <a:rPr lang="en-US" sz="2200" dirty="0">
                <a:solidFill>
                  <a:schemeClr val="tx1"/>
                </a:solidFill>
                <a:latin typeface="Bookman Old Style" panose="02050604050505020204" pitchFamily="18" charset="0"/>
              </a:rPr>
              <a:t> info@perm-export.ru</a:t>
            </a:r>
            <a:r>
              <a:rPr lang="en-US" dirty="0"/>
              <a:t>.</a:t>
            </a:r>
            <a:r>
              <a:rPr lang="ru-RU" sz="22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endParaRPr lang="ru-RU" sz="22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7160" y="4861560"/>
            <a:ext cx="6720840" cy="18592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/>
            <a:r>
              <a:rPr lang="ru-RU" sz="2300" b="1" dirty="0" smtClean="0">
                <a:solidFill>
                  <a:srgbClr val="FF0000"/>
                </a:solidFill>
              </a:rPr>
              <a:t>Условие: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300" dirty="0">
                <a:solidFill>
                  <a:schemeClr val="tx1"/>
                </a:solidFill>
              </a:rPr>
              <a:t>наличия у Центра поддержки экспорта запросов от иностранных </a:t>
            </a:r>
            <a:r>
              <a:rPr lang="ru-RU" sz="2300" dirty="0" smtClean="0">
                <a:solidFill>
                  <a:schemeClr val="tx1"/>
                </a:solidFill>
              </a:rPr>
              <a:t>покупателей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300" dirty="0" smtClean="0">
                <a:solidFill>
                  <a:schemeClr val="tx1"/>
                </a:solidFill>
              </a:rPr>
              <a:t>совпадение </a:t>
            </a:r>
            <a:r>
              <a:rPr lang="ru-RU" sz="2300" dirty="0">
                <a:solidFill>
                  <a:schemeClr val="tx1"/>
                </a:solidFill>
              </a:rPr>
              <a:t>интересов потенциального покупателя и производителя</a:t>
            </a:r>
          </a:p>
        </p:txBody>
      </p:sp>
      <p:pic>
        <p:nvPicPr>
          <p:cNvPr id="10" name="Picture 12" descr="http://www.novodar.ru/images/stories/72763-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23620" r="51191" b="10143"/>
          <a:stretch/>
        </p:blipFill>
        <p:spPr bwMode="auto">
          <a:xfrm>
            <a:off x="11155680" y="5090160"/>
            <a:ext cx="609600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3449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www.novodar.ru/images/stories/72763-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23620" r="51191" b="10143"/>
          <a:stretch/>
        </p:blipFill>
        <p:spPr bwMode="auto">
          <a:xfrm>
            <a:off x="11277600" y="1447800"/>
            <a:ext cx="609600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" y="-137160"/>
            <a:ext cx="11856720" cy="160020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b="1" dirty="0">
                <a:solidFill>
                  <a:srgbClr val="00B0F0"/>
                </a:solidFill>
              </a:rPr>
              <a:t>Международные бизнес-миссии</a:t>
            </a:r>
            <a:endParaRPr lang="ru-RU" sz="3400" b="1" dirty="0">
              <a:solidFill>
                <a:srgbClr val="00B0F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8876-0A0B-4962-BD8E-47F4CB29FEEF}" type="slidenum">
              <a:rPr lang="ru-RU" smtClean="0"/>
              <a:t>32</a:t>
            </a:fld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37160" y="2164080"/>
            <a:ext cx="11871960" cy="4495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lvl="0"/>
            <a:r>
              <a:rPr lang="ru-RU" sz="2000" b="1" dirty="0" smtClean="0">
                <a:solidFill>
                  <a:srgbClr val="FF0000"/>
                </a:solidFill>
              </a:rPr>
              <a:t>Результат: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/>
                </a:solidFill>
              </a:rPr>
              <a:t>Организация деловых переговоров с потенциальными иностранными покупателями в иностранном государстве, включая формирование перечня потенциальных иностранных покупателей в стране проведения </a:t>
            </a:r>
            <a:r>
              <a:rPr lang="ru-RU" sz="2000" dirty="0" smtClean="0">
                <a:solidFill>
                  <a:schemeClr val="tx1"/>
                </a:solidFill>
              </a:rPr>
              <a:t>бизнес-миссии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Дополнительно в рамках услуги возможно получить:</a:t>
            </a:r>
            <a:endParaRPr lang="ru-RU" sz="20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</a:rPr>
              <a:t>Аренду </a:t>
            </a:r>
            <a:r>
              <a:rPr lang="ru-RU" sz="2000" dirty="0">
                <a:solidFill>
                  <a:schemeClr val="tx1"/>
                </a:solidFill>
              </a:rPr>
              <a:t>помещения для проведения переговоров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/>
                </a:solidFill>
              </a:rPr>
              <a:t>Техническое и лингвистическое сопровождение переговоров (например, оборудование для проведения презентации, переводчик)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/>
                </a:solidFill>
              </a:rPr>
              <a:t>Трансфер участников по территории зарубежного государства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/>
                </a:solidFill>
              </a:rPr>
              <a:t>Подготовку сувенирной продукции для получателя поддержки с его логотипом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/>
                </a:solidFill>
              </a:rPr>
              <a:t>Формирование коммерческого предложения, в том числе на иностранном языке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/>
                </a:solidFill>
              </a:rPr>
              <a:t>Перевод и адаптацию презентационных и других материалов получателя поддержки (например, технической документации)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1" name="Picture 6" descr="https://prv0.lori-images.net/red-human-bright-3d-attention-0021965656-preview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8" t="9946" r="-1281" b="14220"/>
          <a:stretch/>
        </p:blipFill>
        <p:spPr bwMode="auto">
          <a:xfrm>
            <a:off x="11292840" y="2590800"/>
            <a:ext cx="581266" cy="52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с двумя скругленными противолежащими углами 39"/>
          <p:cNvSpPr/>
          <p:nvPr/>
        </p:nvSpPr>
        <p:spPr>
          <a:xfrm>
            <a:off x="6141720" y="6233160"/>
            <a:ext cx="5928360" cy="518160"/>
          </a:xfrm>
          <a:prstGeom prst="round2Diag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Куда обратиться:</a:t>
            </a:r>
          </a:p>
          <a:p>
            <a:pPr marL="0" lvl="4" indent="22225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Дистанционно электронную почту </a:t>
            </a:r>
            <a:r>
              <a:rPr lang="ru-RU" sz="1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Центра поддержки экспорта </a:t>
            </a:r>
            <a:r>
              <a:rPr lang="en-US" sz="1400" dirty="0">
                <a:solidFill>
                  <a:schemeClr val="tx1"/>
                </a:solidFill>
                <a:latin typeface="Bookman Old Style" panose="02050604050505020204" pitchFamily="18" charset="0"/>
              </a:rPr>
              <a:t> info@perm-export.ru</a:t>
            </a:r>
            <a:r>
              <a:rPr lang="en-US" sz="1400" dirty="0">
                <a:latin typeface="Bookman Old Style" panose="02050604050505020204" pitchFamily="18" charset="0"/>
              </a:rPr>
              <a:t>.</a:t>
            </a:r>
            <a:r>
              <a:rPr lang="ru-RU" sz="1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endParaRPr lang="ru-RU" sz="1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7640" y="944880"/>
            <a:ext cx="6141720" cy="10210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ru-RU" sz="2000" dirty="0" smtClean="0">
                <a:solidFill>
                  <a:schemeClr val="tx1"/>
                </a:solidFill>
              </a:rPr>
              <a:t>Ежегодно формируется </a:t>
            </a:r>
            <a:r>
              <a:rPr lang="ru-RU" sz="2000" dirty="0">
                <a:solidFill>
                  <a:schemeClr val="tx1"/>
                </a:solidFill>
              </a:rPr>
              <a:t>перечень международных мероприятий, в том числе </a:t>
            </a:r>
            <a:r>
              <a:rPr lang="ru-RU" sz="2000" dirty="0" smtClean="0">
                <a:solidFill>
                  <a:schemeClr val="tx1"/>
                </a:solidFill>
              </a:rPr>
              <a:t>бизнес-миссий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" name="Picture 12" descr="http://www.novodar.ru/images/stories/72763-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23620" r="51191" b="10143"/>
          <a:stretch/>
        </p:blipFill>
        <p:spPr bwMode="auto">
          <a:xfrm flipH="1">
            <a:off x="11506199" y="6156960"/>
            <a:ext cx="807720" cy="50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6477000" y="853440"/>
            <a:ext cx="5349240" cy="9448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Делегация предприятий направляется в иностранное государство</a:t>
            </a:r>
          </a:p>
        </p:txBody>
      </p:sp>
      <p:sp>
        <p:nvSpPr>
          <p:cNvPr id="12" name="Стрелка вниз 11"/>
          <p:cNvSpPr/>
          <p:nvPr/>
        </p:nvSpPr>
        <p:spPr>
          <a:xfrm rot="16200000">
            <a:off x="5791200" y="1325880"/>
            <a:ext cx="92964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8336280" y="1813560"/>
            <a:ext cx="92964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7867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www.novodar.ru/images/stories/72763-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23620" r="51191" b="10143"/>
          <a:stretch/>
        </p:blipFill>
        <p:spPr bwMode="auto">
          <a:xfrm>
            <a:off x="11277600" y="1447800"/>
            <a:ext cx="609600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" y="-137160"/>
            <a:ext cx="11856720" cy="160020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b="1" dirty="0">
                <a:solidFill>
                  <a:srgbClr val="00B0F0"/>
                </a:solidFill>
              </a:rPr>
              <a:t>Реверсные бизнес-миссии</a:t>
            </a:r>
            <a:endParaRPr lang="ru-RU" sz="3400" b="1" dirty="0">
              <a:solidFill>
                <a:srgbClr val="00B0F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8876-0A0B-4962-BD8E-47F4CB29FEEF}" type="slidenum">
              <a:rPr lang="ru-RU" smtClean="0"/>
              <a:t>33</a:t>
            </a:fld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0" y="2164080"/>
            <a:ext cx="12359640" cy="45262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lvl="0"/>
            <a:r>
              <a:rPr lang="ru-RU" sz="2200" b="1" dirty="0" smtClean="0">
                <a:solidFill>
                  <a:srgbClr val="FF0000"/>
                </a:solidFill>
              </a:rPr>
              <a:t>Результат:</a:t>
            </a:r>
            <a:endParaRPr lang="ru-RU" sz="2200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chemeClr val="tx1"/>
                </a:solidFill>
              </a:rPr>
              <a:t>Формирование коммерческого предложения, в том числе на иностранном языке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chemeClr val="tx1"/>
                </a:solidFill>
              </a:rPr>
              <a:t>Проведение встреч с потенциальными покупателями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200" b="1" dirty="0" smtClean="0">
                <a:solidFill>
                  <a:schemeClr val="tx1"/>
                </a:solidFill>
              </a:rPr>
              <a:t>Дополнительно в рамках услуги возможно получить: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Перевод и адаптацию презентационных и других материалов получателя поддержки (например, технической документации)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chemeClr val="tx1"/>
                </a:solidFill>
              </a:rPr>
              <a:t>Аренду помещения для проведения переговоров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chemeClr val="tx1"/>
                </a:solidFill>
              </a:rPr>
              <a:t>Техническое и лингвистическое сопровождение переговоров (например, оборудование для проведения презентации, переводчик)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chemeClr val="tx1"/>
                </a:solidFill>
              </a:rPr>
              <a:t>Подготовку сувенирной продукции для получателя поддержки с его логотипом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1" name="Picture 6" descr="https://prv0.lori-images.net/red-human-bright-3d-attention-0021965656-preview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8" t="9946" r="-1281" b="14220"/>
          <a:stretch/>
        </p:blipFill>
        <p:spPr bwMode="auto">
          <a:xfrm>
            <a:off x="10850880" y="2331720"/>
            <a:ext cx="581266" cy="52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с двумя скругленными противолежащими углами 39"/>
          <p:cNvSpPr/>
          <p:nvPr/>
        </p:nvSpPr>
        <p:spPr>
          <a:xfrm>
            <a:off x="487680" y="6187440"/>
            <a:ext cx="11597640" cy="472440"/>
          </a:xfrm>
          <a:prstGeom prst="round2Diag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Куда обратиться:</a:t>
            </a:r>
          </a:p>
          <a:p>
            <a:pPr marL="0" lvl="4" indent="22225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Дистанционно электронную почту </a:t>
            </a:r>
            <a:r>
              <a:rPr lang="ru-RU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Центра поддержки экспорта </a:t>
            </a:r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 info@perm-export.ru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  <a:r>
              <a:rPr lang="ru-RU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1920" y="914400"/>
            <a:ext cx="11871960" cy="10058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ru-RU" sz="2200" dirty="0" smtClean="0">
                <a:solidFill>
                  <a:schemeClr val="tx1"/>
                </a:solidFill>
              </a:rPr>
              <a:t>ЦПЭ </a:t>
            </a:r>
            <a:r>
              <a:rPr lang="ru-RU" sz="2200" dirty="0">
                <a:solidFill>
                  <a:schemeClr val="tx1"/>
                </a:solidFill>
              </a:rPr>
              <a:t>приглашает делегацию иностранного государства на территорию Пермского края для проведения переговоров, в том числе для посещения производств получателей </a:t>
            </a:r>
            <a:r>
              <a:rPr lang="ru-RU" sz="2200" dirty="0"/>
              <a:t>поддержки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10" name="Picture 12" descr="http://www.novodar.ru/images/stories/72763-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23620" r="51191" b="10143"/>
          <a:stretch/>
        </p:blipFill>
        <p:spPr bwMode="auto">
          <a:xfrm flipH="1">
            <a:off x="11506199" y="6156960"/>
            <a:ext cx="807720" cy="50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низ 5"/>
          <p:cNvSpPr/>
          <p:nvPr/>
        </p:nvSpPr>
        <p:spPr>
          <a:xfrm>
            <a:off x="5623560" y="1813560"/>
            <a:ext cx="92964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0153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www.novodar.ru/images/stories/72763-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23620" r="51191" b="10143"/>
          <a:stretch/>
        </p:blipFill>
        <p:spPr bwMode="auto">
          <a:xfrm>
            <a:off x="11277600" y="1447800"/>
            <a:ext cx="609600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" y="182880"/>
            <a:ext cx="11856720" cy="1600200"/>
          </a:xfrm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</a:pPr>
            <a:r>
              <a:rPr lang="ru-RU" b="1" dirty="0" smtClean="0">
                <a:solidFill>
                  <a:srgbClr val="00B0F0"/>
                </a:solidFill>
              </a:rPr>
              <a:t>Организация участия субъектов МСП в международных </a:t>
            </a:r>
            <a:r>
              <a:rPr lang="ru-RU" b="1" dirty="0" err="1" smtClean="0">
                <a:solidFill>
                  <a:srgbClr val="00B0F0"/>
                </a:solidFill>
              </a:rPr>
              <a:t>выставочно</a:t>
            </a:r>
            <a:r>
              <a:rPr lang="ru-RU" b="1" dirty="0" smtClean="0">
                <a:solidFill>
                  <a:srgbClr val="00B0F0"/>
                </a:solidFill>
              </a:rPr>
              <a:t>-ярмарочных мероприятиях за пределами</a:t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b="1" dirty="0" smtClean="0">
                <a:solidFill>
                  <a:srgbClr val="00B0F0"/>
                </a:solidFill>
              </a:rPr>
              <a:t>территории РФ</a:t>
            </a:r>
            <a:endParaRPr lang="ru-RU" sz="3400" b="1" dirty="0">
              <a:solidFill>
                <a:srgbClr val="00B0F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8876-0A0B-4962-BD8E-47F4CB29FEEF}" type="slidenum">
              <a:rPr lang="ru-RU" smtClean="0"/>
              <a:t>34</a:t>
            </a:fld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0" y="1402080"/>
            <a:ext cx="12359640" cy="3657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lvl="0"/>
            <a:r>
              <a:rPr lang="ru-RU" sz="2000" b="1" dirty="0" smtClean="0">
                <a:solidFill>
                  <a:srgbClr val="FF0000"/>
                </a:solidFill>
              </a:rPr>
              <a:t>    Результат: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/>
                </a:solidFill>
              </a:rPr>
              <a:t>Аренда выставочных площадей из расчета не менее 4 м² на одного получателя поддержки, застройка и сопровождение стенда, в том числе включая разработку дизайн-проекта выставочного стенда, аккредитацию застройщика, изготовление конструкционных элементов стенда, транспортировку конструкционных элементов и материалов, монтаж, создание и демонтаж временной выставочной инфраструктуры стенда, оформление и оснащение стенда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Дополнительно в рамках услуги возможно получить: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Подготовку сувенирной продукции для получателя поддержки с его логотипом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/>
                </a:solidFill>
              </a:rPr>
              <a:t>Формирование коммерческого предложения, в том числе на иностранном языке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/>
                </a:solidFill>
              </a:rPr>
              <a:t>Доставку выставочных образцов, в том числе затраты на их таможенное оформление и страхование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1" name="Picture 6" descr="https://prv0.lori-images.net/red-human-bright-3d-attention-0021965656-preview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8" t="9946" r="-1281" b="14220"/>
          <a:stretch/>
        </p:blipFill>
        <p:spPr bwMode="auto">
          <a:xfrm>
            <a:off x="11610734" y="2240280"/>
            <a:ext cx="581266" cy="52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с двумя скругленными противолежащими углами 39"/>
          <p:cNvSpPr/>
          <p:nvPr/>
        </p:nvSpPr>
        <p:spPr>
          <a:xfrm>
            <a:off x="457200" y="6263640"/>
            <a:ext cx="11597640" cy="472440"/>
          </a:xfrm>
          <a:prstGeom prst="round2Diag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Куда обратиться:</a:t>
            </a:r>
          </a:p>
          <a:p>
            <a:pPr marL="0" lvl="4" indent="22225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Дистанционно электронную почту </a:t>
            </a:r>
            <a:r>
              <a:rPr lang="ru-RU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Центра поддержки экспорта </a:t>
            </a:r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 info@perm-export.ru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  <a:r>
              <a:rPr lang="ru-RU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9080" y="5212080"/>
            <a:ext cx="11765280" cy="10058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Условие:</a:t>
            </a:r>
          </a:p>
          <a:p>
            <a:r>
              <a:rPr lang="ru-RU" sz="2200" dirty="0">
                <a:solidFill>
                  <a:schemeClr val="tx1"/>
                </a:solidFill>
              </a:rPr>
              <a:t>К</a:t>
            </a:r>
            <a:r>
              <a:rPr lang="ru-RU" sz="2200" dirty="0" smtClean="0">
                <a:solidFill>
                  <a:schemeClr val="tx1"/>
                </a:solidFill>
              </a:rPr>
              <a:t>онкурсный </a:t>
            </a:r>
            <a:r>
              <a:rPr lang="ru-RU" sz="2200" dirty="0">
                <a:solidFill>
                  <a:schemeClr val="tx1"/>
                </a:solidFill>
              </a:rPr>
              <a:t>отбор на участие получателей поддержки на международной выставке с индивидуальным стендом</a:t>
            </a:r>
          </a:p>
        </p:txBody>
      </p:sp>
      <p:pic>
        <p:nvPicPr>
          <p:cNvPr id="10" name="Picture 12" descr="http://www.novodar.ru/images/stories/72763-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23620" r="51191" b="10143"/>
          <a:stretch/>
        </p:blipFill>
        <p:spPr bwMode="auto">
          <a:xfrm flipH="1">
            <a:off x="11506199" y="6156960"/>
            <a:ext cx="807720" cy="50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avatars.mds.yandex.net/i?id=6300fa2460785e2d7cade74823be64f3_l-5332191-images-thumbs&amp;n=1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r="16784"/>
          <a:stretch/>
        </p:blipFill>
        <p:spPr bwMode="auto">
          <a:xfrm>
            <a:off x="11136346" y="5589668"/>
            <a:ext cx="608662" cy="56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8344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www.novodar.ru/images/stories/72763-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23620" r="51191" b="10143"/>
          <a:stretch/>
        </p:blipFill>
        <p:spPr bwMode="auto">
          <a:xfrm>
            <a:off x="11292840" y="2621280"/>
            <a:ext cx="609600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" y="182880"/>
            <a:ext cx="11856720" cy="1600200"/>
          </a:xfrm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ru-RU" b="1" dirty="0">
                <a:solidFill>
                  <a:srgbClr val="00B0F0"/>
                </a:solidFill>
              </a:rPr>
              <a:t>Электронная торговля</a:t>
            </a:r>
            <a:r>
              <a:rPr lang="ru-RU" b="1" dirty="0" smtClean="0">
                <a:solidFill>
                  <a:srgbClr val="00B0F0"/>
                </a:solidFill>
              </a:rPr>
              <a:t/>
            </a:r>
            <a:br>
              <a:rPr lang="ru-RU" b="1" dirty="0" smtClean="0">
                <a:solidFill>
                  <a:srgbClr val="00B0F0"/>
                </a:solidFill>
              </a:rPr>
            </a:br>
            <a:endParaRPr lang="ru-RU" sz="3400" b="1" dirty="0">
              <a:solidFill>
                <a:srgbClr val="00B0F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8876-0A0B-4962-BD8E-47F4CB29FEEF}" type="slidenum">
              <a:rPr lang="ru-RU" smtClean="0"/>
              <a:t>35</a:t>
            </a:fld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0040" y="1310640"/>
            <a:ext cx="6918960" cy="5410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/>
            <a:r>
              <a:rPr lang="ru-RU" sz="2500" b="1" dirty="0" smtClean="0">
                <a:solidFill>
                  <a:srgbClr val="FF0000"/>
                </a:solidFill>
              </a:rPr>
              <a:t>Результат:</a:t>
            </a:r>
            <a:endParaRPr lang="ru-RU" sz="2500" b="1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500" dirty="0">
                <a:solidFill>
                  <a:schemeClr val="tx1"/>
                </a:solidFill>
              </a:rPr>
              <a:t>Подбор международной электронной торговой площадки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500" dirty="0">
                <a:solidFill>
                  <a:schemeClr val="tx1"/>
                </a:solidFill>
              </a:rPr>
              <a:t>Регистрация и/или продвижение получателя поддержки на площадке</a:t>
            </a:r>
          </a:p>
          <a:p>
            <a:r>
              <a:rPr lang="ru-RU" sz="2500" b="1" dirty="0">
                <a:solidFill>
                  <a:schemeClr val="tx1"/>
                </a:solidFill>
              </a:rPr>
              <a:t>Дополнительно в рамках услуги возможно получить</a:t>
            </a:r>
            <a:r>
              <a:rPr lang="ru-RU" sz="2500" b="1" dirty="0" smtClean="0">
                <a:solidFill>
                  <a:schemeClr val="tx1"/>
                </a:solidFill>
              </a:rPr>
              <a:t>:</a:t>
            </a:r>
            <a:endParaRPr lang="en-US" sz="2500" b="1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500" b="1" dirty="0">
                <a:solidFill>
                  <a:schemeClr val="tx1"/>
                </a:solidFill>
              </a:rPr>
              <a:t> </a:t>
            </a:r>
            <a:r>
              <a:rPr lang="ru-RU" sz="2500" dirty="0" smtClean="0">
                <a:solidFill>
                  <a:schemeClr val="tx1"/>
                </a:solidFill>
              </a:rPr>
              <a:t>Содействие </a:t>
            </a:r>
            <a:r>
              <a:rPr lang="ru-RU" sz="2500" dirty="0">
                <a:solidFill>
                  <a:schemeClr val="tx1"/>
                </a:solidFill>
              </a:rPr>
              <a:t>в размещении и хранении продукции получателя поддержки в местах временного хранения за рубежом на срок не более 6 месяцев площадью не более 100 м²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1" name="Picture 6" descr="https://prv0.lori-images.net/red-human-bright-3d-attention-0021965656-preview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8" t="9946" r="-1281" b="14220"/>
          <a:stretch/>
        </p:blipFill>
        <p:spPr bwMode="auto">
          <a:xfrm>
            <a:off x="5118494" y="1356360"/>
            <a:ext cx="581266" cy="52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с двумя скругленными противолежащими углами 39"/>
          <p:cNvSpPr/>
          <p:nvPr/>
        </p:nvSpPr>
        <p:spPr>
          <a:xfrm>
            <a:off x="7635240" y="975360"/>
            <a:ext cx="4328160" cy="2255520"/>
          </a:xfrm>
          <a:prstGeom prst="round2Diag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5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Куда обратиться:</a:t>
            </a:r>
          </a:p>
          <a:p>
            <a:pPr marL="0" lvl="4" indent="22225">
              <a:buFont typeface="Wingdings" panose="05000000000000000000" pitchFamily="2" charset="2"/>
              <a:buChar char="q"/>
            </a:pPr>
            <a:r>
              <a:rPr lang="ru-RU" sz="25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Дистанционно электронную почту </a:t>
            </a:r>
            <a:r>
              <a:rPr lang="ru-RU" sz="25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Центра поддержки экспорта </a:t>
            </a:r>
            <a:r>
              <a:rPr lang="en-US" sz="2500" dirty="0">
                <a:solidFill>
                  <a:schemeClr val="tx1"/>
                </a:solidFill>
                <a:latin typeface="Bookman Old Style" panose="02050604050505020204" pitchFamily="18" charset="0"/>
              </a:rPr>
              <a:t> info@perm-export.ru</a:t>
            </a:r>
            <a:r>
              <a:rPr lang="en-US" sz="2500" dirty="0">
                <a:latin typeface="Bookman Old Style" panose="02050604050505020204" pitchFamily="18" charset="0"/>
              </a:rPr>
              <a:t>.</a:t>
            </a:r>
            <a:r>
              <a:rPr lang="ru-RU" sz="25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endParaRPr lang="ru-RU" sz="25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67600" y="3459480"/>
            <a:ext cx="4724400" cy="31699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ru-RU" sz="2500" b="1" dirty="0" smtClean="0">
                <a:solidFill>
                  <a:srgbClr val="FF0000"/>
                </a:solidFill>
              </a:rPr>
              <a:t>Условие:</a:t>
            </a:r>
          </a:p>
          <a:p>
            <a:r>
              <a:rPr lang="ru-RU" sz="2500" dirty="0">
                <a:solidFill>
                  <a:schemeClr val="tx1"/>
                </a:solidFill>
              </a:rPr>
              <a:t>К</a:t>
            </a:r>
            <a:r>
              <a:rPr lang="ru-RU" sz="2500" dirty="0" smtClean="0">
                <a:solidFill>
                  <a:schemeClr val="tx1"/>
                </a:solidFill>
              </a:rPr>
              <a:t>онкурсный </a:t>
            </a:r>
            <a:r>
              <a:rPr lang="ru-RU" sz="2500" dirty="0">
                <a:solidFill>
                  <a:schemeClr val="tx1"/>
                </a:solidFill>
              </a:rPr>
              <a:t>отбор на участие получателей поддержки на международной выставке с индивидуальным стендом</a:t>
            </a:r>
          </a:p>
        </p:txBody>
      </p:sp>
      <p:pic>
        <p:nvPicPr>
          <p:cNvPr id="11" name="Picture 2" descr="https://avatars.mds.yandex.net/i?id=6300fa2460785e2d7cade74823be64f3_l-5332191-images-thumbs&amp;n=1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r="16784"/>
          <a:stretch/>
        </p:blipFill>
        <p:spPr bwMode="auto">
          <a:xfrm>
            <a:off x="11272824" y="3583447"/>
            <a:ext cx="608662" cy="56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1999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www.novodar.ru/images/stories/72763-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23620" r="51191" b="10143"/>
          <a:stretch/>
        </p:blipFill>
        <p:spPr bwMode="auto">
          <a:xfrm>
            <a:off x="11292840" y="2621280"/>
            <a:ext cx="609600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391" y="122829"/>
            <a:ext cx="11856720" cy="1141635"/>
          </a:xfrm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ru-RU" b="1" dirty="0">
                <a:solidFill>
                  <a:srgbClr val="00B0F0"/>
                </a:solidFill>
              </a:rPr>
              <a:t>Сертификация, разрешительные документы</a:t>
            </a:r>
            <a:endParaRPr lang="ru-RU" sz="3400" b="1" dirty="0">
              <a:solidFill>
                <a:srgbClr val="00B0F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8876-0A0B-4962-BD8E-47F4CB29FEEF}" type="slidenum">
              <a:rPr lang="ru-RU" smtClean="0"/>
              <a:t>36</a:t>
            </a:fld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63774" y="1215106"/>
            <a:ext cx="7970292" cy="38072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/>
            <a:r>
              <a:rPr lang="ru-RU" sz="2500" b="1" dirty="0" smtClean="0">
                <a:solidFill>
                  <a:srgbClr val="FF0000"/>
                </a:solidFill>
              </a:rPr>
              <a:t>Результат:</a:t>
            </a:r>
            <a:endParaRPr lang="ru-RU" sz="2500" b="1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500" dirty="0" smtClean="0">
                <a:solidFill>
                  <a:schemeClr val="tx1"/>
                </a:solidFill>
              </a:rPr>
              <a:t>С</a:t>
            </a:r>
            <a:r>
              <a:rPr lang="ru-RU" sz="2500" dirty="0" err="1" smtClean="0">
                <a:solidFill>
                  <a:schemeClr val="tx1"/>
                </a:solidFill>
              </a:rPr>
              <a:t>офинансир</a:t>
            </a:r>
            <a:r>
              <a:rPr lang="en-US" sz="2500" dirty="0" err="1" smtClean="0">
                <a:solidFill>
                  <a:schemeClr val="tx1"/>
                </a:solidFill>
              </a:rPr>
              <a:t>ование</a:t>
            </a:r>
            <a:r>
              <a:rPr lang="ru-RU" sz="2500" dirty="0" smtClean="0">
                <a:solidFill>
                  <a:schemeClr val="tx1"/>
                </a:solidFill>
              </a:rPr>
              <a:t> расход</a:t>
            </a:r>
            <a:r>
              <a:rPr lang="en-US" sz="2500" dirty="0" err="1" smtClean="0">
                <a:solidFill>
                  <a:schemeClr val="tx1"/>
                </a:solidFill>
              </a:rPr>
              <a:t>ов</a:t>
            </a:r>
            <a:r>
              <a:rPr lang="ru-RU" sz="2500" dirty="0" smtClean="0">
                <a:solidFill>
                  <a:schemeClr val="tx1"/>
                </a:solidFill>
              </a:rPr>
              <a:t> </a:t>
            </a:r>
            <a:r>
              <a:rPr lang="ru-RU" sz="2500" dirty="0">
                <a:solidFill>
                  <a:schemeClr val="tx1"/>
                </a:solidFill>
              </a:rPr>
              <a:t>по получению обязательной и добровольной сертификации продукции и получению разрешительной документации, необходимой для экспорта товаров и </a:t>
            </a:r>
            <a:r>
              <a:rPr lang="ru-RU" sz="2500" dirty="0" smtClean="0">
                <a:solidFill>
                  <a:schemeClr val="tx1"/>
                </a:solidFill>
              </a:rPr>
              <a:t>услуг</a:t>
            </a:r>
            <a:endParaRPr lang="en-US" sz="250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500" dirty="0" err="1" smtClean="0">
                <a:solidFill>
                  <a:schemeClr val="tx1"/>
                </a:solidFill>
              </a:rPr>
              <a:t>Получение</a:t>
            </a:r>
            <a:r>
              <a:rPr lang="en-US" sz="2500" dirty="0" smtClean="0">
                <a:solidFill>
                  <a:schemeClr val="tx1"/>
                </a:solidFill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</a:rPr>
              <a:t>консультации</a:t>
            </a:r>
            <a:r>
              <a:rPr lang="en-US" sz="2500" dirty="0" smtClean="0">
                <a:solidFill>
                  <a:schemeClr val="tx1"/>
                </a:solidFill>
              </a:rPr>
              <a:t> </a:t>
            </a:r>
            <a:r>
              <a:rPr lang="ru-RU" sz="2500" dirty="0" smtClean="0">
                <a:solidFill>
                  <a:schemeClr val="tx1"/>
                </a:solidFill>
              </a:rPr>
              <a:t>по определению разрешительной документации для экспорта</a:t>
            </a:r>
            <a:endParaRPr lang="ru-RU" sz="2500" dirty="0">
              <a:solidFill>
                <a:schemeClr val="tx1"/>
              </a:solidFill>
            </a:endParaRPr>
          </a:p>
        </p:txBody>
      </p:sp>
      <p:pic>
        <p:nvPicPr>
          <p:cNvPr id="31" name="Picture 6" descr="https://prv0.lori-images.net/red-human-bright-3d-attention-0021965656-preview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8" t="9946" r="-1281" b="14220"/>
          <a:stretch/>
        </p:blipFill>
        <p:spPr bwMode="auto">
          <a:xfrm>
            <a:off x="7274840" y="1492837"/>
            <a:ext cx="581266" cy="52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с двумя скругленными противолежащими углами 39"/>
          <p:cNvSpPr/>
          <p:nvPr/>
        </p:nvSpPr>
        <p:spPr>
          <a:xfrm>
            <a:off x="8393372" y="975359"/>
            <a:ext cx="3570027" cy="3296389"/>
          </a:xfrm>
          <a:prstGeom prst="round2Diag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5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Куда обратиться:</a:t>
            </a:r>
          </a:p>
          <a:p>
            <a:pPr marL="0" lvl="4" indent="22225">
              <a:buFont typeface="Wingdings" panose="05000000000000000000" pitchFamily="2" charset="2"/>
              <a:buChar char="q"/>
            </a:pPr>
            <a:r>
              <a:rPr lang="ru-RU" sz="25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Дистанционно электронную почту </a:t>
            </a:r>
            <a:r>
              <a:rPr lang="ru-RU" sz="25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Центра поддержки экспорта </a:t>
            </a:r>
            <a:r>
              <a:rPr lang="en-US" sz="2500" dirty="0">
                <a:solidFill>
                  <a:schemeClr val="tx1"/>
                </a:solidFill>
                <a:latin typeface="Bookman Old Style" panose="02050604050505020204" pitchFamily="18" charset="0"/>
              </a:rPr>
              <a:t> info@perm-export.ru</a:t>
            </a:r>
            <a:r>
              <a:rPr lang="en-US" sz="2500" dirty="0">
                <a:latin typeface="Bookman Old Style" panose="02050604050505020204" pitchFamily="18" charset="0"/>
              </a:rPr>
              <a:t>.</a:t>
            </a:r>
            <a:r>
              <a:rPr lang="ru-RU" sz="25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endParaRPr lang="ru-RU" sz="25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3773" y="5145206"/>
            <a:ext cx="11859905" cy="156949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ru-RU" sz="2500" b="1" dirty="0" smtClean="0">
                <a:solidFill>
                  <a:srgbClr val="FF0000"/>
                </a:solidFill>
              </a:rPr>
              <a:t>Условие:</a:t>
            </a:r>
          </a:p>
          <a:p>
            <a:r>
              <a:rPr lang="en-US" sz="2500" dirty="0" smtClean="0">
                <a:solidFill>
                  <a:schemeClr val="tx1"/>
                </a:solidFill>
              </a:rPr>
              <a:t>МСП </a:t>
            </a:r>
            <a:r>
              <a:rPr lang="ru-RU" sz="2500" dirty="0" smtClean="0">
                <a:solidFill>
                  <a:schemeClr val="tx1"/>
                </a:solidFill>
              </a:rPr>
              <a:t>платит </a:t>
            </a:r>
            <a:r>
              <a:rPr lang="ru-RU" sz="2500" dirty="0">
                <a:solidFill>
                  <a:schemeClr val="tx1"/>
                </a:solidFill>
              </a:rPr>
              <a:t>20% от стоимости сертификации, получения разрешительной документации, </a:t>
            </a:r>
            <a:r>
              <a:rPr lang="en-US" sz="2500" dirty="0" smtClean="0">
                <a:solidFill>
                  <a:schemeClr val="tx1"/>
                </a:solidFill>
              </a:rPr>
              <a:t>ЦПЭ</a:t>
            </a:r>
            <a:r>
              <a:rPr lang="ru-RU" sz="2500" dirty="0" smtClean="0">
                <a:solidFill>
                  <a:schemeClr val="tx1"/>
                </a:solidFill>
              </a:rPr>
              <a:t> </a:t>
            </a:r>
            <a:r>
              <a:rPr lang="ru-RU" sz="2500" dirty="0" err="1" smtClean="0">
                <a:solidFill>
                  <a:schemeClr val="tx1"/>
                </a:solidFill>
              </a:rPr>
              <a:t>опла</a:t>
            </a:r>
            <a:r>
              <a:rPr lang="en-US" sz="2500" dirty="0" err="1" smtClean="0">
                <a:solidFill>
                  <a:schemeClr val="tx1"/>
                </a:solidFill>
              </a:rPr>
              <a:t>чивает</a:t>
            </a:r>
            <a:r>
              <a:rPr lang="ru-RU" sz="2500" dirty="0" smtClean="0">
                <a:solidFill>
                  <a:schemeClr val="tx1"/>
                </a:solidFill>
              </a:rPr>
              <a:t> </a:t>
            </a:r>
            <a:r>
              <a:rPr lang="ru-RU" sz="2500" dirty="0">
                <a:solidFill>
                  <a:schemeClr val="tx1"/>
                </a:solidFill>
              </a:rPr>
              <a:t>оставшуюся </a:t>
            </a:r>
            <a:r>
              <a:rPr lang="ru-RU" sz="2500" dirty="0" smtClean="0">
                <a:solidFill>
                  <a:schemeClr val="tx1"/>
                </a:solidFill>
              </a:rPr>
              <a:t>стоимость</a:t>
            </a:r>
            <a:r>
              <a:rPr lang="en-US" sz="2500" dirty="0" smtClean="0">
                <a:solidFill>
                  <a:schemeClr val="tx1"/>
                </a:solidFill>
              </a:rPr>
              <a:t>, </a:t>
            </a:r>
            <a:r>
              <a:rPr lang="ru-RU" sz="2500" dirty="0" smtClean="0">
                <a:solidFill>
                  <a:schemeClr val="tx1"/>
                </a:solidFill>
              </a:rPr>
              <a:t>которая </a:t>
            </a:r>
            <a:r>
              <a:rPr lang="ru-RU" sz="2500" dirty="0">
                <a:solidFill>
                  <a:schemeClr val="tx1"/>
                </a:solidFill>
              </a:rPr>
              <a:t>не должна превышать более 1 </a:t>
            </a:r>
            <a:r>
              <a:rPr lang="en-US" sz="2500" dirty="0" err="1" smtClean="0">
                <a:solidFill>
                  <a:schemeClr val="tx1"/>
                </a:solidFill>
              </a:rPr>
              <a:t>млн</a:t>
            </a:r>
            <a:r>
              <a:rPr lang="en-US" sz="2500" dirty="0" smtClean="0">
                <a:solidFill>
                  <a:schemeClr val="tx1"/>
                </a:solidFill>
              </a:rPr>
              <a:t>. </a:t>
            </a:r>
            <a:r>
              <a:rPr lang="en-US" sz="2500" dirty="0" err="1">
                <a:solidFill>
                  <a:schemeClr val="tx1"/>
                </a:solidFill>
              </a:rPr>
              <a:t>р</a:t>
            </a:r>
            <a:r>
              <a:rPr lang="en-US" sz="2500" dirty="0" err="1" smtClean="0">
                <a:solidFill>
                  <a:schemeClr val="tx1"/>
                </a:solidFill>
              </a:rPr>
              <a:t>уб</a:t>
            </a:r>
            <a:r>
              <a:rPr lang="en-US" sz="2500" dirty="0" smtClean="0">
                <a:solidFill>
                  <a:schemeClr val="tx1"/>
                </a:solidFill>
              </a:rPr>
              <a:t>.</a:t>
            </a:r>
            <a:r>
              <a:rPr lang="ru-RU" sz="2500" dirty="0" smtClean="0">
                <a:solidFill>
                  <a:schemeClr val="tx1"/>
                </a:solidFill>
              </a:rPr>
              <a:t> </a:t>
            </a:r>
            <a:r>
              <a:rPr lang="ru-RU" sz="2500" dirty="0"/>
              <a:t>000 </a:t>
            </a:r>
            <a:r>
              <a:rPr lang="ru-RU" dirty="0"/>
              <a:t>₽)</a:t>
            </a:r>
            <a:endParaRPr lang="ru-RU" sz="2500" dirty="0">
              <a:solidFill>
                <a:schemeClr val="tx1"/>
              </a:solidFill>
            </a:endParaRPr>
          </a:p>
        </p:txBody>
      </p:sp>
      <p:pic>
        <p:nvPicPr>
          <p:cNvPr id="10" name="Picture 2" descr="https://avatars.mds.yandex.net/i?id=6300fa2460785e2d7cade74823be64f3_l-5332191-images-thumbs&amp;n=1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r="16784"/>
          <a:stretch/>
        </p:blipFill>
        <p:spPr bwMode="auto">
          <a:xfrm>
            <a:off x="10658674" y="5398599"/>
            <a:ext cx="608662" cy="56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7112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www.novodar.ru/images/stories/72763-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23620" r="51191" b="10143"/>
          <a:stretch/>
        </p:blipFill>
        <p:spPr bwMode="auto">
          <a:xfrm>
            <a:off x="11292840" y="2621280"/>
            <a:ext cx="609600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391" y="0"/>
            <a:ext cx="11856720" cy="1141635"/>
          </a:xfrm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ru-RU" b="1" dirty="0">
                <a:solidFill>
                  <a:srgbClr val="00B0F0"/>
                </a:solidFill>
              </a:rPr>
              <a:t>Маркетинговые и патентные исследования</a:t>
            </a:r>
            <a:endParaRPr lang="ru-RU" sz="3400" b="1" dirty="0">
              <a:solidFill>
                <a:srgbClr val="00B0F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8876-0A0B-4962-BD8E-47F4CB29FEEF}" type="slidenum">
              <a:rPr lang="ru-RU" smtClean="0"/>
              <a:t>37</a:t>
            </a:fld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9182" y="914400"/>
            <a:ext cx="12082818" cy="39851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lvl="0"/>
            <a:r>
              <a:rPr lang="ru-RU" sz="2000" b="1" dirty="0" smtClean="0">
                <a:solidFill>
                  <a:srgbClr val="FF0000"/>
                </a:solidFill>
              </a:rPr>
              <a:t>Результат:</a:t>
            </a:r>
          </a:p>
          <a:p>
            <a:r>
              <a:rPr lang="en-US" sz="2000" dirty="0" err="1" smtClean="0">
                <a:solidFill>
                  <a:schemeClr val="tx1"/>
                </a:solidFill>
              </a:rPr>
              <a:t>Проведение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маркетингового и/или патентного исследования</a:t>
            </a:r>
            <a:r>
              <a:rPr lang="en-US" sz="2000" dirty="0" smtClean="0">
                <a:solidFill>
                  <a:schemeClr val="tx1"/>
                </a:solidFill>
              </a:rPr>
              <a:t>, в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результате </a:t>
            </a:r>
            <a:r>
              <a:rPr lang="en-US" sz="2000" dirty="0" err="1" smtClean="0">
                <a:solidFill>
                  <a:schemeClr val="tx1"/>
                </a:solidFill>
              </a:rPr>
              <a:t>которого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мож</a:t>
            </a:r>
            <a:r>
              <a:rPr lang="en-US" sz="2000" dirty="0" err="1" smtClean="0">
                <a:solidFill>
                  <a:schemeClr val="tx1"/>
                </a:solidFill>
              </a:rPr>
              <a:t>но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получить: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объем целевого рынка потребления товара (работы, услуги);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/>
                </a:solidFill>
              </a:rPr>
              <a:t>прогнозы потребления товара (работы, услуги) на не менее </a:t>
            </a:r>
            <a:r>
              <a:rPr lang="ru-RU" sz="2000" dirty="0" smtClean="0">
                <a:solidFill>
                  <a:schemeClr val="tx1"/>
                </a:solidFill>
              </a:rPr>
              <a:t>3 </a:t>
            </a:r>
            <a:r>
              <a:rPr lang="ru-RU" sz="2000" dirty="0">
                <a:solidFill>
                  <a:schemeClr val="tx1"/>
                </a:solidFill>
              </a:rPr>
              <a:t>лет;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/>
                </a:solidFill>
              </a:rPr>
              <a:t>сведения об импорте товара (работы, услуги) в выбранную страну;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/>
                </a:solidFill>
              </a:rPr>
              <a:t>оценку потенциальных потребителей с указанием их количества и покупательской способности;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/>
                </a:solidFill>
              </a:rPr>
              <a:t>оценку конкурентной среды, включая оценку состояния рынка и информацию о ключевых конкурентах;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/>
                </a:solidFill>
              </a:rPr>
              <a:t>информацию о текущих ценах на товар (работу, услугу) и прогнозах их изменения на следующие 3 </a:t>
            </a:r>
            <a:r>
              <a:rPr lang="ru-RU" sz="2000" dirty="0" smtClean="0">
                <a:solidFill>
                  <a:schemeClr val="tx1"/>
                </a:solidFill>
              </a:rPr>
              <a:t>года</a:t>
            </a:r>
            <a:r>
              <a:rPr lang="ru-RU" sz="2000" dirty="0">
                <a:solidFill>
                  <a:schemeClr val="tx1"/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/>
                </a:solidFill>
              </a:rPr>
              <a:t>информацию о действующей модели цепочки поставок до конечного потребителя;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/>
                </a:solidFill>
              </a:rPr>
              <a:t>комплексное исследование современных технологий, продуктов, рынков их применения при патентном исследовании</a:t>
            </a:r>
            <a:r>
              <a:rPr lang="ru-RU" sz="19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1" name="Picture 6" descr="https://prv0.lori-images.net/red-human-bright-3d-attention-0021965656-preview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8" t="9946" r="-1281" b="14220"/>
          <a:stretch/>
        </p:blipFill>
        <p:spPr bwMode="auto">
          <a:xfrm>
            <a:off x="5486984" y="1056108"/>
            <a:ext cx="581266" cy="52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с двумя скругленными противолежащими углами 39"/>
          <p:cNvSpPr/>
          <p:nvPr/>
        </p:nvSpPr>
        <p:spPr>
          <a:xfrm>
            <a:off x="7438030" y="4954136"/>
            <a:ext cx="4612943" cy="1760563"/>
          </a:xfrm>
          <a:prstGeom prst="round2Diag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Куда обратиться:</a:t>
            </a:r>
          </a:p>
          <a:p>
            <a:pPr marL="0" lvl="4" indent="22225"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Дистанционно электронную почту </a:t>
            </a:r>
            <a:r>
              <a:rPr lang="ru-RU" sz="22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Центра поддержки экспорта </a:t>
            </a:r>
            <a:r>
              <a:rPr lang="en-US" sz="2200" dirty="0">
                <a:solidFill>
                  <a:schemeClr val="tx1"/>
                </a:solidFill>
                <a:latin typeface="Bookman Old Style" panose="02050604050505020204" pitchFamily="18" charset="0"/>
              </a:rPr>
              <a:t> info@perm-export.ru</a:t>
            </a:r>
            <a:r>
              <a:rPr lang="en-US" sz="2200" dirty="0">
                <a:latin typeface="Bookman Old Style" panose="02050604050505020204" pitchFamily="18" charset="0"/>
              </a:rPr>
              <a:t>.</a:t>
            </a:r>
            <a:r>
              <a:rPr lang="ru-RU" sz="22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endParaRPr lang="ru-RU" sz="22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 flipH="1">
            <a:off x="136478" y="4967785"/>
            <a:ext cx="7137774" cy="174691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ru-RU" sz="2300" b="1" dirty="0" smtClean="0">
                <a:solidFill>
                  <a:srgbClr val="FF0000"/>
                </a:solidFill>
              </a:rPr>
              <a:t>Условие:</a:t>
            </a:r>
          </a:p>
          <a:p>
            <a:r>
              <a:rPr lang="ru-RU" sz="2300" dirty="0" err="1" smtClean="0">
                <a:solidFill>
                  <a:schemeClr val="tx1"/>
                </a:solidFill>
              </a:rPr>
              <a:t>софинансир</a:t>
            </a:r>
            <a:r>
              <a:rPr lang="en-US" sz="2300" dirty="0" err="1" smtClean="0">
                <a:solidFill>
                  <a:schemeClr val="tx1"/>
                </a:solidFill>
              </a:rPr>
              <a:t>ование</a:t>
            </a:r>
            <a:r>
              <a:rPr lang="ru-RU" sz="2300" dirty="0" smtClean="0">
                <a:solidFill>
                  <a:schemeClr val="tx1"/>
                </a:solidFill>
              </a:rPr>
              <a:t> расход</a:t>
            </a:r>
            <a:r>
              <a:rPr lang="en-US" sz="2300" dirty="0" err="1" smtClean="0">
                <a:solidFill>
                  <a:schemeClr val="tx1"/>
                </a:solidFill>
              </a:rPr>
              <a:t>ов</a:t>
            </a:r>
            <a:r>
              <a:rPr lang="ru-RU" sz="2300" dirty="0" smtClean="0">
                <a:solidFill>
                  <a:schemeClr val="tx1"/>
                </a:solidFill>
              </a:rPr>
              <a:t> </a:t>
            </a:r>
            <a:r>
              <a:rPr lang="ru-RU" sz="2300" dirty="0">
                <a:solidFill>
                  <a:schemeClr val="tx1"/>
                </a:solidFill>
              </a:rPr>
              <a:t>по проведению маркетингового и/или патентного исследования в размере 80% от стоимости </a:t>
            </a:r>
            <a:r>
              <a:rPr lang="ru-RU" sz="2300" dirty="0" smtClean="0">
                <a:solidFill>
                  <a:schemeClr val="tx1"/>
                </a:solidFill>
              </a:rPr>
              <a:t>исследования</a:t>
            </a:r>
            <a:endParaRPr lang="ru-RU" sz="2300" dirty="0">
              <a:solidFill>
                <a:schemeClr val="tx1"/>
              </a:solidFill>
            </a:endParaRPr>
          </a:p>
        </p:txBody>
      </p:sp>
      <p:pic>
        <p:nvPicPr>
          <p:cNvPr id="10" name="Picture 2" descr="https://avatars.mds.yandex.net/i?id=6300fa2460785e2d7cade74823be64f3_l-5332191-images-thumbs&amp;n=1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r="16784"/>
          <a:stretch/>
        </p:blipFill>
        <p:spPr bwMode="auto">
          <a:xfrm>
            <a:off x="6673755" y="5630611"/>
            <a:ext cx="485606" cy="56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1792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www.novodar.ru/images/stories/72763-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23620" r="51191" b="10143"/>
          <a:stretch/>
        </p:blipFill>
        <p:spPr bwMode="auto">
          <a:xfrm>
            <a:off x="11292840" y="2621280"/>
            <a:ext cx="609600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391" y="122829"/>
            <a:ext cx="11856720" cy="1141635"/>
          </a:xfrm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ru-RU" b="1" dirty="0">
                <a:solidFill>
                  <a:srgbClr val="00B0F0"/>
                </a:solidFill>
              </a:rPr>
              <a:t>Защита интеллектуальной собственности</a:t>
            </a:r>
            <a:endParaRPr lang="ru-RU" sz="3400" b="1" dirty="0">
              <a:solidFill>
                <a:srgbClr val="00B0F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8876-0A0B-4962-BD8E-47F4CB29FEEF}" type="slidenum">
              <a:rPr lang="ru-RU" smtClean="0"/>
              <a:t>38</a:t>
            </a:fld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63774" y="1215106"/>
            <a:ext cx="7970292" cy="33978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/>
            <a:r>
              <a:rPr lang="ru-RU" sz="3000" b="1" dirty="0" smtClean="0">
                <a:solidFill>
                  <a:srgbClr val="FF0000"/>
                </a:solidFill>
              </a:rPr>
              <a:t>Результат:</a:t>
            </a:r>
            <a:endParaRPr lang="ru-RU" sz="3000" b="1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3000" dirty="0" err="1" smtClean="0">
                <a:solidFill>
                  <a:schemeClr val="tx1"/>
                </a:solidFill>
              </a:rPr>
              <a:t>Оказание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</a:rPr>
              <a:t>содействи</a:t>
            </a:r>
            <a:r>
              <a:rPr lang="en-US" sz="3000" dirty="0" smtClean="0">
                <a:solidFill>
                  <a:schemeClr val="tx1"/>
                </a:solidFill>
              </a:rPr>
              <a:t>я</a:t>
            </a:r>
            <a:r>
              <a:rPr lang="ru-RU" sz="3000" dirty="0" smtClean="0">
                <a:solidFill>
                  <a:schemeClr val="tx1"/>
                </a:solidFill>
              </a:rPr>
              <a:t> в обеспечении защиты и оформлении прав на результаты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ru-RU" sz="3000" dirty="0" smtClean="0">
                <a:solidFill>
                  <a:schemeClr val="tx1"/>
                </a:solidFill>
              </a:rPr>
              <a:t>интеллектуальной деятельности и приравненные к ним средства индивидуализации</a:t>
            </a:r>
            <a:endParaRPr lang="ru-RU" sz="3000" dirty="0">
              <a:solidFill>
                <a:schemeClr val="tx1"/>
              </a:solidFill>
            </a:endParaRPr>
          </a:p>
        </p:txBody>
      </p:sp>
      <p:pic>
        <p:nvPicPr>
          <p:cNvPr id="31" name="Picture 6" descr="https://prv0.lori-images.net/red-human-bright-3d-attention-0021965656-preview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8" t="9946" r="-1281" b="14220"/>
          <a:stretch/>
        </p:blipFill>
        <p:spPr bwMode="auto">
          <a:xfrm>
            <a:off x="7274840" y="1492837"/>
            <a:ext cx="581266" cy="52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с двумя скругленными противолежащими углами 39"/>
          <p:cNvSpPr/>
          <p:nvPr/>
        </p:nvSpPr>
        <p:spPr>
          <a:xfrm>
            <a:off x="8393372" y="975359"/>
            <a:ext cx="3570027" cy="3296389"/>
          </a:xfrm>
          <a:prstGeom prst="round2Diag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5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Куда обратиться:</a:t>
            </a:r>
          </a:p>
          <a:p>
            <a:pPr marL="0" lvl="4" indent="22225">
              <a:buFont typeface="Wingdings" panose="05000000000000000000" pitchFamily="2" charset="2"/>
              <a:buChar char="q"/>
            </a:pPr>
            <a:r>
              <a:rPr lang="ru-RU" sz="25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Дистанционно электронную почту </a:t>
            </a:r>
            <a:r>
              <a:rPr lang="ru-RU" sz="25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Центра поддержки экспорта </a:t>
            </a:r>
            <a:r>
              <a:rPr lang="en-US" sz="2500" dirty="0">
                <a:solidFill>
                  <a:schemeClr val="tx1"/>
                </a:solidFill>
                <a:latin typeface="Bookman Old Style" panose="02050604050505020204" pitchFamily="18" charset="0"/>
              </a:rPr>
              <a:t> info@perm-export.ru</a:t>
            </a:r>
            <a:r>
              <a:rPr lang="en-US" sz="2500" dirty="0">
                <a:latin typeface="Bookman Old Style" panose="02050604050505020204" pitchFamily="18" charset="0"/>
              </a:rPr>
              <a:t>.</a:t>
            </a:r>
            <a:r>
              <a:rPr lang="ru-RU" sz="25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endParaRPr lang="ru-RU" sz="25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3773" y="4790364"/>
            <a:ext cx="11859905" cy="19243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ru-RU" sz="3000" b="1" dirty="0" smtClean="0">
                <a:solidFill>
                  <a:srgbClr val="FF0000"/>
                </a:solidFill>
              </a:rPr>
              <a:t>Условие:</a:t>
            </a:r>
          </a:p>
          <a:p>
            <a:r>
              <a:rPr lang="en-US" sz="3000" dirty="0" smtClean="0">
                <a:solidFill>
                  <a:schemeClr val="tx1"/>
                </a:solidFill>
              </a:rPr>
              <a:t>ЦЭП </a:t>
            </a:r>
            <a:r>
              <a:rPr lang="en-US" sz="3000" dirty="0" err="1" smtClean="0">
                <a:solidFill>
                  <a:schemeClr val="tx1"/>
                </a:solidFill>
              </a:rPr>
              <a:t>софинансирует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ru-RU" sz="3000" dirty="0" smtClean="0">
                <a:solidFill>
                  <a:schemeClr val="tx1"/>
                </a:solidFill>
              </a:rPr>
              <a:t>расходы</a:t>
            </a:r>
            <a:r>
              <a:rPr lang="en-US" sz="3000" dirty="0" smtClean="0">
                <a:solidFill>
                  <a:schemeClr val="tx1"/>
                </a:solidFill>
              </a:rPr>
              <a:t> в </a:t>
            </a:r>
            <a:r>
              <a:rPr lang="en-US" sz="3000" dirty="0" err="1" smtClean="0">
                <a:solidFill>
                  <a:schemeClr val="tx1"/>
                </a:solidFill>
              </a:rPr>
              <a:t>размере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ru-RU" sz="3000" dirty="0" smtClean="0">
                <a:solidFill>
                  <a:schemeClr val="tx1"/>
                </a:solidFill>
              </a:rPr>
              <a:t>100</a:t>
            </a:r>
            <a:r>
              <a:rPr lang="ru-RU" sz="3000" dirty="0">
                <a:solidFill>
                  <a:schemeClr val="tx1"/>
                </a:solidFill>
              </a:rPr>
              <a:t>% оплате государственных пошлин и 70% стоимости делопроизводства по подаче </a:t>
            </a:r>
            <a:r>
              <a:rPr lang="ru-RU" sz="3000" dirty="0" smtClean="0">
                <a:solidFill>
                  <a:schemeClr val="tx1"/>
                </a:solidFill>
              </a:rPr>
              <a:t>заявки</a:t>
            </a:r>
            <a:endParaRPr lang="ru-RU" sz="3000" dirty="0">
              <a:solidFill>
                <a:schemeClr val="tx1"/>
              </a:solidFill>
            </a:endParaRPr>
          </a:p>
        </p:txBody>
      </p:sp>
      <p:pic>
        <p:nvPicPr>
          <p:cNvPr id="10" name="Picture 2" descr="https://avatars.mds.yandex.net/i?id=6300fa2460785e2d7cade74823be64f3_l-5332191-images-thumbs&amp;n=1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r="16784"/>
          <a:stretch/>
        </p:blipFill>
        <p:spPr bwMode="auto">
          <a:xfrm>
            <a:off x="11027164" y="4920927"/>
            <a:ext cx="608662" cy="56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1661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9783" y="5602989"/>
            <a:ext cx="9761305" cy="10413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36976" y="4233671"/>
            <a:ext cx="5717540" cy="0"/>
          </a:xfrm>
          <a:custGeom>
            <a:avLst/>
            <a:gdLst/>
            <a:ahLst/>
            <a:cxnLst/>
            <a:rect l="l" t="t" r="r" b="b"/>
            <a:pathLst>
              <a:path w="5717540">
                <a:moveTo>
                  <a:pt x="0" y="0"/>
                </a:moveTo>
                <a:lnTo>
                  <a:pt x="5717158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00097" y="3741165"/>
            <a:ext cx="7393305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МЕРЫ </a:t>
            </a:r>
            <a:r>
              <a:rPr sz="2000" spc="-10" dirty="0">
                <a:solidFill>
                  <a:srgbClr val="585858"/>
                </a:solidFill>
                <a:latin typeface="Arial"/>
                <a:cs typeface="Arial"/>
              </a:rPr>
              <a:t>ПОДДЕРЖКИ </a:t>
            </a:r>
            <a:r>
              <a:rPr sz="2000" spc="-15" dirty="0">
                <a:solidFill>
                  <a:srgbClr val="585858"/>
                </a:solidFill>
                <a:latin typeface="Arial"/>
                <a:cs typeface="Arial"/>
              </a:rPr>
              <a:t>МАЛОГО </a:t>
            </a:r>
            <a:r>
              <a:rPr sz="2000" spc="-10" dirty="0">
                <a:solidFill>
                  <a:srgbClr val="585858"/>
                </a:solidFill>
                <a:latin typeface="Arial"/>
                <a:cs typeface="Arial"/>
              </a:rPr>
              <a:t>БИЗНЕСА </a:t>
            </a: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В </a:t>
            </a:r>
            <a:r>
              <a:rPr sz="2000" spc="-5" dirty="0">
                <a:solidFill>
                  <a:srgbClr val="585858"/>
                </a:solidFill>
                <a:latin typeface="Arial"/>
                <a:cs typeface="Arial"/>
              </a:rPr>
              <a:t>ПЕРМСКОМ</a:t>
            </a:r>
            <a:r>
              <a:rPr sz="2000" spc="-8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585858"/>
                </a:solidFill>
                <a:latin typeface="Arial"/>
                <a:cs typeface="Arial"/>
              </a:rPr>
              <a:t>КРАЕ</a:t>
            </a:r>
            <a:endParaRPr sz="2000">
              <a:latin typeface="Arial"/>
              <a:cs typeface="Arial"/>
            </a:endParaRPr>
          </a:p>
          <a:p>
            <a:pPr>
              <a:spcBef>
                <a:spcPts val="50"/>
              </a:spcBef>
            </a:pPr>
            <a:endParaRPr sz="2200">
              <a:latin typeface="Arial"/>
              <a:cs typeface="Arial"/>
            </a:endParaRPr>
          </a:p>
          <a:p>
            <a:pPr marR="635" algn="ctr"/>
            <a:r>
              <a:rPr spc="-10" dirty="0">
                <a:solidFill>
                  <a:srgbClr val="585858"/>
                </a:solidFill>
                <a:latin typeface="Arial"/>
                <a:cs typeface="Arial"/>
              </a:rPr>
              <a:t>2023</a:t>
            </a:r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12308" y="533400"/>
            <a:ext cx="1167384" cy="2197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9223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www.novodar.ru/images/stories/72763-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23620" r="51191" b="10143"/>
          <a:stretch/>
        </p:blipFill>
        <p:spPr bwMode="auto">
          <a:xfrm>
            <a:off x="11109960" y="2042160"/>
            <a:ext cx="6096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s://www.trudcontrol.ru/files/editor/images/avatars/%D0%A1%D1%82%D0%B0%D1%82%D0%B8%D1%81%D1%82%D0%B8%D0%BA%D0%B0/%D0%A1%D0%A0%D0%9E%D0%9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3709" y="4724400"/>
            <a:ext cx="697230" cy="58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tatic.tildacdn.com/tild3333-3361-4866-a539-613966333136/102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t="6193" r="31896" b="10646"/>
          <a:stretch/>
        </p:blipFill>
        <p:spPr bwMode="auto">
          <a:xfrm flipH="1">
            <a:off x="11170920" y="5577840"/>
            <a:ext cx="56388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16131"/>
            <a:ext cx="12192000" cy="113415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Консультационная поддержка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8876-0A0B-4962-BD8E-47F4CB29FEEF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4021343101"/>
              </p:ext>
            </p:extLst>
          </p:nvPr>
        </p:nvGraphicFramePr>
        <p:xfrm>
          <a:off x="-150659" y="718864"/>
          <a:ext cx="3298371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166255" y="581891"/>
            <a:ext cx="6633556" cy="211143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100" b="1" dirty="0" smtClean="0">
                <a:solidFill>
                  <a:srgbClr val="FF0000"/>
                </a:solidFill>
              </a:rPr>
              <a:t>Результат: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Получение устной или письменной консультации по различным вопросам, связанным с началом и ведением бизнеса, предоставление актуальных нормативно-правовых актов в электронном виде из ИСС «Консультант-Плюс»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91328" y="2826328"/>
            <a:ext cx="6636192" cy="388098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</a:rPr>
              <a:t>Условия: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</a:rPr>
              <a:t>Заявитель (субъект МСП, </a:t>
            </a:r>
            <a:r>
              <a:rPr lang="ru-RU" sz="2400" dirty="0" err="1" smtClean="0">
                <a:solidFill>
                  <a:schemeClr val="tx1"/>
                </a:solidFill>
              </a:rPr>
              <a:t>самозанятый</a:t>
            </a:r>
            <a:r>
              <a:rPr lang="ru-RU" sz="2400" dirty="0" smtClean="0">
                <a:solidFill>
                  <a:schemeClr val="tx1"/>
                </a:solidFill>
              </a:rPr>
              <a:t> гражданин и гражданин, планирующий начать предпринимательскую деятельность) проживает  и/или ведет деятельность в Пермском муниципальном округе.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</a:rPr>
              <a:t>Услуга оказывается </a:t>
            </a:r>
            <a:r>
              <a:rPr lang="ru-RU" sz="2400" dirty="0" err="1" smtClean="0">
                <a:solidFill>
                  <a:schemeClr val="tx1"/>
                </a:solidFill>
              </a:rPr>
              <a:t>оффлайн</a:t>
            </a:r>
            <a:r>
              <a:rPr lang="ru-RU" sz="2400" dirty="0" smtClean="0">
                <a:solidFill>
                  <a:schemeClr val="tx1"/>
                </a:solidFill>
              </a:rPr>
              <a:t>,  по телефону и по электронной почте. </a:t>
            </a:r>
          </a:p>
          <a:p>
            <a:pPr marL="285750" lvl="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7" name="Picture 2" descr="https://avatars.mds.yandex.net/i?id=6300fa2460785e2d7cade74823be64f3_l-5332191-images-thumbs&amp;n=1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r="16784"/>
          <a:stretch/>
        </p:blipFill>
        <p:spPr bwMode="auto">
          <a:xfrm>
            <a:off x="6127866" y="5256415"/>
            <a:ext cx="608662" cy="56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s://prv0.lori-images.net/red-human-bright-3d-attention-0021965656-preview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8" t="9946" r="-1281" b="14220"/>
          <a:stretch/>
        </p:blipFill>
        <p:spPr bwMode="auto">
          <a:xfrm>
            <a:off x="6102928" y="1892552"/>
            <a:ext cx="581266" cy="62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6982691" y="5852159"/>
            <a:ext cx="4987636" cy="839585"/>
          </a:xfrm>
          <a:prstGeom prst="round2Diag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i="0" dirty="0" smtClean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Стоимость услуги:</a:t>
            </a:r>
          </a:p>
          <a:p>
            <a:r>
              <a:rPr lang="ru-RU" sz="2200" b="0" i="0" dirty="0" smtClean="0">
                <a:solidFill>
                  <a:srgbClr val="2C2A29"/>
                </a:solidFill>
                <a:effectLst/>
                <a:latin typeface="Bookman Old Style" panose="02050604050505020204" pitchFamily="18" charset="0"/>
              </a:rPr>
              <a:t>Услуга </a:t>
            </a:r>
            <a:r>
              <a:rPr lang="ru-RU" sz="2400" dirty="0" smtClean="0">
                <a:solidFill>
                  <a:schemeClr val="tx1"/>
                </a:solidFill>
              </a:rPr>
              <a:t>оказывается бесплатно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с двумя скругленными противолежащими углами 38"/>
          <p:cNvSpPr/>
          <p:nvPr/>
        </p:nvSpPr>
        <p:spPr>
          <a:xfrm>
            <a:off x="6999316" y="4339243"/>
            <a:ext cx="5013961" cy="1377119"/>
          </a:xfrm>
          <a:prstGeom prst="round2Diag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>
                <a:solidFill>
                  <a:srgbClr val="FF0000"/>
                </a:solidFill>
              </a:rPr>
              <a:t>Срок оказания услуги: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на регулярной основе в рабочее время консультанта</a:t>
            </a:r>
            <a:r>
              <a:rPr lang="ru-RU" sz="2200" dirty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40" name="Прямоугольник с двумя скругленными противолежащими углами 39"/>
          <p:cNvSpPr/>
          <p:nvPr/>
        </p:nvSpPr>
        <p:spPr>
          <a:xfrm>
            <a:off x="6899564" y="631767"/>
            <a:ext cx="5130338" cy="3441468"/>
          </a:xfrm>
          <a:prstGeom prst="round2Diag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Куда обратиться: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Пермский муниципальный фонд поддержки малого предпринимательства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</a:rPr>
              <a:t>г. Пермь, ул. 2-я </a:t>
            </a:r>
            <a:r>
              <a:rPr lang="ru-RU" sz="2400" dirty="0" err="1" smtClean="0">
                <a:solidFill>
                  <a:schemeClr val="tx1"/>
                </a:solidFill>
              </a:rPr>
              <a:t>Казанцевская</a:t>
            </a:r>
            <a:r>
              <a:rPr lang="ru-RU" sz="2400" dirty="0" smtClean="0">
                <a:solidFill>
                  <a:schemeClr val="tx1"/>
                </a:solidFill>
              </a:rPr>
              <a:t>, д. 7, оф. 107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</a:rPr>
              <a:t>тел. +79523197866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e-mail:  pmfpmp@mail.ru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659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9684" y="-62316"/>
            <a:ext cx="11482315" cy="91050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ts val="3500"/>
              </a:lnSpc>
              <a:spcBef>
                <a:spcPts val="100"/>
              </a:spcBef>
            </a:pPr>
            <a:r>
              <a:rPr sz="3500" spc="-165" dirty="0">
                <a:solidFill>
                  <a:srgbClr val="1F487C"/>
                </a:solidFill>
              </a:rPr>
              <a:t>Постоянно</a:t>
            </a:r>
            <a:r>
              <a:rPr sz="3500" spc="-85" dirty="0">
                <a:solidFill>
                  <a:srgbClr val="1F487C"/>
                </a:solidFill>
              </a:rPr>
              <a:t> </a:t>
            </a:r>
            <a:r>
              <a:rPr sz="3500" spc="-170" dirty="0">
                <a:solidFill>
                  <a:srgbClr val="1F487C"/>
                </a:solidFill>
              </a:rPr>
              <a:t>действующие</a:t>
            </a:r>
            <a:r>
              <a:rPr sz="3500" spc="-80" dirty="0">
                <a:solidFill>
                  <a:srgbClr val="1F487C"/>
                </a:solidFill>
              </a:rPr>
              <a:t> </a:t>
            </a:r>
            <a:r>
              <a:rPr sz="3500" spc="-135" dirty="0">
                <a:solidFill>
                  <a:srgbClr val="1F487C"/>
                </a:solidFill>
              </a:rPr>
              <a:t>ставки</a:t>
            </a:r>
            <a:r>
              <a:rPr sz="3500" spc="-65" dirty="0">
                <a:solidFill>
                  <a:srgbClr val="1F487C"/>
                </a:solidFill>
              </a:rPr>
              <a:t> </a:t>
            </a:r>
            <a:r>
              <a:rPr sz="3500" spc="-155" dirty="0">
                <a:solidFill>
                  <a:srgbClr val="1F487C"/>
                </a:solidFill>
              </a:rPr>
              <a:t>по</a:t>
            </a:r>
            <a:r>
              <a:rPr sz="3500" spc="-55" dirty="0">
                <a:solidFill>
                  <a:srgbClr val="1F487C"/>
                </a:solidFill>
              </a:rPr>
              <a:t> </a:t>
            </a:r>
            <a:r>
              <a:rPr sz="3500" spc="-145" dirty="0">
                <a:solidFill>
                  <a:srgbClr val="C00000"/>
                </a:solidFill>
              </a:rPr>
              <a:t>упрощенной</a:t>
            </a:r>
            <a:r>
              <a:rPr sz="3500" spc="-75" dirty="0">
                <a:solidFill>
                  <a:srgbClr val="C00000"/>
                </a:solidFill>
              </a:rPr>
              <a:t> </a:t>
            </a:r>
            <a:r>
              <a:rPr sz="3500" spc="-135" dirty="0">
                <a:solidFill>
                  <a:srgbClr val="C00000"/>
                </a:solidFill>
              </a:rPr>
              <a:t>системе</a:t>
            </a:r>
            <a:r>
              <a:rPr sz="3500" spc="-85" dirty="0">
                <a:solidFill>
                  <a:srgbClr val="C00000"/>
                </a:solidFill>
              </a:rPr>
              <a:t> </a:t>
            </a:r>
            <a:r>
              <a:rPr sz="3500" spc="-165" dirty="0">
                <a:solidFill>
                  <a:srgbClr val="C00000"/>
                </a:solidFill>
              </a:rPr>
              <a:t>налогообложения</a:t>
            </a:r>
            <a:r>
              <a:rPr sz="3500" spc="-70" dirty="0">
                <a:solidFill>
                  <a:srgbClr val="C00000"/>
                </a:solidFill>
              </a:rPr>
              <a:t> </a:t>
            </a:r>
            <a:r>
              <a:rPr sz="3500" spc="-155" dirty="0">
                <a:solidFill>
                  <a:srgbClr val="1F487C"/>
                </a:solidFill>
              </a:rPr>
              <a:t>(УСН)</a:t>
            </a:r>
          </a:p>
        </p:txBody>
      </p:sp>
      <p:sp>
        <p:nvSpPr>
          <p:cNvPr id="3" name="object 3"/>
          <p:cNvSpPr/>
          <p:nvPr/>
        </p:nvSpPr>
        <p:spPr>
          <a:xfrm>
            <a:off x="227258" y="0"/>
            <a:ext cx="329184" cy="614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57173" y="729995"/>
            <a:ext cx="9130665" cy="0"/>
          </a:xfrm>
          <a:custGeom>
            <a:avLst/>
            <a:gdLst/>
            <a:ahLst/>
            <a:cxnLst/>
            <a:rect l="l" t="t" r="r" b="b"/>
            <a:pathLst>
              <a:path w="9130665">
                <a:moveTo>
                  <a:pt x="0" y="0"/>
                </a:moveTo>
                <a:lnTo>
                  <a:pt x="9130538" y="0"/>
                </a:lnTo>
              </a:path>
            </a:pathLst>
          </a:custGeom>
          <a:ln w="6096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08919" y="6507480"/>
            <a:ext cx="640080" cy="350520"/>
          </a:xfrm>
          <a:custGeom>
            <a:avLst/>
            <a:gdLst/>
            <a:ahLst/>
            <a:cxnLst/>
            <a:rect l="l" t="t" r="r" b="b"/>
            <a:pathLst>
              <a:path w="640079" h="350520">
                <a:moveTo>
                  <a:pt x="640079" y="0"/>
                </a:moveTo>
                <a:lnTo>
                  <a:pt x="0" y="0"/>
                </a:lnTo>
                <a:lnTo>
                  <a:pt x="0" y="350517"/>
                </a:lnTo>
                <a:lnTo>
                  <a:pt x="640079" y="350517"/>
                </a:lnTo>
                <a:lnTo>
                  <a:pt x="640079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660760" y="6552996"/>
            <a:ext cx="13843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53896" y="947927"/>
            <a:ext cx="5062855" cy="285976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39370" rIns="0" bIns="0" rtlCol="0">
            <a:spAutoFit/>
          </a:bodyPr>
          <a:lstStyle/>
          <a:p>
            <a:pPr marL="90805">
              <a:spcBef>
                <a:spcPts val="310"/>
              </a:spcBef>
            </a:pPr>
            <a:r>
              <a:rPr sz="1600" b="1" spc="-125" dirty="0">
                <a:solidFill>
                  <a:srgbClr val="345B89"/>
                </a:solidFill>
                <a:latin typeface="Arial"/>
                <a:cs typeface="Arial"/>
              </a:rPr>
              <a:t>Пониженные </a:t>
            </a:r>
            <a:r>
              <a:rPr sz="1600" b="1" spc="-120" dirty="0">
                <a:solidFill>
                  <a:srgbClr val="345B89"/>
                </a:solidFill>
                <a:latin typeface="Arial"/>
                <a:cs typeface="Arial"/>
              </a:rPr>
              <a:t>ставки </a:t>
            </a:r>
            <a:r>
              <a:rPr sz="1600" spc="-160" dirty="0">
                <a:latin typeface="Arial"/>
                <a:cs typeface="Arial"/>
              </a:rPr>
              <a:t>для </a:t>
            </a:r>
            <a:r>
              <a:rPr sz="1600" spc="-125" dirty="0">
                <a:latin typeface="Arial"/>
                <a:cs typeface="Arial"/>
              </a:rPr>
              <a:t>отдельных </a:t>
            </a:r>
            <a:r>
              <a:rPr sz="1600" spc="-65" dirty="0">
                <a:latin typeface="Arial"/>
                <a:cs typeface="Arial"/>
              </a:rPr>
              <a:t>видов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10" dirty="0">
                <a:latin typeface="Arial"/>
                <a:cs typeface="Arial"/>
              </a:rPr>
              <a:t>деятельности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12252" y="2306193"/>
            <a:ext cx="21824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4620">
              <a:spcBef>
                <a:spcPts val="100"/>
              </a:spcBef>
            </a:pPr>
            <a:r>
              <a:rPr sz="1200" spc="-175" dirty="0">
                <a:solidFill>
                  <a:srgbClr val="1A1A1A"/>
                </a:solidFill>
                <a:latin typeface="Arial"/>
                <a:cs typeface="Arial"/>
              </a:rPr>
              <a:t>С </a:t>
            </a:r>
            <a:r>
              <a:rPr sz="1200" spc="25" dirty="0">
                <a:solidFill>
                  <a:srgbClr val="1A1A1A"/>
                </a:solidFill>
                <a:latin typeface="Arial"/>
                <a:cs typeface="Arial"/>
              </a:rPr>
              <a:t>2023 </a:t>
            </a:r>
            <a:r>
              <a:rPr sz="1200" spc="-70" dirty="0">
                <a:solidFill>
                  <a:srgbClr val="1A1A1A"/>
                </a:solidFill>
                <a:latin typeface="Arial"/>
                <a:cs typeface="Arial"/>
              </a:rPr>
              <a:t>года </a:t>
            </a:r>
            <a:r>
              <a:rPr sz="1200" b="1" u="sng" spc="-90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"/>
                <a:cs typeface="Arial"/>
              </a:rPr>
              <a:t>отменено</a:t>
            </a:r>
            <a:r>
              <a:rPr sz="1200" b="1" spc="-9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200" b="1" spc="-125" dirty="0">
                <a:solidFill>
                  <a:srgbClr val="008000"/>
                </a:solidFill>
                <a:latin typeface="Arial"/>
                <a:cs typeface="Arial"/>
              </a:rPr>
              <a:t>условие  </a:t>
            </a:r>
            <a:r>
              <a:rPr sz="1200" b="1" spc="-105" dirty="0">
                <a:solidFill>
                  <a:srgbClr val="008000"/>
                </a:solidFill>
                <a:latin typeface="Arial"/>
                <a:cs typeface="Arial"/>
              </a:rPr>
              <a:t>по </a:t>
            </a:r>
            <a:r>
              <a:rPr sz="1200" b="1" spc="-114" dirty="0">
                <a:solidFill>
                  <a:srgbClr val="008000"/>
                </a:solidFill>
                <a:latin typeface="Arial"/>
                <a:cs typeface="Arial"/>
              </a:rPr>
              <a:t>численности</a:t>
            </a:r>
            <a:r>
              <a:rPr sz="1200" b="1" spc="-2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200" b="1" spc="-95" dirty="0">
                <a:solidFill>
                  <a:srgbClr val="008000"/>
                </a:solidFill>
                <a:latin typeface="Arial"/>
                <a:cs typeface="Arial"/>
              </a:rPr>
              <a:t>работников</a:t>
            </a:r>
            <a:endParaRPr sz="1200">
              <a:latin typeface="Arial"/>
              <a:cs typeface="Arial"/>
            </a:endParaRPr>
          </a:p>
          <a:p>
            <a:pPr marL="12700"/>
            <a:r>
              <a:rPr sz="1200" spc="-125" dirty="0">
                <a:solidFill>
                  <a:srgbClr val="1A1A1A"/>
                </a:solidFill>
                <a:latin typeface="Arial"/>
                <a:cs typeface="Arial"/>
              </a:rPr>
              <a:t>для </a:t>
            </a:r>
            <a:r>
              <a:rPr sz="1200" b="1" spc="-125" dirty="0">
                <a:solidFill>
                  <a:srgbClr val="1A1A1A"/>
                </a:solidFill>
                <a:latin typeface="Arial"/>
                <a:cs typeface="Arial"/>
              </a:rPr>
              <a:t>детских </a:t>
            </a:r>
            <a:r>
              <a:rPr sz="1200" b="1" spc="-100" dirty="0">
                <a:solidFill>
                  <a:srgbClr val="1A1A1A"/>
                </a:solidFill>
                <a:latin typeface="Arial"/>
                <a:cs typeface="Arial"/>
              </a:rPr>
              <a:t>лагерей </a:t>
            </a:r>
            <a:r>
              <a:rPr sz="1200" spc="-35" dirty="0">
                <a:solidFill>
                  <a:srgbClr val="1A1A1A"/>
                </a:solidFill>
                <a:latin typeface="Arial"/>
                <a:cs typeface="Arial"/>
              </a:rPr>
              <a:t>и</a:t>
            </a:r>
            <a:r>
              <a:rPr sz="1200" spc="7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200" b="1" spc="-105" dirty="0">
                <a:solidFill>
                  <a:srgbClr val="1A1A1A"/>
                </a:solidFill>
                <a:latin typeface="Arial"/>
                <a:cs typeface="Arial"/>
              </a:rPr>
              <a:t>санаторно-</a:t>
            </a:r>
            <a:endParaRPr sz="1200">
              <a:latin typeface="Arial"/>
              <a:cs typeface="Arial"/>
            </a:endParaRPr>
          </a:p>
          <a:p>
            <a:pPr marL="12700"/>
            <a:r>
              <a:rPr sz="1200" b="1" spc="-135" dirty="0">
                <a:solidFill>
                  <a:srgbClr val="1A1A1A"/>
                </a:solidFill>
                <a:latin typeface="Arial"/>
                <a:cs typeface="Arial"/>
              </a:rPr>
              <a:t>курортных</a:t>
            </a:r>
            <a:r>
              <a:rPr sz="1200" b="1" spc="-9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200" b="1" spc="-90" dirty="0">
                <a:solidFill>
                  <a:srgbClr val="1A1A1A"/>
                </a:solidFill>
                <a:latin typeface="Arial"/>
                <a:cs typeface="Arial"/>
              </a:rPr>
              <a:t>организаций.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183881" y="2350008"/>
            <a:ext cx="394335" cy="320675"/>
            <a:chOff x="7040880" y="2350007"/>
            <a:chExt cx="394335" cy="320675"/>
          </a:xfrm>
        </p:grpSpPr>
        <p:sp>
          <p:nvSpPr>
            <p:cNvPr id="10" name="object 10"/>
            <p:cNvSpPr/>
            <p:nvPr/>
          </p:nvSpPr>
          <p:spPr>
            <a:xfrm>
              <a:off x="7085076" y="2363723"/>
              <a:ext cx="304800" cy="2697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55358" y="2364485"/>
              <a:ext cx="365760" cy="291465"/>
            </a:xfrm>
            <a:custGeom>
              <a:avLst/>
              <a:gdLst/>
              <a:ahLst/>
              <a:cxnLst/>
              <a:rect l="l" t="t" r="r" b="b"/>
              <a:pathLst>
                <a:path w="365759" h="291464">
                  <a:moveTo>
                    <a:pt x="0" y="0"/>
                  </a:moveTo>
                  <a:lnTo>
                    <a:pt x="365378" y="291338"/>
                  </a:lnTo>
                </a:path>
              </a:pathLst>
            </a:custGeom>
            <a:ln w="28956">
              <a:solidFill>
                <a:srgbClr val="468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1453337" y="1442339"/>
          <a:ext cx="6471920" cy="34644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8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0436">
                <a:tc>
                  <a:txBody>
                    <a:bodyPr/>
                    <a:lstStyle/>
                    <a:p>
                      <a:pPr marL="104330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b="1" spc="-160" dirty="0">
                          <a:latin typeface="Arial"/>
                          <a:cs typeface="Arial"/>
                        </a:rPr>
                        <a:t>Вид</a:t>
                      </a:r>
                      <a:r>
                        <a:rPr sz="14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0" dirty="0">
                          <a:latin typeface="Arial"/>
                          <a:cs typeface="Arial"/>
                        </a:rPr>
                        <a:t>деятельности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BCD6ED"/>
                      </a:solidFill>
                      <a:prstDash val="solid"/>
                    </a:lnL>
                    <a:lnR w="12700">
                      <a:solidFill>
                        <a:srgbClr val="BCD6ED"/>
                      </a:solidFill>
                      <a:prstDash val="solid"/>
                    </a:lnR>
                    <a:lnT w="12700">
                      <a:solidFill>
                        <a:srgbClr val="BCD6ED"/>
                      </a:solidFill>
                      <a:prstDash val="solid"/>
                    </a:lnT>
                    <a:lnB w="12700">
                      <a:solidFill>
                        <a:srgbClr val="BCD6ED"/>
                      </a:solidFill>
                      <a:prstDash val="solid"/>
                    </a:lnB>
                    <a:solidFill>
                      <a:srgbClr val="EEF4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400" b="1" spc="-204" dirty="0">
                          <a:latin typeface="Arial"/>
                          <a:cs typeface="Arial"/>
                        </a:rPr>
                        <a:t>«Доходы»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i="1" spc="3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6% </a:t>
                      </a:r>
                      <a:r>
                        <a:rPr sz="1200" i="1" spc="-10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1200" i="1" spc="-2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базовая</a:t>
                      </a:r>
                      <a:r>
                        <a:rPr sz="1200" i="1" spc="-15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1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ставка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BCD6ED"/>
                      </a:solidFill>
                      <a:prstDash val="solid"/>
                    </a:lnL>
                    <a:lnR w="12700">
                      <a:solidFill>
                        <a:srgbClr val="BCD6ED"/>
                      </a:solidFill>
                      <a:prstDash val="solid"/>
                    </a:lnR>
                    <a:lnT w="12700">
                      <a:solidFill>
                        <a:srgbClr val="BCD6ED"/>
                      </a:solidFill>
                      <a:prstDash val="solid"/>
                    </a:lnT>
                    <a:lnB w="12700">
                      <a:solidFill>
                        <a:srgbClr val="BCD6ED"/>
                      </a:solidFill>
                      <a:prstDash val="solid"/>
                    </a:lnB>
                    <a:solidFill>
                      <a:srgbClr val="EEF4FA"/>
                    </a:solidFill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400" b="1" spc="-195" dirty="0">
                          <a:latin typeface="Arial"/>
                          <a:cs typeface="Arial"/>
                        </a:rPr>
                        <a:t>«Доходы </a:t>
                      </a:r>
                      <a:r>
                        <a:rPr sz="1400" b="1" spc="40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400" b="1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80" dirty="0">
                          <a:latin typeface="Arial"/>
                          <a:cs typeface="Arial"/>
                        </a:rPr>
                        <a:t>Расходы»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762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i="1" spc="1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15% </a:t>
                      </a:r>
                      <a:r>
                        <a:rPr sz="1200" i="1" spc="-10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1200" i="1" spc="-2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базовая</a:t>
                      </a:r>
                      <a:r>
                        <a:rPr sz="1200" i="1" spc="-13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1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ставка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BCD6ED"/>
                      </a:solidFill>
                      <a:prstDash val="solid"/>
                    </a:lnL>
                    <a:lnR w="12700">
                      <a:solidFill>
                        <a:srgbClr val="BCD6ED"/>
                      </a:solidFill>
                      <a:prstDash val="solid"/>
                    </a:lnR>
                    <a:lnT w="12700">
                      <a:solidFill>
                        <a:srgbClr val="BCD6ED"/>
                      </a:solidFill>
                      <a:prstDash val="solid"/>
                    </a:lnT>
                    <a:lnB w="12700">
                      <a:solidFill>
                        <a:srgbClr val="BCD6ED"/>
                      </a:solidFill>
                      <a:prstDash val="solid"/>
                    </a:lnB>
                    <a:solidFill>
                      <a:srgbClr val="EE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53">
                <a:tc>
                  <a:txBody>
                    <a:bodyPr/>
                    <a:lstStyle/>
                    <a:p>
                      <a:pPr marL="66929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spc="-65" dirty="0">
                          <a:latin typeface="Arial"/>
                          <a:cs typeface="Arial"/>
                        </a:rPr>
                        <a:t>Научные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исследования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BCD6ED"/>
                      </a:solidFill>
                      <a:prstDash val="solid"/>
                    </a:lnL>
                    <a:lnR w="12700">
                      <a:solidFill>
                        <a:srgbClr val="BCD6ED"/>
                      </a:solidFill>
                      <a:prstDash val="solid"/>
                    </a:lnR>
                    <a:lnT w="12700">
                      <a:solidFill>
                        <a:srgbClr val="BCD6ED"/>
                      </a:solidFill>
                      <a:prstDash val="solid"/>
                    </a:lnT>
                    <a:lnB w="12700">
                      <a:solidFill>
                        <a:srgbClr val="BCD6ED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2000" b="1" spc="-130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1%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BCD6ED"/>
                      </a:solidFill>
                      <a:prstDash val="solid"/>
                    </a:lnL>
                    <a:lnR w="12700">
                      <a:solidFill>
                        <a:srgbClr val="BCD6ED"/>
                      </a:solidFill>
                      <a:prstDash val="solid"/>
                    </a:lnR>
                    <a:lnT w="12700">
                      <a:solidFill>
                        <a:srgbClr val="BCD6ED"/>
                      </a:solidFill>
                      <a:prstDash val="solid"/>
                    </a:lnT>
                    <a:lnB w="12700">
                      <a:solidFill>
                        <a:srgbClr val="BCD6ED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2000" b="1" spc="-130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5%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BCD6ED"/>
                      </a:solidFill>
                      <a:prstDash val="solid"/>
                    </a:lnL>
                    <a:lnR w="12700">
                      <a:solidFill>
                        <a:srgbClr val="BCD6ED"/>
                      </a:solidFill>
                      <a:prstDash val="solid"/>
                    </a:lnR>
                    <a:lnT w="12700">
                      <a:solidFill>
                        <a:srgbClr val="BCD6ED"/>
                      </a:solidFill>
                      <a:prstDash val="solid"/>
                    </a:lnT>
                    <a:lnB w="12700">
                      <a:solidFill>
                        <a:srgbClr val="BCD6E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926">
                <a:tc>
                  <a:txBody>
                    <a:bodyPr/>
                    <a:lstStyle/>
                    <a:p>
                      <a:pPr marL="66929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-55" dirty="0">
                          <a:latin typeface="Arial"/>
                          <a:cs typeface="Arial"/>
                        </a:rPr>
                        <a:t>Образование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BCD6ED"/>
                      </a:solidFill>
                      <a:prstDash val="solid"/>
                    </a:lnL>
                    <a:lnR w="12700">
                      <a:solidFill>
                        <a:srgbClr val="BCD6ED"/>
                      </a:solidFill>
                      <a:prstDash val="solid"/>
                    </a:lnR>
                    <a:lnT w="12700">
                      <a:solidFill>
                        <a:srgbClr val="BCD6ED"/>
                      </a:solidFill>
                      <a:prstDash val="solid"/>
                    </a:lnT>
                    <a:lnB w="12700">
                      <a:solidFill>
                        <a:srgbClr val="BCD6E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CD6ED"/>
                      </a:solidFill>
                      <a:prstDash val="solid"/>
                    </a:lnL>
                    <a:lnR w="12700">
                      <a:solidFill>
                        <a:srgbClr val="BCD6ED"/>
                      </a:solidFill>
                      <a:prstDash val="solid"/>
                    </a:lnR>
                    <a:lnT w="12700">
                      <a:solidFill>
                        <a:srgbClr val="BCD6ED"/>
                      </a:solidFill>
                      <a:prstDash val="solid"/>
                    </a:lnT>
                    <a:lnB w="12700">
                      <a:solidFill>
                        <a:srgbClr val="BCD6E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CD6ED"/>
                      </a:solidFill>
                      <a:prstDash val="solid"/>
                    </a:lnL>
                    <a:lnR w="12700">
                      <a:solidFill>
                        <a:srgbClr val="BCD6ED"/>
                      </a:solidFill>
                      <a:prstDash val="solid"/>
                    </a:lnR>
                    <a:lnT w="12700">
                      <a:solidFill>
                        <a:srgbClr val="BCD6ED"/>
                      </a:solidFill>
                      <a:prstDash val="solid"/>
                    </a:lnT>
                    <a:lnB w="12700">
                      <a:solidFill>
                        <a:srgbClr val="BCD6E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54">
                <a:tc>
                  <a:txBody>
                    <a:bodyPr/>
                    <a:lstStyle/>
                    <a:p>
                      <a:pPr marL="66929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-55" dirty="0">
                          <a:latin typeface="Arial"/>
                          <a:cs typeface="Arial"/>
                        </a:rPr>
                        <a:t>Здравоохранение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соц.</a:t>
                      </a:r>
                      <a:r>
                        <a:rPr sz="1400" spc="-95" dirty="0">
                          <a:latin typeface="Arial"/>
                          <a:cs typeface="Arial"/>
                        </a:rPr>
                        <a:t> услуги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BCD6ED"/>
                      </a:solidFill>
                      <a:prstDash val="solid"/>
                    </a:lnL>
                    <a:lnR w="12700">
                      <a:solidFill>
                        <a:srgbClr val="BCD6ED"/>
                      </a:solidFill>
                      <a:prstDash val="solid"/>
                    </a:lnR>
                    <a:lnT w="12700">
                      <a:solidFill>
                        <a:srgbClr val="BCD6ED"/>
                      </a:solidFill>
                      <a:prstDash val="solid"/>
                    </a:lnT>
                    <a:lnB w="12700">
                      <a:solidFill>
                        <a:srgbClr val="BCD6E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CD6ED"/>
                      </a:solidFill>
                      <a:prstDash val="solid"/>
                    </a:lnL>
                    <a:lnR w="12700">
                      <a:solidFill>
                        <a:srgbClr val="BCD6ED"/>
                      </a:solidFill>
                      <a:prstDash val="solid"/>
                    </a:lnR>
                    <a:lnT w="12700">
                      <a:solidFill>
                        <a:srgbClr val="BCD6ED"/>
                      </a:solidFill>
                      <a:prstDash val="solid"/>
                    </a:lnT>
                    <a:lnB w="12700">
                      <a:solidFill>
                        <a:srgbClr val="BCD6E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CD6ED"/>
                      </a:solidFill>
                      <a:prstDash val="solid"/>
                    </a:lnL>
                    <a:lnR w="12700">
                      <a:solidFill>
                        <a:srgbClr val="BCD6ED"/>
                      </a:solidFill>
                      <a:prstDash val="solid"/>
                    </a:lnR>
                    <a:lnT w="12700">
                      <a:solidFill>
                        <a:srgbClr val="BCD6ED"/>
                      </a:solidFill>
                      <a:prstDash val="solid"/>
                    </a:lnT>
                    <a:lnB w="12700">
                      <a:solidFill>
                        <a:srgbClr val="BCD6E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926">
                <a:tc>
                  <a:txBody>
                    <a:bodyPr/>
                    <a:lstStyle/>
                    <a:p>
                      <a:pPr marL="66929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400" spc="-70" dirty="0">
                          <a:latin typeface="Arial"/>
                          <a:cs typeface="Arial"/>
                        </a:rPr>
                        <a:t>Общественное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питание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6929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00" i="1" spc="-35" dirty="0">
                          <a:latin typeface="Arial"/>
                          <a:cs typeface="Arial"/>
                        </a:rPr>
                        <a:t>(без ограничения </a:t>
                      </a:r>
                      <a:r>
                        <a:rPr sz="1100" i="1" spc="-85" dirty="0">
                          <a:latin typeface="Arial"/>
                          <a:cs typeface="Arial"/>
                        </a:rPr>
                        <a:t>численности</a:t>
                      </a:r>
                      <a:r>
                        <a:rPr sz="1100" i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spc="-65" dirty="0">
                          <a:latin typeface="Arial"/>
                          <a:cs typeface="Arial"/>
                        </a:rPr>
                        <a:t>работников)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BCD6ED"/>
                      </a:solidFill>
                      <a:prstDash val="solid"/>
                    </a:lnL>
                    <a:lnR w="12700">
                      <a:solidFill>
                        <a:srgbClr val="BCD6ED"/>
                      </a:solidFill>
                      <a:prstDash val="solid"/>
                    </a:lnR>
                    <a:lnT w="12700">
                      <a:solidFill>
                        <a:srgbClr val="BCD6ED"/>
                      </a:solidFill>
                      <a:prstDash val="solid"/>
                    </a:lnT>
                    <a:lnB w="12700">
                      <a:solidFill>
                        <a:srgbClr val="BCD6ED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5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spc="-130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4%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BCD6ED"/>
                      </a:solidFill>
                      <a:prstDash val="solid"/>
                    </a:lnL>
                    <a:lnR w="12700">
                      <a:solidFill>
                        <a:srgbClr val="BCD6ED"/>
                      </a:solidFill>
                      <a:prstDash val="solid"/>
                    </a:lnR>
                    <a:lnT w="12700">
                      <a:solidFill>
                        <a:srgbClr val="BCD6ED"/>
                      </a:solidFill>
                      <a:prstDash val="solid"/>
                    </a:lnT>
                    <a:lnB w="12700">
                      <a:solidFill>
                        <a:srgbClr val="BCD6ED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2000" b="1" spc="-85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10%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BCD6ED"/>
                      </a:solidFill>
                      <a:prstDash val="solid"/>
                    </a:lnL>
                    <a:lnR w="12700">
                      <a:solidFill>
                        <a:srgbClr val="BCD6ED"/>
                      </a:solidFill>
                      <a:prstDash val="solid"/>
                    </a:lnR>
                    <a:lnT w="12700">
                      <a:solidFill>
                        <a:srgbClr val="BCD6ED"/>
                      </a:solidFill>
                      <a:prstDash val="solid"/>
                    </a:lnT>
                    <a:lnB w="12700">
                      <a:solidFill>
                        <a:srgbClr val="BCD6E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54">
                <a:tc>
                  <a:txBody>
                    <a:bodyPr/>
                    <a:lstStyle/>
                    <a:p>
                      <a:pPr marL="66929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Гостиничный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бизнес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BCD6ED"/>
                      </a:solidFill>
                      <a:prstDash val="solid"/>
                    </a:lnL>
                    <a:lnR w="12700">
                      <a:solidFill>
                        <a:srgbClr val="BCD6ED"/>
                      </a:solidFill>
                      <a:prstDash val="solid"/>
                    </a:lnR>
                    <a:lnT w="12700">
                      <a:solidFill>
                        <a:srgbClr val="BCD6ED"/>
                      </a:solidFill>
                      <a:prstDash val="solid"/>
                    </a:lnT>
                    <a:lnB w="12700">
                      <a:solidFill>
                        <a:srgbClr val="BCD6E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CD6ED"/>
                      </a:solidFill>
                      <a:prstDash val="solid"/>
                    </a:lnL>
                    <a:lnR w="12700">
                      <a:solidFill>
                        <a:srgbClr val="BCD6ED"/>
                      </a:solidFill>
                      <a:prstDash val="solid"/>
                    </a:lnR>
                    <a:lnT w="12700">
                      <a:solidFill>
                        <a:srgbClr val="BCD6ED"/>
                      </a:solidFill>
                      <a:prstDash val="solid"/>
                    </a:lnT>
                    <a:lnB w="12700">
                      <a:solidFill>
                        <a:srgbClr val="BCD6E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CD6ED"/>
                      </a:solidFill>
                      <a:prstDash val="solid"/>
                    </a:lnL>
                    <a:lnR w="12700">
                      <a:solidFill>
                        <a:srgbClr val="BCD6ED"/>
                      </a:solidFill>
                      <a:prstDash val="solid"/>
                    </a:lnR>
                    <a:lnT w="12700">
                      <a:solidFill>
                        <a:srgbClr val="BCD6ED"/>
                      </a:solidFill>
                      <a:prstDash val="solid"/>
                    </a:lnT>
                    <a:lnB w="12700">
                      <a:solidFill>
                        <a:srgbClr val="BCD6E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926">
                <a:tc>
                  <a:txBody>
                    <a:bodyPr/>
                    <a:lstStyle/>
                    <a:p>
                      <a:pPr marL="66929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-65" dirty="0">
                          <a:latin typeface="Arial"/>
                          <a:cs typeface="Arial"/>
                        </a:rPr>
                        <a:t>Обрабатывающие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производства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BCD6ED"/>
                      </a:solidFill>
                      <a:prstDash val="solid"/>
                    </a:lnL>
                    <a:lnR w="12700">
                      <a:solidFill>
                        <a:srgbClr val="BCD6ED"/>
                      </a:solidFill>
                      <a:prstDash val="solid"/>
                    </a:lnR>
                    <a:lnT w="12700">
                      <a:solidFill>
                        <a:srgbClr val="BCD6ED"/>
                      </a:solidFill>
                      <a:prstDash val="solid"/>
                    </a:lnT>
                    <a:lnB w="12700">
                      <a:solidFill>
                        <a:srgbClr val="BCD6E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CD6ED"/>
                      </a:solidFill>
                      <a:prstDash val="solid"/>
                    </a:lnL>
                    <a:lnR w="12700">
                      <a:solidFill>
                        <a:srgbClr val="BCD6ED"/>
                      </a:solidFill>
                      <a:prstDash val="solid"/>
                    </a:lnR>
                    <a:lnT w="12700">
                      <a:solidFill>
                        <a:srgbClr val="BCD6ED"/>
                      </a:solidFill>
                      <a:prstDash val="solid"/>
                    </a:lnT>
                    <a:lnB w="12700">
                      <a:solidFill>
                        <a:srgbClr val="BCD6E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CD6ED"/>
                      </a:solidFill>
                      <a:prstDash val="solid"/>
                    </a:lnL>
                    <a:lnR w="12700">
                      <a:solidFill>
                        <a:srgbClr val="BCD6ED"/>
                      </a:solidFill>
                      <a:prstDash val="solid"/>
                    </a:lnR>
                    <a:lnT w="12700">
                      <a:solidFill>
                        <a:srgbClr val="BCD6ED"/>
                      </a:solidFill>
                      <a:prstDash val="solid"/>
                    </a:lnT>
                    <a:lnB w="12700">
                      <a:solidFill>
                        <a:srgbClr val="BCD6E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54">
                <a:tc>
                  <a:txBody>
                    <a:bodyPr/>
                    <a:lstStyle/>
                    <a:p>
                      <a:pPr marL="66929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400" spc="-95" dirty="0">
                          <a:latin typeface="Arial"/>
                          <a:cs typeface="Arial"/>
                        </a:rPr>
                        <a:t>Строительство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BCD6ED"/>
                      </a:solidFill>
                      <a:prstDash val="solid"/>
                    </a:lnL>
                    <a:lnR w="12700">
                      <a:solidFill>
                        <a:srgbClr val="BCD6ED"/>
                      </a:solidFill>
                      <a:prstDash val="solid"/>
                    </a:lnR>
                    <a:lnT w="12700">
                      <a:solidFill>
                        <a:srgbClr val="BCD6ED"/>
                      </a:solidFill>
                      <a:prstDash val="solid"/>
                    </a:lnT>
                    <a:lnB w="12700">
                      <a:solidFill>
                        <a:srgbClr val="BCD6E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CD6ED"/>
                      </a:solidFill>
                      <a:prstDash val="solid"/>
                    </a:lnL>
                    <a:lnR w="12700">
                      <a:solidFill>
                        <a:srgbClr val="BCD6ED"/>
                      </a:solidFill>
                      <a:prstDash val="solid"/>
                    </a:lnR>
                    <a:lnT w="12700">
                      <a:solidFill>
                        <a:srgbClr val="BCD6ED"/>
                      </a:solidFill>
                      <a:prstDash val="solid"/>
                    </a:lnT>
                    <a:lnB w="12700">
                      <a:solidFill>
                        <a:srgbClr val="BCD6E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CD6ED"/>
                      </a:solidFill>
                      <a:prstDash val="solid"/>
                    </a:lnL>
                    <a:lnR w="12700">
                      <a:solidFill>
                        <a:srgbClr val="BCD6ED"/>
                      </a:solidFill>
                      <a:prstDash val="solid"/>
                    </a:lnR>
                    <a:lnT w="12700">
                      <a:solidFill>
                        <a:srgbClr val="BCD6ED"/>
                      </a:solidFill>
                      <a:prstDash val="solid"/>
                    </a:lnT>
                    <a:lnB w="12700">
                      <a:solidFill>
                        <a:srgbClr val="BCD6E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1583437" y="3200400"/>
            <a:ext cx="361315" cy="360045"/>
          </a:xfrm>
          <a:custGeom>
            <a:avLst/>
            <a:gdLst/>
            <a:ahLst/>
            <a:cxnLst/>
            <a:rect l="l" t="t" r="r" b="b"/>
            <a:pathLst>
              <a:path w="361315" h="360045">
                <a:moveTo>
                  <a:pt x="112776" y="44196"/>
                </a:moveTo>
                <a:lnTo>
                  <a:pt x="90589" y="44196"/>
                </a:lnTo>
                <a:lnTo>
                  <a:pt x="90589" y="64008"/>
                </a:lnTo>
                <a:lnTo>
                  <a:pt x="90589" y="127762"/>
                </a:lnTo>
                <a:lnTo>
                  <a:pt x="88226" y="148831"/>
                </a:lnTo>
                <a:lnTo>
                  <a:pt x="81457" y="164465"/>
                </a:lnTo>
                <a:lnTo>
                  <a:pt x="70700" y="174205"/>
                </a:lnTo>
                <a:lnTo>
                  <a:pt x="63779" y="175831"/>
                </a:lnTo>
                <a:lnTo>
                  <a:pt x="63779" y="197358"/>
                </a:lnTo>
                <a:lnTo>
                  <a:pt x="63779" y="339852"/>
                </a:lnTo>
                <a:lnTo>
                  <a:pt x="48069" y="339852"/>
                </a:lnTo>
                <a:lnTo>
                  <a:pt x="48069" y="197358"/>
                </a:lnTo>
                <a:lnTo>
                  <a:pt x="50838" y="198247"/>
                </a:lnTo>
                <a:lnTo>
                  <a:pt x="61937" y="198247"/>
                </a:lnTo>
                <a:lnTo>
                  <a:pt x="63779" y="197358"/>
                </a:lnTo>
                <a:lnTo>
                  <a:pt x="63779" y="175831"/>
                </a:lnTo>
                <a:lnTo>
                  <a:pt x="56388" y="177546"/>
                </a:lnTo>
                <a:lnTo>
                  <a:pt x="42062" y="174205"/>
                </a:lnTo>
                <a:lnTo>
                  <a:pt x="31305" y="164465"/>
                </a:lnTo>
                <a:lnTo>
                  <a:pt x="24536" y="148831"/>
                </a:lnTo>
                <a:lnTo>
                  <a:pt x="22186" y="127762"/>
                </a:lnTo>
                <a:lnTo>
                  <a:pt x="22186" y="64008"/>
                </a:lnTo>
                <a:lnTo>
                  <a:pt x="35128" y="64008"/>
                </a:lnTo>
                <a:lnTo>
                  <a:pt x="35128" y="117856"/>
                </a:lnTo>
                <a:lnTo>
                  <a:pt x="49911" y="117856"/>
                </a:lnTo>
                <a:lnTo>
                  <a:pt x="49911" y="64008"/>
                </a:lnTo>
                <a:lnTo>
                  <a:pt x="61937" y="64008"/>
                </a:lnTo>
                <a:lnTo>
                  <a:pt x="61937" y="117856"/>
                </a:lnTo>
                <a:lnTo>
                  <a:pt x="76720" y="117856"/>
                </a:lnTo>
                <a:lnTo>
                  <a:pt x="76720" y="64008"/>
                </a:lnTo>
                <a:lnTo>
                  <a:pt x="90589" y="64008"/>
                </a:lnTo>
                <a:lnTo>
                  <a:pt x="90589" y="44196"/>
                </a:lnTo>
                <a:lnTo>
                  <a:pt x="0" y="44196"/>
                </a:lnTo>
                <a:lnTo>
                  <a:pt x="0" y="127762"/>
                </a:lnTo>
                <a:lnTo>
                  <a:pt x="1308" y="145300"/>
                </a:lnTo>
                <a:lnTo>
                  <a:pt x="5664" y="162204"/>
                </a:lnTo>
                <a:lnTo>
                  <a:pt x="13639" y="177215"/>
                </a:lnTo>
                <a:lnTo>
                  <a:pt x="25882" y="189103"/>
                </a:lnTo>
                <a:lnTo>
                  <a:pt x="25882" y="359664"/>
                </a:lnTo>
                <a:lnTo>
                  <a:pt x="86893" y="359664"/>
                </a:lnTo>
                <a:lnTo>
                  <a:pt x="86893" y="339852"/>
                </a:lnTo>
                <a:lnTo>
                  <a:pt x="86893" y="197358"/>
                </a:lnTo>
                <a:lnTo>
                  <a:pt x="86893" y="189103"/>
                </a:lnTo>
                <a:lnTo>
                  <a:pt x="98399" y="177546"/>
                </a:lnTo>
                <a:lnTo>
                  <a:pt x="98729" y="177215"/>
                </a:lnTo>
                <a:lnTo>
                  <a:pt x="106768" y="162204"/>
                </a:lnTo>
                <a:lnTo>
                  <a:pt x="111328" y="145300"/>
                </a:lnTo>
                <a:lnTo>
                  <a:pt x="112776" y="127762"/>
                </a:lnTo>
                <a:lnTo>
                  <a:pt x="112776" y="64008"/>
                </a:lnTo>
                <a:lnTo>
                  <a:pt x="112776" y="44196"/>
                </a:lnTo>
                <a:close/>
              </a:path>
              <a:path w="361315" h="360045">
                <a:moveTo>
                  <a:pt x="219456" y="0"/>
                </a:moveTo>
                <a:lnTo>
                  <a:pt x="208572" y="0"/>
                </a:lnTo>
                <a:lnTo>
                  <a:pt x="196773" y="2540"/>
                </a:lnTo>
                <a:lnTo>
                  <a:pt x="196773" y="21463"/>
                </a:lnTo>
                <a:lnTo>
                  <a:pt x="196773" y="174498"/>
                </a:lnTo>
                <a:lnTo>
                  <a:pt x="196773" y="194310"/>
                </a:lnTo>
                <a:lnTo>
                  <a:pt x="196773" y="338328"/>
                </a:lnTo>
                <a:lnTo>
                  <a:pt x="181356" y="338328"/>
                </a:lnTo>
                <a:lnTo>
                  <a:pt x="181356" y="195199"/>
                </a:lnTo>
                <a:lnTo>
                  <a:pt x="196773" y="194310"/>
                </a:lnTo>
                <a:lnTo>
                  <a:pt x="196773" y="174498"/>
                </a:lnTo>
                <a:lnTo>
                  <a:pt x="165938" y="174498"/>
                </a:lnTo>
                <a:lnTo>
                  <a:pt x="165938" y="67056"/>
                </a:lnTo>
                <a:lnTo>
                  <a:pt x="168325" y="52031"/>
                </a:lnTo>
                <a:lnTo>
                  <a:pt x="174891" y="38696"/>
                </a:lnTo>
                <a:lnTo>
                  <a:pt x="184683" y="28143"/>
                </a:lnTo>
                <a:lnTo>
                  <a:pt x="196773" y="21463"/>
                </a:lnTo>
                <a:lnTo>
                  <a:pt x="196773" y="2540"/>
                </a:lnTo>
                <a:lnTo>
                  <a:pt x="149237" y="41211"/>
                </a:lnTo>
                <a:lnTo>
                  <a:pt x="144005" y="99021"/>
                </a:lnTo>
                <a:lnTo>
                  <a:pt x="143700" y="137947"/>
                </a:lnTo>
                <a:lnTo>
                  <a:pt x="143357" y="174498"/>
                </a:lnTo>
                <a:lnTo>
                  <a:pt x="143256" y="195199"/>
                </a:lnTo>
                <a:lnTo>
                  <a:pt x="159588" y="195199"/>
                </a:lnTo>
                <a:lnTo>
                  <a:pt x="159588" y="358140"/>
                </a:lnTo>
                <a:lnTo>
                  <a:pt x="219456" y="358140"/>
                </a:lnTo>
                <a:lnTo>
                  <a:pt x="219456" y="338328"/>
                </a:lnTo>
                <a:lnTo>
                  <a:pt x="219456" y="194310"/>
                </a:lnTo>
                <a:lnTo>
                  <a:pt x="219456" y="174498"/>
                </a:lnTo>
                <a:lnTo>
                  <a:pt x="219456" y="21463"/>
                </a:lnTo>
                <a:lnTo>
                  <a:pt x="219456" y="0"/>
                </a:lnTo>
                <a:close/>
              </a:path>
              <a:path w="361315" h="360045">
                <a:moveTo>
                  <a:pt x="361188" y="121158"/>
                </a:moveTo>
                <a:lnTo>
                  <a:pt x="356997" y="90652"/>
                </a:lnTo>
                <a:lnTo>
                  <a:pt x="345427" y="66255"/>
                </a:lnTo>
                <a:lnTo>
                  <a:pt x="343014" y="64008"/>
                </a:lnTo>
                <a:lnTo>
                  <a:pt x="337553" y="58953"/>
                </a:lnTo>
                <a:lnTo>
                  <a:pt x="337553" y="121158"/>
                </a:lnTo>
                <a:lnTo>
                  <a:pt x="335394" y="139547"/>
                </a:lnTo>
                <a:lnTo>
                  <a:pt x="329184" y="153377"/>
                </a:lnTo>
                <a:lnTo>
                  <a:pt x="319278" y="162077"/>
                </a:lnTo>
                <a:lnTo>
                  <a:pt x="313931" y="163309"/>
                </a:lnTo>
                <a:lnTo>
                  <a:pt x="313931" y="184912"/>
                </a:lnTo>
                <a:lnTo>
                  <a:pt x="313931" y="339852"/>
                </a:lnTo>
                <a:lnTo>
                  <a:pt x="297192" y="339852"/>
                </a:lnTo>
                <a:lnTo>
                  <a:pt x="297192" y="184912"/>
                </a:lnTo>
                <a:lnTo>
                  <a:pt x="313931" y="184912"/>
                </a:lnTo>
                <a:lnTo>
                  <a:pt x="313931" y="163309"/>
                </a:lnTo>
                <a:lnTo>
                  <a:pt x="276694" y="139547"/>
                </a:lnTo>
                <a:lnTo>
                  <a:pt x="274548" y="121158"/>
                </a:lnTo>
                <a:lnTo>
                  <a:pt x="277393" y="98298"/>
                </a:lnTo>
                <a:lnTo>
                  <a:pt x="284759" y="80200"/>
                </a:lnTo>
                <a:lnTo>
                  <a:pt x="294894" y="68300"/>
                </a:lnTo>
                <a:lnTo>
                  <a:pt x="306057" y="64008"/>
                </a:lnTo>
                <a:lnTo>
                  <a:pt x="317207" y="68300"/>
                </a:lnTo>
                <a:lnTo>
                  <a:pt x="327342" y="80200"/>
                </a:lnTo>
                <a:lnTo>
                  <a:pt x="334708" y="98298"/>
                </a:lnTo>
                <a:lnTo>
                  <a:pt x="337553" y="121158"/>
                </a:lnTo>
                <a:lnTo>
                  <a:pt x="337553" y="58953"/>
                </a:lnTo>
                <a:lnTo>
                  <a:pt x="327952" y="50063"/>
                </a:lnTo>
                <a:lnTo>
                  <a:pt x="306057" y="44196"/>
                </a:lnTo>
                <a:lnTo>
                  <a:pt x="283984" y="50063"/>
                </a:lnTo>
                <a:lnTo>
                  <a:pt x="266179" y="66255"/>
                </a:lnTo>
                <a:lnTo>
                  <a:pt x="254266" y="90652"/>
                </a:lnTo>
                <a:lnTo>
                  <a:pt x="249936" y="121158"/>
                </a:lnTo>
                <a:lnTo>
                  <a:pt x="251269" y="136245"/>
                </a:lnTo>
                <a:lnTo>
                  <a:pt x="255473" y="150901"/>
                </a:lnTo>
                <a:lnTo>
                  <a:pt x="262813" y="164147"/>
                </a:lnTo>
                <a:lnTo>
                  <a:pt x="273570" y="175006"/>
                </a:lnTo>
                <a:lnTo>
                  <a:pt x="273570" y="359664"/>
                </a:lnTo>
                <a:lnTo>
                  <a:pt x="338543" y="359664"/>
                </a:lnTo>
                <a:lnTo>
                  <a:pt x="338543" y="339852"/>
                </a:lnTo>
                <a:lnTo>
                  <a:pt x="338543" y="184912"/>
                </a:lnTo>
                <a:lnTo>
                  <a:pt x="338543" y="175006"/>
                </a:lnTo>
                <a:lnTo>
                  <a:pt x="348208" y="165100"/>
                </a:lnTo>
                <a:lnTo>
                  <a:pt x="349135" y="164147"/>
                </a:lnTo>
                <a:lnTo>
                  <a:pt x="356133" y="150901"/>
                </a:lnTo>
                <a:lnTo>
                  <a:pt x="359994" y="136245"/>
                </a:lnTo>
                <a:lnTo>
                  <a:pt x="361188" y="1211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83436" y="3692651"/>
            <a:ext cx="325120" cy="325120"/>
          </a:xfrm>
          <a:custGeom>
            <a:avLst/>
            <a:gdLst/>
            <a:ahLst/>
            <a:cxnLst/>
            <a:rect l="l" t="t" r="r" b="b"/>
            <a:pathLst>
              <a:path w="325120" h="325120">
                <a:moveTo>
                  <a:pt x="62471" y="231648"/>
                </a:moveTo>
                <a:lnTo>
                  <a:pt x="56388" y="231648"/>
                </a:lnTo>
                <a:lnTo>
                  <a:pt x="56388" y="246888"/>
                </a:lnTo>
                <a:lnTo>
                  <a:pt x="62471" y="246888"/>
                </a:lnTo>
                <a:lnTo>
                  <a:pt x="62471" y="231648"/>
                </a:lnTo>
                <a:close/>
              </a:path>
              <a:path w="325120" h="325120">
                <a:moveTo>
                  <a:pt x="62471" y="213360"/>
                </a:moveTo>
                <a:lnTo>
                  <a:pt x="56388" y="213360"/>
                </a:lnTo>
                <a:lnTo>
                  <a:pt x="56388" y="219456"/>
                </a:lnTo>
                <a:lnTo>
                  <a:pt x="62471" y="219456"/>
                </a:lnTo>
                <a:lnTo>
                  <a:pt x="62471" y="213360"/>
                </a:lnTo>
                <a:close/>
              </a:path>
              <a:path w="325120" h="325120">
                <a:moveTo>
                  <a:pt x="62471" y="190500"/>
                </a:moveTo>
                <a:lnTo>
                  <a:pt x="56388" y="190500"/>
                </a:lnTo>
                <a:lnTo>
                  <a:pt x="56388" y="196596"/>
                </a:lnTo>
                <a:lnTo>
                  <a:pt x="62471" y="196596"/>
                </a:lnTo>
                <a:lnTo>
                  <a:pt x="62471" y="190500"/>
                </a:lnTo>
                <a:close/>
              </a:path>
              <a:path w="325120" h="325120">
                <a:moveTo>
                  <a:pt x="62471" y="170688"/>
                </a:moveTo>
                <a:lnTo>
                  <a:pt x="56388" y="170688"/>
                </a:lnTo>
                <a:lnTo>
                  <a:pt x="56388" y="178308"/>
                </a:lnTo>
                <a:lnTo>
                  <a:pt x="62471" y="178308"/>
                </a:lnTo>
                <a:lnTo>
                  <a:pt x="62471" y="170688"/>
                </a:lnTo>
                <a:close/>
              </a:path>
              <a:path w="325120" h="325120">
                <a:moveTo>
                  <a:pt x="135636" y="170688"/>
                </a:moveTo>
                <a:lnTo>
                  <a:pt x="123444" y="170688"/>
                </a:lnTo>
                <a:lnTo>
                  <a:pt x="123444" y="178308"/>
                </a:lnTo>
                <a:lnTo>
                  <a:pt x="135636" y="178308"/>
                </a:lnTo>
                <a:lnTo>
                  <a:pt x="135636" y="170688"/>
                </a:lnTo>
                <a:close/>
              </a:path>
              <a:path w="325120" h="325120">
                <a:moveTo>
                  <a:pt x="135636" y="137172"/>
                </a:moveTo>
                <a:lnTo>
                  <a:pt x="123444" y="137172"/>
                </a:lnTo>
                <a:lnTo>
                  <a:pt x="123444" y="149352"/>
                </a:lnTo>
                <a:lnTo>
                  <a:pt x="135636" y="149352"/>
                </a:lnTo>
                <a:lnTo>
                  <a:pt x="135636" y="137172"/>
                </a:lnTo>
                <a:close/>
              </a:path>
              <a:path w="325120" h="325120">
                <a:moveTo>
                  <a:pt x="135636" y="114300"/>
                </a:moveTo>
                <a:lnTo>
                  <a:pt x="123444" y="114300"/>
                </a:lnTo>
                <a:lnTo>
                  <a:pt x="123444" y="120396"/>
                </a:lnTo>
                <a:lnTo>
                  <a:pt x="135636" y="120396"/>
                </a:lnTo>
                <a:lnTo>
                  <a:pt x="135636" y="114300"/>
                </a:lnTo>
                <a:close/>
              </a:path>
              <a:path w="325120" h="325120">
                <a:moveTo>
                  <a:pt x="135636" y="85344"/>
                </a:moveTo>
                <a:lnTo>
                  <a:pt x="123444" y="85344"/>
                </a:lnTo>
                <a:lnTo>
                  <a:pt x="123444" y="91440"/>
                </a:lnTo>
                <a:lnTo>
                  <a:pt x="135636" y="91440"/>
                </a:lnTo>
                <a:lnTo>
                  <a:pt x="135636" y="85344"/>
                </a:lnTo>
                <a:close/>
              </a:path>
              <a:path w="325120" h="325120">
                <a:moveTo>
                  <a:pt x="135636" y="56388"/>
                </a:moveTo>
                <a:lnTo>
                  <a:pt x="123444" y="56388"/>
                </a:lnTo>
                <a:lnTo>
                  <a:pt x="123444" y="65532"/>
                </a:lnTo>
                <a:lnTo>
                  <a:pt x="135636" y="65532"/>
                </a:lnTo>
                <a:lnTo>
                  <a:pt x="135636" y="56388"/>
                </a:lnTo>
                <a:close/>
              </a:path>
              <a:path w="325120" h="325120">
                <a:moveTo>
                  <a:pt x="163055" y="170688"/>
                </a:moveTo>
                <a:lnTo>
                  <a:pt x="156972" y="170688"/>
                </a:lnTo>
                <a:lnTo>
                  <a:pt x="156972" y="178308"/>
                </a:lnTo>
                <a:lnTo>
                  <a:pt x="163055" y="178308"/>
                </a:lnTo>
                <a:lnTo>
                  <a:pt x="163055" y="170688"/>
                </a:lnTo>
                <a:close/>
              </a:path>
              <a:path w="325120" h="325120">
                <a:moveTo>
                  <a:pt x="163055" y="137172"/>
                </a:moveTo>
                <a:lnTo>
                  <a:pt x="156972" y="137172"/>
                </a:lnTo>
                <a:lnTo>
                  <a:pt x="156972" y="149352"/>
                </a:lnTo>
                <a:lnTo>
                  <a:pt x="163055" y="149352"/>
                </a:lnTo>
                <a:lnTo>
                  <a:pt x="163055" y="137172"/>
                </a:lnTo>
                <a:close/>
              </a:path>
              <a:path w="325120" h="325120">
                <a:moveTo>
                  <a:pt x="163055" y="114300"/>
                </a:moveTo>
                <a:lnTo>
                  <a:pt x="156972" y="114300"/>
                </a:lnTo>
                <a:lnTo>
                  <a:pt x="156972" y="120396"/>
                </a:lnTo>
                <a:lnTo>
                  <a:pt x="163055" y="120396"/>
                </a:lnTo>
                <a:lnTo>
                  <a:pt x="163055" y="114300"/>
                </a:lnTo>
                <a:close/>
              </a:path>
              <a:path w="325120" h="325120">
                <a:moveTo>
                  <a:pt x="163055" y="85344"/>
                </a:moveTo>
                <a:lnTo>
                  <a:pt x="156972" y="85344"/>
                </a:lnTo>
                <a:lnTo>
                  <a:pt x="156972" y="91440"/>
                </a:lnTo>
                <a:lnTo>
                  <a:pt x="163055" y="91440"/>
                </a:lnTo>
                <a:lnTo>
                  <a:pt x="163055" y="85344"/>
                </a:lnTo>
                <a:close/>
              </a:path>
              <a:path w="325120" h="325120">
                <a:moveTo>
                  <a:pt x="163055" y="56388"/>
                </a:moveTo>
                <a:lnTo>
                  <a:pt x="156972" y="56388"/>
                </a:lnTo>
                <a:lnTo>
                  <a:pt x="156972" y="65532"/>
                </a:lnTo>
                <a:lnTo>
                  <a:pt x="163055" y="65532"/>
                </a:lnTo>
                <a:lnTo>
                  <a:pt x="163055" y="56388"/>
                </a:lnTo>
                <a:close/>
              </a:path>
              <a:path w="325120" h="325120">
                <a:moveTo>
                  <a:pt x="196596" y="170688"/>
                </a:moveTo>
                <a:lnTo>
                  <a:pt x="187452" y="170688"/>
                </a:lnTo>
                <a:lnTo>
                  <a:pt x="187452" y="178308"/>
                </a:lnTo>
                <a:lnTo>
                  <a:pt x="196596" y="178308"/>
                </a:lnTo>
                <a:lnTo>
                  <a:pt x="196596" y="170688"/>
                </a:lnTo>
                <a:close/>
              </a:path>
              <a:path w="325120" h="325120">
                <a:moveTo>
                  <a:pt x="196596" y="137172"/>
                </a:moveTo>
                <a:lnTo>
                  <a:pt x="187452" y="137172"/>
                </a:lnTo>
                <a:lnTo>
                  <a:pt x="187452" y="149352"/>
                </a:lnTo>
                <a:lnTo>
                  <a:pt x="196596" y="149352"/>
                </a:lnTo>
                <a:lnTo>
                  <a:pt x="196596" y="137172"/>
                </a:lnTo>
                <a:close/>
              </a:path>
              <a:path w="325120" h="325120">
                <a:moveTo>
                  <a:pt x="196596" y="114300"/>
                </a:moveTo>
                <a:lnTo>
                  <a:pt x="187452" y="114300"/>
                </a:lnTo>
                <a:lnTo>
                  <a:pt x="187452" y="120396"/>
                </a:lnTo>
                <a:lnTo>
                  <a:pt x="196596" y="120396"/>
                </a:lnTo>
                <a:lnTo>
                  <a:pt x="196596" y="114300"/>
                </a:lnTo>
                <a:close/>
              </a:path>
              <a:path w="325120" h="325120">
                <a:moveTo>
                  <a:pt x="196596" y="85344"/>
                </a:moveTo>
                <a:lnTo>
                  <a:pt x="187452" y="85344"/>
                </a:lnTo>
                <a:lnTo>
                  <a:pt x="187452" y="91440"/>
                </a:lnTo>
                <a:lnTo>
                  <a:pt x="196596" y="91440"/>
                </a:lnTo>
                <a:lnTo>
                  <a:pt x="196596" y="85344"/>
                </a:lnTo>
                <a:close/>
              </a:path>
              <a:path w="325120" h="325120">
                <a:moveTo>
                  <a:pt x="196596" y="56388"/>
                </a:moveTo>
                <a:lnTo>
                  <a:pt x="187452" y="56388"/>
                </a:lnTo>
                <a:lnTo>
                  <a:pt x="187452" y="65532"/>
                </a:lnTo>
                <a:lnTo>
                  <a:pt x="196596" y="65532"/>
                </a:lnTo>
                <a:lnTo>
                  <a:pt x="196596" y="56388"/>
                </a:lnTo>
                <a:close/>
              </a:path>
              <a:path w="325120" h="325120">
                <a:moveTo>
                  <a:pt x="269748" y="231648"/>
                </a:moveTo>
                <a:lnTo>
                  <a:pt x="254508" y="231648"/>
                </a:lnTo>
                <a:lnTo>
                  <a:pt x="254508" y="246888"/>
                </a:lnTo>
                <a:lnTo>
                  <a:pt x="269748" y="246888"/>
                </a:lnTo>
                <a:lnTo>
                  <a:pt x="269748" y="231648"/>
                </a:lnTo>
                <a:close/>
              </a:path>
              <a:path w="325120" h="325120">
                <a:moveTo>
                  <a:pt x="269748" y="213360"/>
                </a:moveTo>
                <a:lnTo>
                  <a:pt x="254508" y="213360"/>
                </a:lnTo>
                <a:lnTo>
                  <a:pt x="254508" y="219456"/>
                </a:lnTo>
                <a:lnTo>
                  <a:pt x="269748" y="219456"/>
                </a:lnTo>
                <a:lnTo>
                  <a:pt x="269748" y="213360"/>
                </a:lnTo>
                <a:close/>
              </a:path>
              <a:path w="325120" h="325120">
                <a:moveTo>
                  <a:pt x="269748" y="190500"/>
                </a:moveTo>
                <a:lnTo>
                  <a:pt x="254508" y="190500"/>
                </a:lnTo>
                <a:lnTo>
                  <a:pt x="254508" y="196596"/>
                </a:lnTo>
                <a:lnTo>
                  <a:pt x="269748" y="196596"/>
                </a:lnTo>
                <a:lnTo>
                  <a:pt x="269748" y="190500"/>
                </a:lnTo>
                <a:close/>
              </a:path>
              <a:path w="325120" h="325120">
                <a:moveTo>
                  <a:pt x="269748" y="170688"/>
                </a:moveTo>
                <a:lnTo>
                  <a:pt x="254508" y="170688"/>
                </a:lnTo>
                <a:lnTo>
                  <a:pt x="254508" y="178308"/>
                </a:lnTo>
                <a:lnTo>
                  <a:pt x="269748" y="178308"/>
                </a:lnTo>
                <a:lnTo>
                  <a:pt x="269748" y="170688"/>
                </a:lnTo>
                <a:close/>
              </a:path>
              <a:path w="325120" h="325120">
                <a:moveTo>
                  <a:pt x="288036" y="231648"/>
                </a:moveTo>
                <a:lnTo>
                  <a:pt x="275844" y="231648"/>
                </a:lnTo>
                <a:lnTo>
                  <a:pt x="275844" y="246888"/>
                </a:lnTo>
                <a:lnTo>
                  <a:pt x="288036" y="246888"/>
                </a:lnTo>
                <a:lnTo>
                  <a:pt x="288036" y="231648"/>
                </a:lnTo>
                <a:close/>
              </a:path>
              <a:path w="325120" h="325120">
                <a:moveTo>
                  <a:pt x="288036" y="213360"/>
                </a:moveTo>
                <a:lnTo>
                  <a:pt x="275844" y="213360"/>
                </a:lnTo>
                <a:lnTo>
                  <a:pt x="275844" y="219456"/>
                </a:lnTo>
                <a:lnTo>
                  <a:pt x="288036" y="219456"/>
                </a:lnTo>
                <a:lnTo>
                  <a:pt x="288036" y="213360"/>
                </a:lnTo>
                <a:close/>
              </a:path>
              <a:path w="325120" h="325120">
                <a:moveTo>
                  <a:pt x="288036" y="190500"/>
                </a:moveTo>
                <a:lnTo>
                  <a:pt x="275844" y="190500"/>
                </a:lnTo>
                <a:lnTo>
                  <a:pt x="275844" y="196596"/>
                </a:lnTo>
                <a:lnTo>
                  <a:pt x="288036" y="196596"/>
                </a:lnTo>
                <a:lnTo>
                  <a:pt x="288036" y="190500"/>
                </a:lnTo>
                <a:close/>
              </a:path>
              <a:path w="325120" h="325120">
                <a:moveTo>
                  <a:pt x="288036" y="170688"/>
                </a:moveTo>
                <a:lnTo>
                  <a:pt x="275844" y="170688"/>
                </a:lnTo>
                <a:lnTo>
                  <a:pt x="275844" y="178308"/>
                </a:lnTo>
                <a:lnTo>
                  <a:pt x="288036" y="178308"/>
                </a:lnTo>
                <a:lnTo>
                  <a:pt x="288036" y="170688"/>
                </a:lnTo>
                <a:close/>
              </a:path>
              <a:path w="325120" h="325120">
                <a:moveTo>
                  <a:pt x="324612" y="283210"/>
                </a:moveTo>
                <a:lnTo>
                  <a:pt x="321551" y="280035"/>
                </a:lnTo>
                <a:lnTo>
                  <a:pt x="312356" y="280035"/>
                </a:lnTo>
                <a:lnTo>
                  <a:pt x="312356" y="152781"/>
                </a:lnTo>
                <a:lnTo>
                  <a:pt x="309295" y="152781"/>
                </a:lnTo>
                <a:lnTo>
                  <a:pt x="309295" y="295910"/>
                </a:lnTo>
                <a:lnTo>
                  <a:pt x="309295" y="311912"/>
                </a:lnTo>
                <a:lnTo>
                  <a:pt x="12255" y="311912"/>
                </a:lnTo>
                <a:lnTo>
                  <a:pt x="12255" y="295910"/>
                </a:lnTo>
                <a:lnTo>
                  <a:pt x="309295" y="295910"/>
                </a:lnTo>
                <a:lnTo>
                  <a:pt x="309295" y="152781"/>
                </a:lnTo>
                <a:lnTo>
                  <a:pt x="300113" y="148628"/>
                </a:lnTo>
                <a:lnTo>
                  <a:pt x="300113" y="162306"/>
                </a:lnTo>
                <a:lnTo>
                  <a:pt x="300113" y="280035"/>
                </a:lnTo>
                <a:lnTo>
                  <a:pt x="238861" y="280035"/>
                </a:lnTo>
                <a:lnTo>
                  <a:pt x="238861" y="136906"/>
                </a:lnTo>
                <a:lnTo>
                  <a:pt x="300113" y="162306"/>
                </a:lnTo>
                <a:lnTo>
                  <a:pt x="300113" y="148628"/>
                </a:lnTo>
                <a:lnTo>
                  <a:pt x="274218" y="136906"/>
                </a:lnTo>
                <a:lnTo>
                  <a:pt x="238861" y="120904"/>
                </a:lnTo>
                <a:lnTo>
                  <a:pt x="238861" y="31877"/>
                </a:lnTo>
                <a:lnTo>
                  <a:pt x="238861" y="28702"/>
                </a:lnTo>
                <a:lnTo>
                  <a:pt x="238861" y="22225"/>
                </a:lnTo>
                <a:lnTo>
                  <a:pt x="235800" y="19050"/>
                </a:lnTo>
                <a:lnTo>
                  <a:pt x="223558" y="19050"/>
                </a:lnTo>
                <a:lnTo>
                  <a:pt x="223558" y="31877"/>
                </a:lnTo>
                <a:lnTo>
                  <a:pt x="223558" y="280035"/>
                </a:lnTo>
                <a:lnTo>
                  <a:pt x="183743" y="280035"/>
                </a:lnTo>
                <a:lnTo>
                  <a:pt x="183743" y="210058"/>
                </a:lnTo>
                <a:lnTo>
                  <a:pt x="183743" y="197358"/>
                </a:lnTo>
                <a:lnTo>
                  <a:pt x="180682" y="194183"/>
                </a:lnTo>
                <a:lnTo>
                  <a:pt x="171488" y="194183"/>
                </a:lnTo>
                <a:lnTo>
                  <a:pt x="171488" y="210058"/>
                </a:lnTo>
                <a:lnTo>
                  <a:pt x="171488" y="280035"/>
                </a:lnTo>
                <a:lnTo>
                  <a:pt x="140868" y="280035"/>
                </a:lnTo>
                <a:lnTo>
                  <a:pt x="140868" y="210058"/>
                </a:lnTo>
                <a:lnTo>
                  <a:pt x="171488" y="210058"/>
                </a:lnTo>
                <a:lnTo>
                  <a:pt x="171488" y="194183"/>
                </a:lnTo>
                <a:lnTo>
                  <a:pt x="131686" y="194183"/>
                </a:lnTo>
                <a:lnTo>
                  <a:pt x="128625" y="197358"/>
                </a:lnTo>
                <a:lnTo>
                  <a:pt x="128625" y="280035"/>
                </a:lnTo>
                <a:lnTo>
                  <a:pt x="88811" y="280035"/>
                </a:lnTo>
                <a:lnTo>
                  <a:pt x="88811" y="133604"/>
                </a:lnTo>
                <a:lnTo>
                  <a:pt x="88811" y="120904"/>
                </a:lnTo>
                <a:lnTo>
                  <a:pt x="88811" y="31877"/>
                </a:lnTo>
                <a:lnTo>
                  <a:pt x="101053" y="31877"/>
                </a:lnTo>
                <a:lnTo>
                  <a:pt x="101053" y="41402"/>
                </a:lnTo>
                <a:lnTo>
                  <a:pt x="104114" y="44577"/>
                </a:lnTo>
                <a:lnTo>
                  <a:pt x="208241" y="44577"/>
                </a:lnTo>
                <a:lnTo>
                  <a:pt x="211302" y="41402"/>
                </a:lnTo>
                <a:lnTo>
                  <a:pt x="211302" y="31877"/>
                </a:lnTo>
                <a:lnTo>
                  <a:pt x="223558" y="31877"/>
                </a:lnTo>
                <a:lnTo>
                  <a:pt x="223558" y="19050"/>
                </a:lnTo>
                <a:lnTo>
                  <a:pt x="211302" y="19050"/>
                </a:lnTo>
                <a:lnTo>
                  <a:pt x="211302" y="15875"/>
                </a:lnTo>
                <a:lnTo>
                  <a:pt x="211302" y="3175"/>
                </a:lnTo>
                <a:lnTo>
                  <a:pt x="208241" y="0"/>
                </a:lnTo>
                <a:lnTo>
                  <a:pt x="199059" y="0"/>
                </a:lnTo>
                <a:lnTo>
                  <a:pt x="199059" y="15875"/>
                </a:lnTo>
                <a:lnTo>
                  <a:pt x="199059" y="28702"/>
                </a:lnTo>
                <a:lnTo>
                  <a:pt x="116370" y="28702"/>
                </a:lnTo>
                <a:lnTo>
                  <a:pt x="116370" y="15875"/>
                </a:lnTo>
                <a:lnTo>
                  <a:pt x="199059" y="15875"/>
                </a:lnTo>
                <a:lnTo>
                  <a:pt x="199059" y="0"/>
                </a:lnTo>
                <a:lnTo>
                  <a:pt x="104114" y="0"/>
                </a:lnTo>
                <a:lnTo>
                  <a:pt x="101053" y="3175"/>
                </a:lnTo>
                <a:lnTo>
                  <a:pt x="101053" y="19050"/>
                </a:lnTo>
                <a:lnTo>
                  <a:pt x="76555" y="19050"/>
                </a:lnTo>
                <a:lnTo>
                  <a:pt x="73494" y="22225"/>
                </a:lnTo>
                <a:lnTo>
                  <a:pt x="73494" y="105029"/>
                </a:lnTo>
                <a:lnTo>
                  <a:pt x="73494" y="120904"/>
                </a:lnTo>
                <a:lnTo>
                  <a:pt x="73494" y="133604"/>
                </a:lnTo>
                <a:lnTo>
                  <a:pt x="73494" y="149606"/>
                </a:lnTo>
                <a:lnTo>
                  <a:pt x="73494" y="280035"/>
                </a:lnTo>
                <a:lnTo>
                  <a:pt x="33680" y="280035"/>
                </a:lnTo>
                <a:lnTo>
                  <a:pt x="33680" y="149606"/>
                </a:lnTo>
                <a:lnTo>
                  <a:pt x="73494" y="149606"/>
                </a:lnTo>
                <a:lnTo>
                  <a:pt x="73494" y="133604"/>
                </a:lnTo>
                <a:lnTo>
                  <a:pt x="12255" y="133604"/>
                </a:lnTo>
                <a:lnTo>
                  <a:pt x="12255" y="120904"/>
                </a:lnTo>
                <a:lnTo>
                  <a:pt x="73494" y="120904"/>
                </a:lnTo>
                <a:lnTo>
                  <a:pt x="73494" y="105029"/>
                </a:lnTo>
                <a:lnTo>
                  <a:pt x="3060" y="105029"/>
                </a:lnTo>
                <a:lnTo>
                  <a:pt x="0" y="111379"/>
                </a:lnTo>
                <a:lnTo>
                  <a:pt x="0" y="146431"/>
                </a:lnTo>
                <a:lnTo>
                  <a:pt x="3060" y="149606"/>
                </a:lnTo>
                <a:lnTo>
                  <a:pt x="21437" y="149606"/>
                </a:lnTo>
                <a:lnTo>
                  <a:pt x="21437" y="280035"/>
                </a:lnTo>
                <a:lnTo>
                  <a:pt x="3060" y="280035"/>
                </a:lnTo>
                <a:lnTo>
                  <a:pt x="0" y="283210"/>
                </a:lnTo>
                <a:lnTo>
                  <a:pt x="0" y="321437"/>
                </a:lnTo>
                <a:lnTo>
                  <a:pt x="3060" y="324612"/>
                </a:lnTo>
                <a:lnTo>
                  <a:pt x="321551" y="324612"/>
                </a:lnTo>
                <a:lnTo>
                  <a:pt x="324612" y="321437"/>
                </a:lnTo>
                <a:lnTo>
                  <a:pt x="324612" y="311912"/>
                </a:lnTo>
                <a:lnTo>
                  <a:pt x="324612" y="295910"/>
                </a:lnTo>
                <a:lnTo>
                  <a:pt x="324612" y="283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89531" y="2799588"/>
            <a:ext cx="288290" cy="347980"/>
          </a:xfrm>
          <a:custGeom>
            <a:avLst/>
            <a:gdLst/>
            <a:ahLst/>
            <a:cxnLst/>
            <a:rect l="l" t="t" r="r" b="b"/>
            <a:pathLst>
              <a:path w="288290" h="347980">
                <a:moveTo>
                  <a:pt x="190334" y="246761"/>
                </a:moveTo>
                <a:lnTo>
                  <a:pt x="170129" y="246761"/>
                </a:lnTo>
                <a:lnTo>
                  <a:pt x="170129" y="284988"/>
                </a:lnTo>
                <a:lnTo>
                  <a:pt x="174602" y="309377"/>
                </a:lnTo>
                <a:lnTo>
                  <a:pt x="186970" y="329231"/>
                </a:lnTo>
                <a:lnTo>
                  <a:pt x="205656" y="342584"/>
                </a:lnTo>
                <a:lnTo>
                  <a:pt x="229082" y="347472"/>
                </a:lnTo>
                <a:lnTo>
                  <a:pt x="252508" y="342584"/>
                </a:lnTo>
                <a:lnTo>
                  <a:pt x="271194" y="329231"/>
                </a:lnTo>
                <a:lnTo>
                  <a:pt x="273913" y="324865"/>
                </a:lnTo>
                <a:lnTo>
                  <a:pt x="229082" y="324865"/>
                </a:lnTo>
                <a:lnTo>
                  <a:pt x="214498" y="321796"/>
                </a:lnTo>
                <a:lnTo>
                  <a:pt x="202126" y="313356"/>
                </a:lnTo>
                <a:lnTo>
                  <a:pt x="193546" y="300702"/>
                </a:lnTo>
                <a:lnTo>
                  <a:pt x="190334" y="284988"/>
                </a:lnTo>
                <a:lnTo>
                  <a:pt x="190334" y="246761"/>
                </a:lnTo>
                <a:close/>
              </a:path>
              <a:path w="288290" h="347980">
                <a:moveTo>
                  <a:pt x="274114" y="246761"/>
                </a:moveTo>
                <a:lnTo>
                  <a:pt x="229082" y="246761"/>
                </a:lnTo>
                <a:lnTo>
                  <a:pt x="243659" y="249787"/>
                </a:lnTo>
                <a:lnTo>
                  <a:pt x="256027" y="258016"/>
                </a:lnTo>
                <a:lnTo>
                  <a:pt x="264606" y="270174"/>
                </a:lnTo>
                <a:lnTo>
                  <a:pt x="267817" y="284988"/>
                </a:lnTo>
                <a:lnTo>
                  <a:pt x="264606" y="300702"/>
                </a:lnTo>
                <a:lnTo>
                  <a:pt x="256027" y="313356"/>
                </a:lnTo>
                <a:lnTo>
                  <a:pt x="243659" y="321796"/>
                </a:lnTo>
                <a:lnTo>
                  <a:pt x="229082" y="324865"/>
                </a:lnTo>
                <a:lnTo>
                  <a:pt x="273913" y="324865"/>
                </a:lnTo>
                <a:lnTo>
                  <a:pt x="283562" y="309377"/>
                </a:lnTo>
                <a:lnTo>
                  <a:pt x="288036" y="284988"/>
                </a:lnTo>
                <a:lnTo>
                  <a:pt x="283562" y="261552"/>
                </a:lnTo>
                <a:lnTo>
                  <a:pt x="274114" y="246761"/>
                </a:lnTo>
                <a:close/>
              </a:path>
              <a:path w="288290" h="347980">
                <a:moveTo>
                  <a:pt x="60642" y="171958"/>
                </a:moveTo>
                <a:lnTo>
                  <a:pt x="36952" y="176847"/>
                </a:lnTo>
                <a:lnTo>
                  <a:pt x="17686" y="190214"/>
                </a:lnTo>
                <a:lnTo>
                  <a:pt x="4737" y="210105"/>
                </a:lnTo>
                <a:lnTo>
                  <a:pt x="0" y="234569"/>
                </a:lnTo>
                <a:lnTo>
                  <a:pt x="4737" y="258958"/>
                </a:lnTo>
                <a:lnTo>
                  <a:pt x="17686" y="278812"/>
                </a:lnTo>
                <a:lnTo>
                  <a:pt x="36952" y="292165"/>
                </a:lnTo>
                <a:lnTo>
                  <a:pt x="60642" y="297052"/>
                </a:lnTo>
                <a:lnTo>
                  <a:pt x="81219" y="293088"/>
                </a:lnTo>
                <a:lnTo>
                  <a:pt x="98958" y="282289"/>
                </a:lnTo>
                <a:lnTo>
                  <a:pt x="105490" y="274447"/>
                </a:lnTo>
                <a:lnTo>
                  <a:pt x="60642" y="274447"/>
                </a:lnTo>
                <a:lnTo>
                  <a:pt x="45351" y="271395"/>
                </a:lnTo>
                <a:lnTo>
                  <a:pt x="33058" y="262985"/>
                </a:lnTo>
                <a:lnTo>
                  <a:pt x="24870" y="250336"/>
                </a:lnTo>
                <a:lnTo>
                  <a:pt x="21894" y="234569"/>
                </a:lnTo>
                <a:lnTo>
                  <a:pt x="24870" y="219531"/>
                </a:lnTo>
                <a:lnTo>
                  <a:pt x="33058" y="206755"/>
                </a:lnTo>
                <a:lnTo>
                  <a:pt x="45351" y="197885"/>
                </a:lnTo>
                <a:lnTo>
                  <a:pt x="60642" y="194563"/>
                </a:lnTo>
                <a:lnTo>
                  <a:pt x="105075" y="194563"/>
                </a:lnTo>
                <a:lnTo>
                  <a:pt x="98958" y="186959"/>
                </a:lnTo>
                <a:lnTo>
                  <a:pt x="81219" y="175952"/>
                </a:lnTo>
                <a:lnTo>
                  <a:pt x="60642" y="171958"/>
                </a:lnTo>
                <a:close/>
              </a:path>
              <a:path w="288290" h="347980">
                <a:moveTo>
                  <a:pt x="105075" y="194563"/>
                </a:moveTo>
                <a:lnTo>
                  <a:pt x="60642" y="194563"/>
                </a:lnTo>
                <a:lnTo>
                  <a:pt x="74983" y="197608"/>
                </a:lnTo>
                <a:lnTo>
                  <a:pt x="86958" y="205866"/>
                </a:lnTo>
                <a:lnTo>
                  <a:pt x="95459" y="218031"/>
                </a:lnTo>
                <a:lnTo>
                  <a:pt x="99377" y="232790"/>
                </a:lnTo>
                <a:lnTo>
                  <a:pt x="99377" y="236220"/>
                </a:lnTo>
                <a:lnTo>
                  <a:pt x="95459" y="251033"/>
                </a:lnTo>
                <a:lnTo>
                  <a:pt x="86958" y="263191"/>
                </a:lnTo>
                <a:lnTo>
                  <a:pt x="74983" y="271420"/>
                </a:lnTo>
                <a:lnTo>
                  <a:pt x="60642" y="274447"/>
                </a:lnTo>
                <a:lnTo>
                  <a:pt x="105490" y="274447"/>
                </a:lnTo>
                <a:lnTo>
                  <a:pt x="112277" y="266299"/>
                </a:lnTo>
                <a:lnTo>
                  <a:pt x="119595" y="246761"/>
                </a:lnTo>
                <a:lnTo>
                  <a:pt x="274114" y="246761"/>
                </a:lnTo>
                <a:lnTo>
                  <a:pt x="271194" y="242188"/>
                </a:lnTo>
                <a:lnTo>
                  <a:pt x="252508" y="229016"/>
                </a:lnTo>
                <a:lnTo>
                  <a:pt x="229082" y="224154"/>
                </a:lnTo>
                <a:lnTo>
                  <a:pt x="119595" y="224154"/>
                </a:lnTo>
                <a:lnTo>
                  <a:pt x="112277" y="203515"/>
                </a:lnTo>
                <a:lnTo>
                  <a:pt x="105075" y="194563"/>
                </a:lnTo>
                <a:close/>
              </a:path>
              <a:path w="288290" h="347980">
                <a:moveTo>
                  <a:pt x="60642" y="211962"/>
                </a:moveTo>
                <a:lnTo>
                  <a:pt x="52244" y="213780"/>
                </a:lnTo>
                <a:lnTo>
                  <a:pt x="45270" y="218694"/>
                </a:lnTo>
                <a:lnTo>
                  <a:pt x="40509" y="225893"/>
                </a:lnTo>
                <a:lnTo>
                  <a:pt x="38747" y="234569"/>
                </a:lnTo>
                <a:lnTo>
                  <a:pt x="40509" y="243244"/>
                </a:lnTo>
                <a:lnTo>
                  <a:pt x="45270" y="250444"/>
                </a:lnTo>
                <a:lnTo>
                  <a:pt x="52244" y="255357"/>
                </a:lnTo>
                <a:lnTo>
                  <a:pt x="60642" y="257175"/>
                </a:lnTo>
                <a:lnTo>
                  <a:pt x="69035" y="255357"/>
                </a:lnTo>
                <a:lnTo>
                  <a:pt x="76009" y="250444"/>
                </a:lnTo>
                <a:lnTo>
                  <a:pt x="80773" y="243244"/>
                </a:lnTo>
                <a:lnTo>
                  <a:pt x="82537" y="234569"/>
                </a:lnTo>
                <a:lnTo>
                  <a:pt x="80773" y="225893"/>
                </a:lnTo>
                <a:lnTo>
                  <a:pt x="76009" y="218694"/>
                </a:lnTo>
                <a:lnTo>
                  <a:pt x="69035" y="213780"/>
                </a:lnTo>
                <a:lnTo>
                  <a:pt x="60642" y="211962"/>
                </a:lnTo>
                <a:close/>
              </a:path>
              <a:path w="288290" h="347980">
                <a:moveTo>
                  <a:pt x="141490" y="0"/>
                </a:moveTo>
                <a:lnTo>
                  <a:pt x="87591" y="0"/>
                </a:lnTo>
                <a:lnTo>
                  <a:pt x="87591" y="60833"/>
                </a:lnTo>
                <a:lnTo>
                  <a:pt x="93855" y="95267"/>
                </a:lnTo>
                <a:lnTo>
                  <a:pt x="111172" y="123999"/>
                </a:lnTo>
                <a:lnTo>
                  <a:pt x="137333" y="144611"/>
                </a:lnTo>
                <a:lnTo>
                  <a:pt x="170129" y="154686"/>
                </a:lnTo>
                <a:lnTo>
                  <a:pt x="170129" y="224154"/>
                </a:lnTo>
                <a:lnTo>
                  <a:pt x="190334" y="224154"/>
                </a:lnTo>
                <a:lnTo>
                  <a:pt x="190334" y="154686"/>
                </a:lnTo>
                <a:lnTo>
                  <a:pt x="223130" y="144611"/>
                </a:lnTo>
                <a:lnTo>
                  <a:pt x="236940" y="133731"/>
                </a:lnTo>
                <a:lnTo>
                  <a:pt x="180238" y="133731"/>
                </a:lnTo>
                <a:lnTo>
                  <a:pt x="152836" y="127948"/>
                </a:lnTo>
                <a:lnTo>
                  <a:pt x="130332" y="112236"/>
                </a:lnTo>
                <a:lnTo>
                  <a:pt x="115092" y="89046"/>
                </a:lnTo>
                <a:lnTo>
                  <a:pt x="109486" y="60833"/>
                </a:lnTo>
                <a:lnTo>
                  <a:pt x="109486" y="22606"/>
                </a:lnTo>
                <a:lnTo>
                  <a:pt x="141490" y="22606"/>
                </a:lnTo>
                <a:lnTo>
                  <a:pt x="141490" y="0"/>
                </a:lnTo>
                <a:close/>
              </a:path>
              <a:path w="288290" h="347980">
                <a:moveTo>
                  <a:pt x="272872" y="0"/>
                </a:moveTo>
                <a:lnTo>
                  <a:pt x="218973" y="0"/>
                </a:lnTo>
                <a:lnTo>
                  <a:pt x="218973" y="22606"/>
                </a:lnTo>
                <a:lnTo>
                  <a:pt x="250977" y="22606"/>
                </a:lnTo>
                <a:lnTo>
                  <a:pt x="250977" y="60833"/>
                </a:lnTo>
                <a:lnTo>
                  <a:pt x="245371" y="89046"/>
                </a:lnTo>
                <a:lnTo>
                  <a:pt x="230133" y="112236"/>
                </a:lnTo>
                <a:lnTo>
                  <a:pt x="207632" y="127948"/>
                </a:lnTo>
                <a:lnTo>
                  <a:pt x="180238" y="133731"/>
                </a:lnTo>
                <a:lnTo>
                  <a:pt x="236940" y="133731"/>
                </a:lnTo>
                <a:lnTo>
                  <a:pt x="249291" y="123999"/>
                </a:lnTo>
                <a:lnTo>
                  <a:pt x="266608" y="95267"/>
                </a:lnTo>
                <a:lnTo>
                  <a:pt x="272872" y="60833"/>
                </a:lnTo>
                <a:lnTo>
                  <a:pt x="2728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65149" y="1940559"/>
            <a:ext cx="360045" cy="322580"/>
          </a:xfrm>
          <a:custGeom>
            <a:avLst/>
            <a:gdLst/>
            <a:ahLst/>
            <a:cxnLst/>
            <a:rect l="l" t="t" r="r" b="b"/>
            <a:pathLst>
              <a:path w="360045" h="322580">
                <a:moveTo>
                  <a:pt x="301345" y="305562"/>
                </a:moveTo>
                <a:lnTo>
                  <a:pt x="252742" y="305562"/>
                </a:lnTo>
                <a:lnTo>
                  <a:pt x="252742" y="263017"/>
                </a:lnTo>
                <a:lnTo>
                  <a:pt x="233299" y="263017"/>
                </a:lnTo>
                <a:lnTo>
                  <a:pt x="233299" y="305562"/>
                </a:lnTo>
                <a:lnTo>
                  <a:pt x="132854" y="305562"/>
                </a:lnTo>
                <a:lnTo>
                  <a:pt x="132854" y="263017"/>
                </a:lnTo>
                <a:lnTo>
                  <a:pt x="113411" y="263017"/>
                </a:lnTo>
                <a:lnTo>
                  <a:pt x="113411" y="305562"/>
                </a:lnTo>
                <a:lnTo>
                  <a:pt x="64808" y="305562"/>
                </a:lnTo>
                <a:lnTo>
                  <a:pt x="64808" y="322580"/>
                </a:lnTo>
                <a:lnTo>
                  <a:pt x="301345" y="322580"/>
                </a:lnTo>
                <a:lnTo>
                  <a:pt x="301345" y="305562"/>
                </a:lnTo>
                <a:close/>
              </a:path>
              <a:path w="360045" h="322580">
                <a:moveTo>
                  <a:pt x="359664" y="0"/>
                </a:moveTo>
                <a:lnTo>
                  <a:pt x="0" y="0"/>
                </a:lnTo>
                <a:lnTo>
                  <a:pt x="0" y="16510"/>
                </a:lnTo>
                <a:lnTo>
                  <a:pt x="0" y="246380"/>
                </a:lnTo>
                <a:lnTo>
                  <a:pt x="0" y="262890"/>
                </a:lnTo>
                <a:lnTo>
                  <a:pt x="359664" y="262890"/>
                </a:lnTo>
                <a:lnTo>
                  <a:pt x="359664" y="246380"/>
                </a:lnTo>
                <a:lnTo>
                  <a:pt x="25920" y="246380"/>
                </a:lnTo>
                <a:lnTo>
                  <a:pt x="25920" y="16510"/>
                </a:lnTo>
                <a:lnTo>
                  <a:pt x="359664" y="16510"/>
                </a:lnTo>
                <a:lnTo>
                  <a:pt x="3596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13916" y="1957070"/>
            <a:ext cx="310896" cy="229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1527047" y="2345435"/>
            <a:ext cx="372110" cy="312420"/>
            <a:chOff x="384047" y="2345435"/>
            <a:chExt cx="372110" cy="312420"/>
          </a:xfrm>
        </p:grpSpPr>
        <p:sp>
          <p:nvSpPr>
            <p:cNvPr id="19" name="object 19"/>
            <p:cNvSpPr/>
            <p:nvPr/>
          </p:nvSpPr>
          <p:spPr>
            <a:xfrm>
              <a:off x="455675" y="2503931"/>
              <a:ext cx="236219" cy="15392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4047" y="2345435"/>
              <a:ext cx="372110" cy="247015"/>
            </a:xfrm>
            <a:custGeom>
              <a:avLst/>
              <a:gdLst/>
              <a:ahLst/>
              <a:cxnLst/>
              <a:rect l="l" t="t" r="r" b="b"/>
              <a:pathLst>
                <a:path w="372109" h="247014">
                  <a:moveTo>
                    <a:pt x="337680" y="141604"/>
                  </a:moveTo>
                  <a:lnTo>
                    <a:pt x="319595" y="141604"/>
                  </a:lnTo>
                  <a:lnTo>
                    <a:pt x="319595" y="246887"/>
                  </a:lnTo>
                  <a:lnTo>
                    <a:pt x="371856" y="246887"/>
                  </a:lnTo>
                  <a:lnTo>
                    <a:pt x="371856" y="228726"/>
                  </a:lnTo>
                  <a:lnTo>
                    <a:pt x="337680" y="228726"/>
                  </a:lnTo>
                  <a:lnTo>
                    <a:pt x="337680" y="141604"/>
                  </a:lnTo>
                  <a:close/>
                </a:path>
                <a:path w="372109" h="247014">
                  <a:moveTo>
                    <a:pt x="225429" y="20192"/>
                  </a:moveTo>
                  <a:lnTo>
                    <a:pt x="188937" y="20192"/>
                  </a:lnTo>
                  <a:lnTo>
                    <a:pt x="353771" y="113284"/>
                  </a:lnTo>
                  <a:lnTo>
                    <a:pt x="353771" y="228726"/>
                  </a:lnTo>
                  <a:lnTo>
                    <a:pt x="371856" y="228726"/>
                  </a:lnTo>
                  <a:lnTo>
                    <a:pt x="371856" y="101218"/>
                  </a:lnTo>
                  <a:lnTo>
                    <a:pt x="225429" y="20192"/>
                  </a:lnTo>
                  <a:close/>
                </a:path>
                <a:path w="372109" h="247014">
                  <a:moveTo>
                    <a:pt x="188937" y="0"/>
                  </a:moveTo>
                  <a:lnTo>
                    <a:pt x="0" y="107314"/>
                  </a:lnTo>
                  <a:lnTo>
                    <a:pt x="188937" y="212471"/>
                  </a:lnTo>
                  <a:lnTo>
                    <a:pt x="188937" y="216535"/>
                  </a:lnTo>
                  <a:lnTo>
                    <a:pt x="227692" y="194310"/>
                  </a:lnTo>
                  <a:lnTo>
                    <a:pt x="188937" y="194310"/>
                  </a:lnTo>
                  <a:lnTo>
                    <a:pt x="36182" y="107314"/>
                  </a:lnTo>
                  <a:lnTo>
                    <a:pt x="188937" y="20192"/>
                  </a:lnTo>
                  <a:lnTo>
                    <a:pt x="225429" y="20192"/>
                  </a:lnTo>
                  <a:lnTo>
                    <a:pt x="188937" y="0"/>
                  </a:lnTo>
                  <a:close/>
                </a:path>
                <a:path w="372109" h="247014">
                  <a:moveTo>
                    <a:pt x="337680" y="111251"/>
                  </a:moveTo>
                  <a:lnTo>
                    <a:pt x="188937" y="194310"/>
                  </a:lnTo>
                  <a:lnTo>
                    <a:pt x="227692" y="194310"/>
                  </a:lnTo>
                  <a:lnTo>
                    <a:pt x="319595" y="141604"/>
                  </a:lnTo>
                  <a:lnTo>
                    <a:pt x="337680" y="141604"/>
                  </a:lnTo>
                  <a:lnTo>
                    <a:pt x="337680" y="1112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1604773" y="4114800"/>
            <a:ext cx="323215" cy="350520"/>
          </a:xfrm>
          <a:custGeom>
            <a:avLst/>
            <a:gdLst/>
            <a:ahLst/>
            <a:cxnLst/>
            <a:rect l="l" t="t" r="r" b="b"/>
            <a:pathLst>
              <a:path w="323215" h="350520">
                <a:moveTo>
                  <a:pt x="139865" y="39243"/>
                </a:moveTo>
                <a:lnTo>
                  <a:pt x="0" y="39243"/>
                </a:lnTo>
                <a:lnTo>
                  <a:pt x="0" y="350519"/>
                </a:lnTo>
                <a:lnTo>
                  <a:pt x="323088" y="350519"/>
                </a:lnTo>
                <a:lnTo>
                  <a:pt x="323088" y="337185"/>
                </a:lnTo>
                <a:lnTo>
                  <a:pt x="13906" y="337185"/>
                </a:lnTo>
                <a:lnTo>
                  <a:pt x="13906" y="51816"/>
                </a:lnTo>
                <a:lnTo>
                  <a:pt x="139865" y="51816"/>
                </a:lnTo>
                <a:lnTo>
                  <a:pt x="139865" y="39243"/>
                </a:lnTo>
                <a:close/>
              </a:path>
              <a:path w="323215" h="350520">
                <a:moveTo>
                  <a:pt x="296100" y="50292"/>
                </a:moveTo>
                <a:lnTo>
                  <a:pt x="282194" y="50292"/>
                </a:lnTo>
                <a:lnTo>
                  <a:pt x="282194" y="161925"/>
                </a:lnTo>
                <a:lnTo>
                  <a:pt x="310007" y="161925"/>
                </a:lnTo>
                <a:lnTo>
                  <a:pt x="310007" y="337185"/>
                </a:lnTo>
                <a:lnTo>
                  <a:pt x="323088" y="337185"/>
                </a:lnTo>
                <a:lnTo>
                  <a:pt x="323088" y="148589"/>
                </a:lnTo>
                <a:lnTo>
                  <a:pt x="296100" y="148589"/>
                </a:lnTo>
                <a:lnTo>
                  <a:pt x="296100" y="50292"/>
                </a:lnTo>
                <a:close/>
              </a:path>
              <a:path w="323215" h="350520">
                <a:moveTo>
                  <a:pt x="94068" y="205105"/>
                </a:moveTo>
                <a:lnTo>
                  <a:pt x="37630" y="205105"/>
                </a:lnTo>
                <a:lnTo>
                  <a:pt x="37630" y="258572"/>
                </a:lnTo>
                <a:lnTo>
                  <a:pt x="94068" y="258572"/>
                </a:lnTo>
                <a:lnTo>
                  <a:pt x="94068" y="245237"/>
                </a:lnTo>
                <a:lnTo>
                  <a:pt x="52349" y="245237"/>
                </a:lnTo>
                <a:lnTo>
                  <a:pt x="52349" y="218439"/>
                </a:lnTo>
                <a:lnTo>
                  <a:pt x="94068" y="218439"/>
                </a:lnTo>
                <a:lnTo>
                  <a:pt x="94068" y="205105"/>
                </a:lnTo>
                <a:close/>
              </a:path>
              <a:path w="323215" h="350520">
                <a:moveTo>
                  <a:pt x="188950" y="205105"/>
                </a:moveTo>
                <a:lnTo>
                  <a:pt x="132511" y="205105"/>
                </a:lnTo>
                <a:lnTo>
                  <a:pt x="132511" y="258572"/>
                </a:lnTo>
                <a:lnTo>
                  <a:pt x="188950" y="258572"/>
                </a:lnTo>
                <a:lnTo>
                  <a:pt x="188950" y="245237"/>
                </a:lnTo>
                <a:lnTo>
                  <a:pt x="146418" y="245237"/>
                </a:lnTo>
                <a:lnTo>
                  <a:pt x="146418" y="218439"/>
                </a:lnTo>
                <a:lnTo>
                  <a:pt x="188950" y="218439"/>
                </a:lnTo>
                <a:lnTo>
                  <a:pt x="188950" y="205105"/>
                </a:lnTo>
                <a:close/>
              </a:path>
              <a:path w="323215" h="350520">
                <a:moveTo>
                  <a:pt x="283006" y="205105"/>
                </a:moveTo>
                <a:lnTo>
                  <a:pt x="226568" y="205105"/>
                </a:lnTo>
                <a:lnTo>
                  <a:pt x="226568" y="258572"/>
                </a:lnTo>
                <a:lnTo>
                  <a:pt x="283006" y="258572"/>
                </a:lnTo>
                <a:lnTo>
                  <a:pt x="283006" y="245237"/>
                </a:lnTo>
                <a:lnTo>
                  <a:pt x="241287" y="245237"/>
                </a:lnTo>
                <a:lnTo>
                  <a:pt x="241287" y="218439"/>
                </a:lnTo>
                <a:lnTo>
                  <a:pt x="283006" y="218439"/>
                </a:lnTo>
                <a:lnTo>
                  <a:pt x="283006" y="205105"/>
                </a:lnTo>
                <a:close/>
              </a:path>
              <a:path w="323215" h="350520">
                <a:moveTo>
                  <a:pt x="94068" y="218439"/>
                </a:moveTo>
                <a:lnTo>
                  <a:pt x="80162" y="218439"/>
                </a:lnTo>
                <a:lnTo>
                  <a:pt x="80162" y="245237"/>
                </a:lnTo>
                <a:lnTo>
                  <a:pt x="94068" y="245237"/>
                </a:lnTo>
                <a:lnTo>
                  <a:pt x="94068" y="218439"/>
                </a:lnTo>
                <a:close/>
              </a:path>
              <a:path w="323215" h="350520">
                <a:moveTo>
                  <a:pt x="188950" y="218439"/>
                </a:moveTo>
                <a:lnTo>
                  <a:pt x="174218" y="218439"/>
                </a:lnTo>
                <a:lnTo>
                  <a:pt x="174218" y="245237"/>
                </a:lnTo>
                <a:lnTo>
                  <a:pt x="188950" y="245237"/>
                </a:lnTo>
                <a:lnTo>
                  <a:pt x="188950" y="218439"/>
                </a:lnTo>
                <a:close/>
              </a:path>
              <a:path w="323215" h="350520">
                <a:moveTo>
                  <a:pt x="283006" y="218439"/>
                </a:moveTo>
                <a:lnTo>
                  <a:pt x="269100" y="218439"/>
                </a:lnTo>
                <a:lnTo>
                  <a:pt x="269100" y="245237"/>
                </a:lnTo>
                <a:lnTo>
                  <a:pt x="283006" y="245237"/>
                </a:lnTo>
                <a:lnTo>
                  <a:pt x="283006" y="218439"/>
                </a:lnTo>
                <a:close/>
              </a:path>
              <a:path w="323215" h="350520">
                <a:moveTo>
                  <a:pt x="202844" y="61341"/>
                </a:moveTo>
                <a:lnTo>
                  <a:pt x="188950" y="61341"/>
                </a:lnTo>
                <a:lnTo>
                  <a:pt x="188950" y="161925"/>
                </a:lnTo>
                <a:lnTo>
                  <a:pt x="256832" y="161925"/>
                </a:lnTo>
                <a:lnTo>
                  <a:pt x="256832" y="148589"/>
                </a:lnTo>
                <a:lnTo>
                  <a:pt x="202844" y="148589"/>
                </a:lnTo>
                <a:lnTo>
                  <a:pt x="202844" y="61341"/>
                </a:lnTo>
                <a:close/>
              </a:path>
              <a:path w="323215" h="350520">
                <a:moveTo>
                  <a:pt x="256832" y="50292"/>
                </a:moveTo>
                <a:lnTo>
                  <a:pt x="242925" y="50292"/>
                </a:lnTo>
                <a:lnTo>
                  <a:pt x="242925" y="148589"/>
                </a:lnTo>
                <a:lnTo>
                  <a:pt x="256832" y="148589"/>
                </a:lnTo>
                <a:lnTo>
                  <a:pt x="256832" y="50292"/>
                </a:lnTo>
                <a:close/>
              </a:path>
              <a:path w="323215" h="350520">
                <a:moveTo>
                  <a:pt x="139865" y="51816"/>
                </a:moveTo>
                <a:lnTo>
                  <a:pt x="125958" y="51816"/>
                </a:lnTo>
                <a:lnTo>
                  <a:pt x="125958" y="113918"/>
                </a:lnTo>
                <a:lnTo>
                  <a:pt x="160802" y="84836"/>
                </a:lnTo>
                <a:lnTo>
                  <a:pt x="139865" y="84836"/>
                </a:lnTo>
                <a:lnTo>
                  <a:pt x="139865" y="51816"/>
                </a:lnTo>
                <a:close/>
              </a:path>
              <a:path w="323215" h="350520">
                <a:moveTo>
                  <a:pt x="202844" y="31495"/>
                </a:moveTo>
                <a:lnTo>
                  <a:pt x="139865" y="84836"/>
                </a:lnTo>
                <a:lnTo>
                  <a:pt x="160802" y="84836"/>
                </a:lnTo>
                <a:lnTo>
                  <a:pt x="188950" y="61341"/>
                </a:lnTo>
                <a:lnTo>
                  <a:pt x="202844" y="61341"/>
                </a:lnTo>
                <a:lnTo>
                  <a:pt x="202844" y="31495"/>
                </a:lnTo>
                <a:close/>
              </a:path>
              <a:path w="323215" h="350520">
                <a:moveTo>
                  <a:pt x="313270" y="0"/>
                </a:moveTo>
                <a:lnTo>
                  <a:pt x="230657" y="0"/>
                </a:lnTo>
                <a:lnTo>
                  <a:pt x="230657" y="50292"/>
                </a:lnTo>
                <a:lnTo>
                  <a:pt x="313270" y="50292"/>
                </a:lnTo>
                <a:lnTo>
                  <a:pt x="313270" y="36956"/>
                </a:lnTo>
                <a:lnTo>
                  <a:pt x="243751" y="36956"/>
                </a:lnTo>
                <a:lnTo>
                  <a:pt x="243751" y="12573"/>
                </a:lnTo>
                <a:lnTo>
                  <a:pt x="313270" y="12573"/>
                </a:lnTo>
                <a:lnTo>
                  <a:pt x="313270" y="0"/>
                </a:lnTo>
                <a:close/>
              </a:path>
              <a:path w="323215" h="350520">
                <a:moveTo>
                  <a:pt x="313270" y="12573"/>
                </a:moveTo>
                <a:lnTo>
                  <a:pt x="299364" y="12573"/>
                </a:lnTo>
                <a:lnTo>
                  <a:pt x="299364" y="36956"/>
                </a:lnTo>
                <a:lnTo>
                  <a:pt x="313270" y="36956"/>
                </a:lnTo>
                <a:lnTo>
                  <a:pt x="313270" y="125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1583436" y="4573523"/>
            <a:ext cx="325120" cy="347980"/>
            <a:chOff x="440436" y="4573523"/>
            <a:chExt cx="325120" cy="347980"/>
          </a:xfrm>
        </p:grpSpPr>
        <p:sp>
          <p:nvSpPr>
            <p:cNvPr id="23" name="object 23"/>
            <p:cNvSpPr/>
            <p:nvPr/>
          </p:nvSpPr>
          <p:spPr>
            <a:xfrm>
              <a:off x="597407" y="4722875"/>
              <a:ext cx="118872" cy="1158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0436" y="4573523"/>
              <a:ext cx="325120" cy="347980"/>
            </a:xfrm>
            <a:custGeom>
              <a:avLst/>
              <a:gdLst/>
              <a:ahLst/>
              <a:cxnLst/>
              <a:rect l="l" t="t" r="r" b="b"/>
              <a:pathLst>
                <a:path w="325120" h="347979">
                  <a:moveTo>
                    <a:pt x="39624" y="280416"/>
                  </a:moveTo>
                  <a:lnTo>
                    <a:pt x="29718" y="280416"/>
                  </a:lnTo>
                  <a:lnTo>
                    <a:pt x="0" y="307848"/>
                  </a:lnTo>
                  <a:lnTo>
                    <a:pt x="39624" y="307848"/>
                  </a:lnTo>
                  <a:lnTo>
                    <a:pt x="39624" y="280416"/>
                  </a:lnTo>
                  <a:close/>
                </a:path>
                <a:path w="325120" h="347979">
                  <a:moveTo>
                    <a:pt x="161544" y="64135"/>
                  </a:moveTo>
                  <a:lnTo>
                    <a:pt x="159169" y="46177"/>
                  </a:lnTo>
                  <a:lnTo>
                    <a:pt x="152311" y="29654"/>
                  </a:lnTo>
                  <a:lnTo>
                    <a:pt x="145757" y="21082"/>
                  </a:lnTo>
                  <a:lnTo>
                    <a:pt x="142138" y="16344"/>
                  </a:lnTo>
                  <a:lnTo>
                    <a:pt x="142138" y="64135"/>
                  </a:lnTo>
                  <a:lnTo>
                    <a:pt x="141020" y="75158"/>
                  </a:lnTo>
                  <a:lnTo>
                    <a:pt x="118300" y="108432"/>
                  </a:lnTo>
                  <a:lnTo>
                    <a:pt x="96850" y="117602"/>
                  </a:lnTo>
                  <a:lnTo>
                    <a:pt x="96850" y="325501"/>
                  </a:lnTo>
                  <a:lnTo>
                    <a:pt x="90919" y="331470"/>
                  </a:lnTo>
                  <a:lnTo>
                    <a:pt x="75285" y="331470"/>
                  </a:lnTo>
                  <a:lnTo>
                    <a:pt x="68821" y="325501"/>
                  </a:lnTo>
                  <a:lnTo>
                    <a:pt x="68821" y="136144"/>
                  </a:lnTo>
                  <a:lnTo>
                    <a:pt x="69354" y="136144"/>
                  </a:lnTo>
                  <a:lnTo>
                    <a:pt x="69354" y="117602"/>
                  </a:lnTo>
                  <a:lnTo>
                    <a:pt x="56667" y="113372"/>
                  </a:lnTo>
                  <a:lnTo>
                    <a:pt x="45554" y="106768"/>
                  </a:lnTo>
                  <a:lnTo>
                    <a:pt x="36372" y="98082"/>
                  </a:lnTo>
                  <a:lnTo>
                    <a:pt x="29464" y="87630"/>
                  </a:lnTo>
                  <a:lnTo>
                    <a:pt x="55880" y="76073"/>
                  </a:lnTo>
                  <a:lnTo>
                    <a:pt x="83375" y="88138"/>
                  </a:lnTo>
                  <a:lnTo>
                    <a:pt x="110147" y="76073"/>
                  </a:lnTo>
                  <a:lnTo>
                    <a:pt x="120027" y="71628"/>
                  </a:lnTo>
                  <a:lnTo>
                    <a:pt x="120027" y="70104"/>
                  </a:lnTo>
                  <a:lnTo>
                    <a:pt x="120027" y="68072"/>
                  </a:lnTo>
                  <a:lnTo>
                    <a:pt x="120027" y="21082"/>
                  </a:lnTo>
                  <a:lnTo>
                    <a:pt x="129387" y="29819"/>
                  </a:lnTo>
                  <a:lnTo>
                    <a:pt x="136334" y="40132"/>
                  </a:lnTo>
                  <a:lnTo>
                    <a:pt x="140652" y="51701"/>
                  </a:lnTo>
                  <a:lnTo>
                    <a:pt x="142138" y="64135"/>
                  </a:lnTo>
                  <a:lnTo>
                    <a:pt x="142138" y="16344"/>
                  </a:lnTo>
                  <a:lnTo>
                    <a:pt x="141300" y="15240"/>
                  </a:lnTo>
                  <a:lnTo>
                    <a:pt x="126504" y="3556"/>
                  </a:lnTo>
                  <a:lnTo>
                    <a:pt x="121653" y="0"/>
                  </a:lnTo>
                  <a:lnTo>
                    <a:pt x="115176" y="0"/>
                  </a:lnTo>
                  <a:lnTo>
                    <a:pt x="109245" y="2540"/>
                  </a:lnTo>
                  <a:lnTo>
                    <a:pt x="103860" y="4953"/>
                  </a:lnTo>
                  <a:lnTo>
                    <a:pt x="100622" y="10541"/>
                  </a:lnTo>
                  <a:lnTo>
                    <a:pt x="100622" y="60579"/>
                  </a:lnTo>
                  <a:lnTo>
                    <a:pt x="83375" y="68072"/>
                  </a:lnTo>
                  <a:lnTo>
                    <a:pt x="65582" y="60579"/>
                  </a:lnTo>
                  <a:lnTo>
                    <a:pt x="65582" y="21082"/>
                  </a:lnTo>
                  <a:lnTo>
                    <a:pt x="65582" y="10541"/>
                  </a:lnTo>
                  <a:lnTo>
                    <a:pt x="62344" y="4953"/>
                  </a:lnTo>
                  <a:lnTo>
                    <a:pt x="56959" y="2540"/>
                  </a:lnTo>
                  <a:lnTo>
                    <a:pt x="51028" y="0"/>
                  </a:lnTo>
                  <a:lnTo>
                    <a:pt x="46177" y="0"/>
                  </a:lnTo>
                  <a:lnTo>
                    <a:pt x="46177" y="21082"/>
                  </a:lnTo>
                  <a:lnTo>
                    <a:pt x="46177" y="60071"/>
                  </a:lnTo>
                  <a:lnTo>
                    <a:pt x="24079" y="70104"/>
                  </a:lnTo>
                  <a:lnTo>
                    <a:pt x="24079" y="67056"/>
                  </a:lnTo>
                  <a:lnTo>
                    <a:pt x="24942" y="53809"/>
                  </a:lnTo>
                  <a:lnTo>
                    <a:pt x="29057" y="41402"/>
                  </a:lnTo>
                  <a:lnTo>
                    <a:pt x="36195" y="30340"/>
                  </a:lnTo>
                  <a:lnTo>
                    <a:pt x="46177" y="21082"/>
                  </a:lnTo>
                  <a:lnTo>
                    <a:pt x="46177" y="0"/>
                  </a:lnTo>
                  <a:lnTo>
                    <a:pt x="44564" y="0"/>
                  </a:lnTo>
                  <a:lnTo>
                    <a:pt x="39166" y="3556"/>
                  </a:lnTo>
                  <a:lnTo>
                    <a:pt x="23761" y="16090"/>
                  </a:lnTo>
                  <a:lnTo>
                    <a:pt x="12611" y="31483"/>
                  </a:lnTo>
                  <a:lnTo>
                    <a:pt x="6108" y="49047"/>
                  </a:lnTo>
                  <a:lnTo>
                    <a:pt x="4660" y="68072"/>
                  </a:lnTo>
                  <a:lnTo>
                    <a:pt x="8953" y="88226"/>
                  </a:lnTo>
                  <a:lnTo>
                    <a:pt x="18808" y="106019"/>
                  </a:lnTo>
                  <a:lnTo>
                    <a:pt x="33312" y="120624"/>
                  </a:lnTo>
                  <a:lnTo>
                    <a:pt x="51562" y="131191"/>
                  </a:lnTo>
                  <a:lnTo>
                    <a:pt x="51562" y="318389"/>
                  </a:lnTo>
                  <a:lnTo>
                    <a:pt x="54013" y="329692"/>
                  </a:lnTo>
                  <a:lnTo>
                    <a:pt x="60718" y="338937"/>
                  </a:lnTo>
                  <a:lnTo>
                    <a:pt x="70662" y="345186"/>
                  </a:lnTo>
                  <a:lnTo>
                    <a:pt x="82829" y="347472"/>
                  </a:lnTo>
                  <a:lnTo>
                    <a:pt x="94996" y="345186"/>
                  </a:lnTo>
                  <a:lnTo>
                    <a:pt x="104927" y="338937"/>
                  </a:lnTo>
                  <a:lnTo>
                    <a:pt x="110337" y="331470"/>
                  </a:lnTo>
                  <a:lnTo>
                    <a:pt x="111633" y="329692"/>
                  </a:lnTo>
                  <a:lnTo>
                    <a:pt x="114096" y="318389"/>
                  </a:lnTo>
                  <a:lnTo>
                    <a:pt x="114096" y="131191"/>
                  </a:lnTo>
                  <a:lnTo>
                    <a:pt x="120459" y="128270"/>
                  </a:lnTo>
                  <a:lnTo>
                    <a:pt x="155536" y="92621"/>
                  </a:lnTo>
                  <a:lnTo>
                    <a:pt x="160032" y="78790"/>
                  </a:lnTo>
                  <a:lnTo>
                    <a:pt x="161544" y="64135"/>
                  </a:lnTo>
                  <a:close/>
                </a:path>
                <a:path w="325120" h="347979">
                  <a:moveTo>
                    <a:pt x="324612" y="4572"/>
                  </a:moveTo>
                  <a:lnTo>
                    <a:pt x="128016" y="195961"/>
                  </a:lnTo>
                  <a:lnTo>
                    <a:pt x="128016" y="220218"/>
                  </a:lnTo>
                  <a:lnTo>
                    <a:pt x="139522" y="208788"/>
                  </a:lnTo>
                  <a:lnTo>
                    <a:pt x="157238" y="225171"/>
                  </a:lnTo>
                  <a:lnTo>
                    <a:pt x="170522" y="213614"/>
                  </a:lnTo>
                  <a:lnTo>
                    <a:pt x="151930" y="196850"/>
                  </a:lnTo>
                  <a:lnTo>
                    <a:pt x="174510" y="175006"/>
                  </a:lnTo>
                  <a:lnTo>
                    <a:pt x="185572" y="184912"/>
                  </a:lnTo>
                  <a:lnTo>
                    <a:pt x="197980" y="172974"/>
                  </a:lnTo>
                  <a:lnTo>
                    <a:pt x="186461" y="162687"/>
                  </a:lnTo>
                  <a:lnTo>
                    <a:pt x="209486" y="140970"/>
                  </a:lnTo>
                  <a:lnTo>
                    <a:pt x="228968" y="159385"/>
                  </a:lnTo>
                  <a:lnTo>
                    <a:pt x="241808" y="147066"/>
                  </a:lnTo>
                  <a:lnTo>
                    <a:pt x="221881" y="128651"/>
                  </a:lnTo>
                  <a:lnTo>
                    <a:pt x="241363" y="109728"/>
                  </a:lnTo>
                  <a:lnTo>
                    <a:pt x="260845" y="127762"/>
                  </a:lnTo>
                  <a:lnTo>
                    <a:pt x="273253" y="116332"/>
                  </a:lnTo>
                  <a:lnTo>
                    <a:pt x="253771" y="98171"/>
                  </a:lnTo>
                  <a:lnTo>
                    <a:pt x="306463" y="46482"/>
                  </a:lnTo>
                  <a:lnTo>
                    <a:pt x="305130" y="292989"/>
                  </a:lnTo>
                  <a:lnTo>
                    <a:pt x="128016" y="292989"/>
                  </a:lnTo>
                  <a:lnTo>
                    <a:pt x="128016" y="309372"/>
                  </a:lnTo>
                  <a:lnTo>
                    <a:pt x="322402" y="309372"/>
                  </a:lnTo>
                  <a:lnTo>
                    <a:pt x="324612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511808" y="5141977"/>
            <a:ext cx="5005070" cy="869469"/>
          </a:xfrm>
          <a:prstGeom prst="rect">
            <a:avLst/>
          </a:prstGeom>
          <a:ln w="9144">
            <a:solidFill>
              <a:srgbClr val="345B89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270" algn="ctr">
              <a:spcBef>
                <a:spcPts val="320"/>
              </a:spcBef>
            </a:pPr>
            <a:r>
              <a:rPr sz="1400" b="1" spc="-160" dirty="0">
                <a:solidFill>
                  <a:srgbClr val="345B89"/>
                </a:solidFill>
                <a:latin typeface="Arial"/>
                <a:cs typeface="Arial"/>
              </a:rPr>
              <a:t>Условия:</a:t>
            </a:r>
            <a:endParaRPr sz="1400">
              <a:latin typeface="Arial"/>
              <a:cs typeface="Arial"/>
            </a:endParaRPr>
          </a:p>
          <a:p>
            <a:pPr marL="52705" algn="ctr">
              <a:spcBef>
                <a:spcPts val="610"/>
              </a:spcBef>
            </a:pPr>
            <a:r>
              <a:rPr sz="1200" b="1" spc="-120" dirty="0">
                <a:solidFill>
                  <a:srgbClr val="1A1A1A"/>
                </a:solidFill>
                <a:latin typeface="Arial"/>
                <a:cs typeface="Arial"/>
              </a:rPr>
              <a:t>Выручка: </a:t>
            </a:r>
            <a:r>
              <a:rPr sz="1200" spc="-40" dirty="0">
                <a:solidFill>
                  <a:srgbClr val="1A1A1A"/>
                </a:solidFill>
                <a:latin typeface="Arial"/>
                <a:cs typeface="Arial"/>
              </a:rPr>
              <a:t>не </a:t>
            </a:r>
            <a:r>
              <a:rPr sz="1200" spc="-45" dirty="0">
                <a:solidFill>
                  <a:srgbClr val="1A1A1A"/>
                </a:solidFill>
                <a:latin typeface="Arial"/>
                <a:cs typeface="Arial"/>
              </a:rPr>
              <a:t>менее </a:t>
            </a:r>
            <a:r>
              <a:rPr sz="1200" spc="-50" dirty="0">
                <a:solidFill>
                  <a:srgbClr val="1A1A1A"/>
                </a:solidFill>
                <a:latin typeface="Arial"/>
                <a:cs typeface="Arial"/>
              </a:rPr>
              <a:t>70% </a:t>
            </a:r>
            <a:r>
              <a:rPr sz="1200" spc="-100" dirty="0">
                <a:solidFill>
                  <a:srgbClr val="1A1A1A"/>
                </a:solidFill>
                <a:latin typeface="Arial"/>
                <a:cs typeface="Arial"/>
              </a:rPr>
              <a:t>от </a:t>
            </a:r>
            <a:r>
              <a:rPr sz="1200" spc="-75" dirty="0">
                <a:solidFill>
                  <a:srgbClr val="1A1A1A"/>
                </a:solidFill>
                <a:latin typeface="Arial"/>
                <a:cs typeface="Arial"/>
              </a:rPr>
              <a:t>льготируемого </a:t>
            </a:r>
            <a:r>
              <a:rPr sz="1200" spc="-65" dirty="0">
                <a:solidFill>
                  <a:srgbClr val="1A1A1A"/>
                </a:solidFill>
                <a:latin typeface="Arial"/>
                <a:cs typeface="Arial"/>
              </a:rPr>
              <a:t>вида</a:t>
            </a:r>
            <a:r>
              <a:rPr sz="1200" spc="3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200" spc="-90" dirty="0">
                <a:solidFill>
                  <a:srgbClr val="1A1A1A"/>
                </a:solidFill>
                <a:latin typeface="Arial"/>
                <a:cs typeface="Arial"/>
              </a:rPr>
              <a:t>деятельности</a:t>
            </a:r>
            <a:endParaRPr sz="1200">
              <a:latin typeface="Arial"/>
              <a:cs typeface="Arial"/>
            </a:endParaRPr>
          </a:p>
          <a:p>
            <a:pPr>
              <a:spcBef>
                <a:spcPts val="50"/>
              </a:spcBef>
            </a:pPr>
            <a:endParaRPr sz="1000">
              <a:latin typeface="Arial"/>
              <a:cs typeface="Arial"/>
            </a:endParaRPr>
          </a:p>
          <a:p>
            <a:pPr marL="548640"/>
            <a:r>
              <a:rPr sz="1200" b="1" spc="-120" dirty="0">
                <a:solidFill>
                  <a:srgbClr val="1A1A1A"/>
                </a:solidFill>
                <a:latin typeface="Arial"/>
                <a:cs typeface="Arial"/>
              </a:rPr>
              <a:t>Количество </a:t>
            </a:r>
            <a:r>
              <a:rPr sz="1200" b="1" spc="-110" dirty="0">
                <a:solidFill>
                  <a:srgbClr val="1A1A1A"/>
                </a:solidFill>
                <a:latin typeface="Arial"/>
                <a:cs typeface="Arial"/>
              </a:rPr>
              <a:t>работников: </a:t>
            </a:r>
            <a:r>
              <a:rPr sz="1200" spc="-95" dirty="0">
                <a:solidFill>
                  <a:srgbClr val="1A1A1A"/>
                </a:solidFill>
                <a:latin typeface="Arial"/>
                <a:cs typeface="Arial"/>
              </a:rPr>
              <a:t>до </a:t>
            </a:r>
            <a:r>
              <a:rPr sz="1200" spc="25" dirty="0">
                <a:solidFill>
                  <a:srgbClr val="1A1A1A"/>
                </a:solidFill>
                <a:latin typeface="Arial"/>
                <a:cs typeface="Arial"/>
              </a:rPr>
              <a:t>15</a:t>
            </a:r>
            <a:r>
              <a:rPr sz="1200" spc="-13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1A1A1A"/>
                </a:solidFill>
                <a:latin typeface="Arial"/>
                <a:cs typeface="Arial"/>
              </a:rPr>
              <a:t>человек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620012" y="5750053"/>
            <a:ext cx="304800" cy="2697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1594105" y="5398008"/>
            <a:ext cx="344805" cy="273050"/>
            <a:chOff x="451104" y="5398008"/>
            <a:chExt cx="344805" cy="273050"/>
          </a:xfrm>
        </p:grpSpPr>
        <p:sp>
          <p:nvSpPr>
            <p:cNvPr id="28" name="object 28"/>
            <p:cNvSpPr/>
            <p:nvPr/>
          </p:nvSpPr>
          <p:spPr>
            <a:xfrm>
              <a:off x="451104" y="5398008"/>
              <a:ext cx="344805" cy="273050"/>
            </a:xfrm>
            <a:custGeom>
              <a:avLst/>
              <a:gdLst/>
              <a:ahLst/>
              <a:cxnLst/>
              <a:rect l="l" t="t" r="r" b="b"/>
              <a:pathLst>
                <a:path w="344805" h="273050">
                  <a:moveTo>
                    <a:pt x="78612" y="46735"/>
                  </a:moveTo>
                  <a:lnTo>
                    <a:pt x="47379" y="49541"/>
                  </a:lnTo>
                  <a:lnTo>
                    <a:pt x="22461" y="57467"/>
                  </a:lnTo>
                  <a:lnTo>
                    <a:pt x="5966" y="69774"/>
                  </a:lnTo>
                  <a:lnTo>
                    <a:pt x="0" y="85724"/>
                  </a:lnTo>
                  <a:lnTo>
                    <a:pt x="0" y="229933"/>
                  </a:lnTo>
                  <a:lnTo>
                    <a:pt x="5966" y="246494"/>
                  </a:lnTo>
                  <a:lnTo>
                    <a:pt x="22461" y="260132"/>
                  </a:lnTo>
                  <a:lnTo>
                    <a:pt x="47379" y="269386"/>
                  </a:lnTo>
                  <a:lnTo>
                    <a:pt x="78612" y="272795"/>
                  </a:lnTo>
                  <a:lnTo>
                    <a:pt x="94760" y="272064"/>
                  </a:lnTo>
                  <a:lnTo>
                    <a:pt x="109502" y="269871"/>
                  </a:lnTo>
                  <a:lnTo>
                    <a:pt x="122839" y="266216"/>
                  </a:lnTo>
                  <a:lnTo>
                    <a:pt x="134772" y="261099"/>
                  </a:lnTo>
                  <a:lnTo>
                    <a:pt x="316766" y="261099"/>
                  </a:lnTo>
                  <a:lnTo>
                    <a:pt x="319620" y="260132"/>
                  </a:lnTo>
                  <a:lnTo>
                    <a:pt x="333917" y="249415"/>
                  </a:lnTo>
                  <a:lnTo>
                    <a:pt x="82359" y="249415"/>
                  </a:lnTo>
                  <a:lnTo>
                    <a:pt x="56620" y="247466"/>
                  </a:lnTo>
                  <a:lnTo>
                    <a:pt x="36499" y="242593"/>
                  </a:lnTo>
                  <a:lnTo>
                    <a:pt x="23398" y="236261"/>
                  </a:lnTo>
                  <a:lnTo>
                    <a:pt x="18719" y="229933"/>
                  </a:lnTo>
                  <a:lnTo>
                    <a:pt x="18719" y="210438"/>
                  </a:lnTo>
                  <a:lnTo>
                    <a:pt x="115628" y="210438"/>
                  </a:lnTo>
                  <a:lnTo>
                    <a:pt x="113968" y="202653"/>
                  </a:lnTo>
                  <a:lnTo>
                    <a:pt x="82359" y="202653"/>
                  </a:lnTo>
                  <a:lnTo>
                    <a:pt x="56620" y="200098"/>
                  </a:lnTo>
                  <a:lnTo>
                    <a:pt x="36499" y="193894"/>
                  </a:lnTo>
                  <a:lnTo>
                    <a:pt x="23398" y="186237"/>
                  </a:lnTo>
                  <a:lnTo>
                    <a:pt x="18719" y="179323"/>
                  </a:lnTo>
                  <a:lnTo>
                    <a:pt x="18719" y="159765"/>
                  </a:lnTo>
                  <a:lnTo>
                    <a:pt x="125658" y="159765"/>
                  </a:lnTo>
                  <a:lnTo>
                    <a:pt x="129624" y="153944"/>
                  </a:lnTo>
                  <a:lnTo>
                    <a:pt x="132485" y="152018"/>
                  </a:lnTo>
                  <a:lnTo>
                    <a:pt x="82359" y="152018"/>
                  </a:lnTo>
                  <a:lnTo>
                    <a:pt x="56620" y="150070"/>
                  </a:lnTo>
                  <a:lnTo>
                    <a:pt x="36499" y="145192"/>
                  </a:lnTo>
                  <a:lnTo>
                    <a:pt x="23398" y="138838"/>
                  </a:lnTo>
                  <a:lnTo>
                    <a:pt x="18743" y="132492"/>
                  </a:lnTo>
                  <a:lnTo>
                    <a:pt x="18719" y="113029"/>
                  </a:lnTo>
                  <a:lnTo>
                    <a:pt x="160985" y="113029"/>
                  </a:lnTo>
                  <a:lnTo>
                    <a:pt x="160985" y="105282"/>
                  </a:lnTo>
                  <a:lnTo>
                    <a:pt x="82359" y="105282"/>
                  </a:lnTo>
                  <a:lnTo>
                    <a:pt x="56620" y="103316"/>
                  </a:lnTo>
                  <a:lnTo>
                    <a:pt x="36499" y="98409"/>
                  </a:lnTo>
                  <a:lnTo>
                    <a:pt x="23398" y="92049"/>
                  </a:lnTo>
                  <a:lnTo>
                    <a:pt x="18719" y="85724"/>
                  </a:lnTo>
                  <a:lnTo>
                    <a:pt x="23398" y="79420"/>
                  </a:lnTo>
                  <a:lnTo>
                    <a:pt x="36499" y="73104"/>
                  </a:lnTo>
                  <a:lnTo>
                    <a:pt x="56620" y="68240"/>
                  </a:lnTo>
                  <a:lnTo>
                    <a:pt x="82359" y="66293"/>
                  </a:lnTo>
                  <a:lnTo>
                    <a:pt x="150178" y="66293"/>
                  </a:lnTo>
                  <a:lnTo>
                    <a:pt x="138053" y="57467"/>
                  </a:lnTo>
                  <a:lnTo>
                    <a:pt x="112020" y="49541"/>
                  </a:lnTo>
                  <a:lnTo>
                    <a:pt x="78612" y="46735"/>
                  </a:lnTo>
                  <a:close/>
                </a:path>
                <a:path w="344805" h="273050">
                  <a:moveTo>
                    <a:pt x="316766" y="261099"/>
                  </a:moveTo>
                  <a:lnTo>
                    <a:pt x="134772" y="261099"/>
                  </a:lnTo>
                  <a:lnTo>
                    <a:pt x="143258" y="266216"/>
                  </a:lnTo>
                  <a:lnTo>
                    <a:pt x="152092" y="269871"/>
                  </a:lnTo>
                  <a:lnTo>
                    <a:pt x="161625" y="272064"/>
                  </a:lnTo>
                  <a:lnTo>
                    <a:pt x="172211" y="272795"/>
                  </a:lnTo>
                  <a:lnTo>
                    <a:pt x="180634" y="272125"/>
                  </a:lnTo>
                  <a:lnTo>
                    <a:pt x="189058" y="270359"/>
                  </a:lnTo>
                  <a:lnTo>
                    <a:pt x="197483" y="267861"/>
                  </a:lnTo>
                  <a:lnTo>
                    <a:pt x="205905" y="264998"/>
                  </a:lnTo>
                  <a:lnTo>
                    <a:pt x="305257" y="264998"/>
                  </a:lnTo>
                  <a:lnTo>
                    <a:pt x="316766" y="261099"/>
                  </a:lnTo>
                  <a:close/>
                </a:path>
                <a:path w="344805" h="273050">
                  <a:moveTo>
                    <a:pt x="305257" y="264998"/>
                  </a:moveTo>
                  <a:lnTo>
                    <a:pt x="205905" y="264998"/>
                  </a:lnTo>
                  <a:lnTo>
                    <a:pt x="217779" y="267861"/>
                  </a:lnTo>
                  <a:lnTo>
                    <a:pt x="230706" y="270359"/>
                  </a:lnTo>
                  <a:lnTo>
                    <a:pt x="244336" y="272125"/>
                  </a:lnTo>
                  <a:lnTo>
                    <a:pt x="258317" y="272795"/>
                  </a:lnTo>
                  <a:lnTo>
                    <a:pt x="292303" y="269386"/>
                  </a:lnTo>
                  <a:lnTo>
                    <a:pt x="305257" y="264998"/>
                  </a:lnTo>
                  <a:close/>
                </a:path>
                <a:path w="344805" h="273050">
                  <a:moveTo>
                    <a:pt x="115628" y="210438"/>
                  </a:moveTo>
                  <a:lnTo>
                    <a:pt x="18719" y="210438"/>
                  </a:lnTo>
                  <a:lnTo>
                    <a:pt x="31295" y="215556"/>
                  </a:lnTo>
                  <a:lnTo>
                    <a:pt x="46329" y="219211"/>
                  </a:lnTo>
                  <a:lnTo>
                    <a:pt x="63468" y="221404"/>
                  </a:lnTo>
                  <a:lnTo>
                    <a:pt x="82359" y="222135"/>
                  </a:lnTo>
                  <a:lnTo>
                    <a:pt x="97332" y="222135"/>
                  </a:lnTo>
                  <a:lnTo>
                    <a:pt x="100259" y="227982"/>
                  </a:lnTo>
                  <a:lnTo>
                    <a:pt x="103888" y="233827"/>
                  </a:lnTo>
                  <a:lnTo>
                    <a:pt x="108918" y="239670"/>
                  </a:lnTo>
                  <a:lnTo>
                    <a:pt x="116052" y="245516"/>
                  </a:lnTo>
                  <a:lnTo>
                    <a:pt x="107632" y="247770"/>
                  </a:lnTo>
                  <a:lnTo>
                    <a:pt x="99210" y="248927"/>
                  </a:lnTo>
                  <a:lnTo>
                    <a:pt x="90786" y="249354"/>
                  </a:lnTo>
                  <a:lnTo>
                    <a:pt x="82359" y="249415"/>
                  </a:lnTo>
                  <a:lnTo>
                    <a:pt x="172211" y="249415"/>
                  </a:lnTo>
                  <a:lnTo>
                    <a:pt x="148637" y="245274"/>
                  </a:lnTo>
                  <a:lnTo>
                    <a:pt x="129622" y="233826"/>
                  </a:lnTo>
                  <a:lnTo>
                    <a:pt x="116928" y="216534"/>
                  </a:lnTo>
                  <a:lnTo>
                    <a:pt x="115628" y="210438"/>
                  </a:lnTo>
                  <a:close/>
                </a:path>
                <a:path w="344805" h="273050">
                  <a:moveTo>
                    <a:pt x="225444" y="136397"/>
                  </a:moveTo>
                  <a:lnTo>
                    <a:pt x="172211" y="136397"/>
                  </a:lnTo>
                  <a:lnTo>
                    <a:pt x="195786" y="141151"/>
                  </a:lnTo>
                  <a:lnTo>
                    <a:pt x="214799" y="153944"/>
                  </a:lnTo>
                  <a:lnTo>
                    <a:pt x="227495" y="172579"/>
                  </a:lnTo>
                  <a:lnTo>
                    <a:pt x="232117" y="194856"/>
                  </a:lnTo>
                  <a:lnTo>
                    <a:pt x="227495" y="216534"/>
                  </a:lnTo>
                  <a:lnTo>
                    <a:pt x="214799" y="233827"/>
                  </a:lnTo>
                  <a:lnTo>
                    <a:pt x="195786" y="245274"/>
                  </a:lnTo>
                  <a:lnTo>
                    <a:pt x="172211" y="249415"/>
                  </a:lnTo>
                  <a:lnTo>
                    <a:pt x="228371" y="249415"/>
                  </a:lnTo>
                  <a:lnTo>
                    <a:pt x="233339" y="243567"/>
                  </a:lnTo>
                  <a:lnTo>
                    <a:pt x="237258" y="237720"/>
                  </a:lnTo>
                  <a:lnTo>
                    <a:pt x="240476" y="231875"/>
                  </a:lnTo>
                  <a:lnTo>
                    <a:pt x="243344" y="226034"/>
                  </a:lnTo>
                  <a:lnTo>
                    <a:pt x="258317" y="226034"/>
                  </a:lnTo>
                  <a:lnTo>
                    <a:pt x="277209" y="225242"/>
                  </a:lnTo>
                  <a:lnTo>
                    <a:pt x="294347" y="222623"/>
                  </a:lnTo>
                  <a:lnTo>
                    <a:pt x="309381" y="217810"/>
                  </a:lnTo>
                  <a:lnTo>
                    <a:pt x="321957" y="210438"/>
                  </a:lnTo>
                  <a:lnTo>
                    <a:pt x="344423" y="210438"/>
                  </a:lnTo>
                  <a:lnTo>
                    <a:pt x="344423" y="206540"/>
                  </a:lnTo>
                  <a:lnTo>
                    <a:pt x="250825" y="206540"/>
                  </a:lnTo>
                  <a:lnTo>
                    <a:pt x="250825" y="179323"/>
                  </a:lnTo>
                  <a:lnTo>
                    <a:pt x="247091" y="175386"/>
                  </a:lnTo>
                  <a:lnTo>
                    <a:pt x="258317" y="175386"/>
                  </a:lnTo>
                  <a:lnTo>
                    <a:pt x="277209" y="174650"/>
                  </a:lnTo>
                  <a:lnTo>
                    <a:pt x="294347" y="172450"/>
                  </a:lnTo>
                  <a:lnTo>
                    <a:pt x="309381" y="168796"/>
                  </a:lnTo>
                  <a:lnTo>
                    <a:pt x="321957" y="163702"/>
                  </a:lnTo>
                  <a:lnTo>
                    <a:pt x="344423" y="163702"/>
                  </a:lnTo>
                  <a:lnTo>
                    <a:pt x="344423" y="155828"/>
                  </a:lnTo>
                  <a:lnTo>
                    <a:pt x="239598" y="155828"/>
                  </a:lnTo>
                  <a:lnTo>
                    <a:pt x="232049" y="142702"/>
                  </a:lnTo>
                  <a:lnTo>
                    <a:pt x="225444" y="136397"/>
                  </a:lnTo>
                  <a:close/>
                </a:path>
                <a:path w="344805" h="273050">
                  <a:moveTo>
                    <a:pt x="344423" y="210438"/>
                  </a:moveTo>
                  <a:lnTo>
                    <a:pt x="321957" y="210438"/>
                  </a:lnTo>
                  <a:lnTo>
                    <a:pt x="321957" y="229933"/>
                  </a:lnTo>
                  <a:lnTo>
                    <a:pt x="317805" y="236261"/>
                  </a:lnTo>
                  <a:lnTo>
                    <a:pt x="305582" y="242593"/>
                  </a:lnTo>
                  <a:lnTo>
                    <a:pt x="285637" y="247466"/>
                  </a:lnTo>
                  <a:lnTo>
                    <a:pt x="258317" y="249415"/>
                  </a:lnTo>
                  <a:lnTo>
                    <a:pt x="333917" y="249415"/>
                  </a:lnTo>
                  <a:lnTo>
                    <a:pt x="337813" y="246494"/>
                  </a:lnTo>
                  <a:lnTo>
                    <a:pt x="344423" y="229933"/>
                  </a:lnTo>
                  <a:lnTo>
                    <a:pt x="344423" y="210438"/>
                  </a:lnTo>
                  <a:close/>
                </a:path>
                <a:path w="344805" h="273050">
                  <a:moveTo>
                    <a:pt x="344423" y="163702"/>
                  </a:moveTo>
                  <a:lnTo>
                    <a:pt x="321957" y="163702"/>
                  </a:lnTo>
                  <a:lnTo>
                    <a:pt x="321957" y="187070"/>
                  </a:lnTo>
                  <a:lnTo>
                    <a:pt x="317805" y="191752"/>
                  </a:lnTo>
                  <a:lnTo>
                    <a:pt x="305582" y="198262"/>
                  </a:lnTo>
                  <a:lnTo>
                    <a:pt x="285637" y="204044"/>
                  </a:lnTo>
                  <a:lnTo>
                    <a:pt x="258317" y="206540"/>
                  </a:lnTo>
                  <a:lnTo>
                    <a:pt x="344423" y="206540"/>
                  </a:lnTo>
                  <a:lnTo>
                    <a:pt x="344423" y="163702"/>
                  </a:lnTo>
                  <a:close/>
                </a:path>
                <a:path w="344805" h="273050">
                  <a:moveTo>
                    <a:pt x="125658" y="159765"/>
                  </a:moveTo>
                  <a:lnTo>
                    <a:pt x="18719" y="159765"/>
                  </a:lnTo>
                  <a:lnTo>
                    <a:pt x="31295" y="164859"/>
                  </a:lnTo>
                  <a:lnTo>
                    <a:pt x="46329" y="168513"/>
                  </a:lnTo>
                  <a:lnTo>
                    <a:pt x="63468" y="170713"/>
                  </a:lnTo>
                  <a:lnTo>
                    <a:pt x="82359" y="171449"/>
                  </a:lnTo>
                  <a:lnTo>
                    <a:pt x="97332" y="171449"/>
                  </a:lnTo>
                  <a:lnTo>
                    <a:pt x="93598" y="179323"/>
                  </a:lnTo>
                  <a:lnTo>
                    <a:pt x="93598" y="202653"/>
                  </a:lnTo>
                  <a:lnTo>
                    <a:pt x="113968" y="202653"/>
                  </a:lnTo>
                  <a:lnTo>
                    <a:pt x="112306" y="194856"/>
                  </a:lnTo>
                  <a:lnTo>
                    <a:pt x="116928" y="172579"/>
                  </a:lnTo>
                  <a:lnTo>
                    <a:pt x="125658" y="159765"/>
                  </a:lnTo>
                  <a:close/>
                </a:path>
                <a:path w="344805" h="273050">
                  <a:moveTo>
                    <a:pt x="344423" y="113029"/>
                  </a:moveTo>
                  <a:lnTo>
                    <a:pt x="321957" y="113029"/>
                  </a:lnTo>
                  <a:lnTo>
                    <a:pt x="321957" y="136397"/>
                  </a:lnTo>
                  <a:lnTo>
                    <a:pt x="317794" y="142708"/>
                  </a:lnTo>
                  <a:lnTo>
                    <a:pt x="305582" y="149018"/>
                  </a:lnTo>
                  <a:lnTo>
                    <a:pt x="285637" y="153882"/>
                  </a:lnTo>
                  <a:lnTo>
                    <a:pt x="258317" y="155828"/>
                  </a:lnTo>
                  <a:lnTo>
                    <a:pt x="344423" y="155828"/>
                  </a:lnTo>
                  <a:lnTo>
                    <a:pt x="344423" y="113029"/>
                  </a:lnTo>
                  <a:close/>
                </a:path>
                <a:path w="344805" h="273050">
                  <a:moveTo>
                    <a:pt x="160985" y="113029"/>
                  </a:moveTo>
                  <a:lnTo>
                    <a:pt x="142265" y="113029"/>
                  </a:lnTo>
                  <a:lnTo>
                    <a:pt x="142265" y="120776"/>
                  </a:lnTo>
                  <a:lnTo>
                    <a:pt x="131677" y="127337"/>
                  </a:lnTo>
                  <a:lnTo>
                    <a:pt x="122140" y="134969"/>
                  </a:lnTo>
                  <a:lnTo>
                    <a:pt x="113306" y="143315"/>
                  </a:lnTo>
                  <a:lnTo>
                    <a:pt x="104825" y="152018"/>
                  </a:lnTo>
                  <a:lnTo>
                    <a:pt x="132485" y="152018"/>
                  </a:lnTo>
                  <a:lnTo>
                    <a:pt x="148637" y="141151"/>
                  </a:lnTo>
                  <a:lnTo>
                    <a:pt x="172211" y="136397"/>
                  </a:lnTo>
                  <a:lnTo>
                    <a:pt x="225444" y="136397"/>
                  </a:lnTo>
                  <a:lnTo>
                    <a:pt x="221353" y="132492"/>
                  </a:lnTo>
                  <a:lnTo>
                    <a:pt x="208542" y="125182"/>
                  </a:lnTo>
                  <a:lnTo>
                    <a:pt x="194678" y="120776"/>
                  </a:lnTo>
                  <a:lnTo>
                    <a:pt x="194678" y="116966"/>
                  </a:lnTo>
                  <a:lnTo>
                    <a:pt x="160985" y="116966"/>
                  </a:lnTo>
                  <a:lnTo>
                    <a:pt x="160985" y="113029"/>
                  </a:lnTo>
                  <a:close/>
                </a:path>
                <a:path w="344805" h="273050">
                  <a:moveTo>
                    <a:pt x="321957" y="113029"/>
                  </a:moveTo>
                  <a:lnTo>
                    <a:pt x="194678" y="113029"/>
                  </a:lnTo>
                  <a:lnTo>
                    <a:pt x="207254" y="120399"/>
                  </a:lnTo>
                  <a:lnTo>
                    <a:pt x="222288" y="125221"/>
                  </a:lnTo>
                  <a:lnTo>
                    <a:pt x="239426" y="127853"/>
                  </a:lnTo>
                  <a:lnTo>
                    <a:pt x="258317" y="128650"/>
                  </a:lnTo>
                  <a:lnTo>
                    <a:pt x="277209" y="127853"/>
                  </a:lnTo>
                  <a:lnTo>
                    <a:pt x="294347" y="125221"/>
                  </a:lnTo>
                  <a:lnTo>
                    <a:pt x="309381" y="120399"/>
                  </a:lnTo>
                  <a:lnTo>
                    <a:pt x="321957" y="113029"/>
                  </a:lnTo>
                  <a:close/>
                </a:path>
                <a:path w="344805" h="273050">
                  <a:moveTo>
                    <a:pt x="142265" y="113029"/>
                  </a:moveTo>
                  <a:lnTo>
                    <a:pt x="18719" y="113029"/>
                  </a:lnTo>
                  <a:lnTo>
                    <a:pt x="31295" y="118123"/>
                  </a:lnTo>
                  <a:lnTo>
                    <a:pt x="46329" y="121777"/>
                  </a:lnTo>
                  <a:lnTo>
                    <a:pt x="63468" y="123977"/>
                  </a:lnTo>
                  <a:lnTo>
                    <a:pt x="82359" y="124713"/>
                  </a:lnTo>
                  <a:lnTo>
                    <a:pt x="99092" y="123977"/>
                  </a:lnTo>
                  <a:lnTo>
                    <a:pt x="115122" y="121777"/>
                  </a:lnTo>
                  <a:lnTo>
                    <a:pt x="129747" y="118123"/>
                  </a:lnTo>
                  <a:lnTo>
                    <a:pt x="142265" y="113029"/>
                  </a:lnTo>
                  <a:close/>
                </a:path>
                <a:path w="344805" h="273050">
                  <a:moveTo>
                    <a:pt x="258317" y="0"/>
                  </a:moveTo>
                  <a:lnTo>
                    <a:pt x="224332" y="2805"/>
                  </a:lnTo>
                  <a:lnTo>
                    <a:pt x="197015" y="10731"/>
                  </a:lnTo>
                  <a:lnTo>
                    <a:pt x="178822" y="23038"/>
                  </a:lnTo>
                  <a:lnTo>
                    <a:pt x="172211" y="38988"/>
                  </a:lnTo>
                  <a:lnTo>
                    <a:pt x="172211" y="116966"/>
                  </a:lnTo>
                  <a:lnTo>
                    <a:pt x="194678" y="116966"/>
                  </a:lnTo>
                  <a:lnTo>
                    <a:pt x="194678" y="113029"/>
                  </a:lnTo>
                  <a:lnTo>
                    <a:pt x="344423" y="113029"/>
                  </a:lnTo>
                  <a:lnTo>
                    <a:pt x="344423" y="109092"/>
                  </a:lnTo>
                  <a:lnTo>
                    <a:pt x="258317" y="109092"/>
                  </a:lnTo>
                  <a:lnTo>
                    <a:pt x="230998" y="106592"/>
                  </a:lnTo>
                  <a:lnTo>
                    <a:pt x="211053" y="100806"/>
                  </a:lnTo>
                  <a:lnTo>
                    <a:pt x="198830" y="94305"/>
                  </a:lnTo>
                  <a:lnTo>
                    <a:pt x="194678" y="89661"/>
                  </a:lnTo>
                  <a:lnTo>
                    <a:pt x="194678" y="66293"/>
                  </a:lnTo>
                  <a:lnTo>
                    <a:pt x="344423" y="66293"/>
                  </a:lnTo>
                  <a:lnTo>
                    <a:pt x="344423" y="58419"/>
                  </a:lnTo>
                  <a:lnTo>
                    <a:pt x="258317" y="58419"/>
                  </a:lnTo>
                  <a:lnTo>
                    <a:pt x="230998" y="56473"/>
                  </a:lnTo>
                  <a:lnTo>
                    <a:pt x="211053" y="51609"/>
                  </a:lnTo>
                  <a:lnTo>
                    <a:pt x="198830" y="45293"/>
                  </a:lnTo>
                  <a:lnTo>
                    <a:pt x="194678" y="38988"/>
                  </a:lnTo>
                  <a:lnTo>
                    <a:pt x="198830" y="32611"/>
                  </a:lnTo>
                  <a:lnTo>
                    <a:pt x="211053" y="26257"/>
                  </a:lnTo>
                  <a:lnTo>
                    <a:pt x="230998" y="21379"/>
                  </a:lnTo>
                  <a:lnTo>
                    <a:pt x="258317" y="19430"/>
                  </a:lnTo>
                  <a:lnTo>
                    <a:pt x="332480" y="19430"/>
                  </a:lnTo>
                  <a:lnTo>
                    <a:pt x="319620" y="10731"/>
                  </a:lnTo>
                  <a:lnTo>
                    <a:pt x="292303" y="2805"/>
                  </a:lnTo>
                  <a:lnTo>
                    <a:pt x="258317" y="0"/>
                  </a:lnTo>
                  <a:close/>
                </a:path>
                <a:path w="344805" h="273050">
                  <a:moveTo>
                    <a:pt x="344423" y="66293"/>
                  </a:moveTo>
                  <a:lnTo>
                    <a:pt x="321957" y="66293"/>
                  </a:lnTo>
                  <a:lnTo>
                    <a:pt x="321957" y="89661"/>
                  </a:lnTo>
                  <a:lnTo>
                    <a:pt x="317805" y="94305"/>
                  </a:lnTo>
                  <a:lnTo>
                    <a:pt x="305582" y="100806"/>
                  </a:lnTo>
                  <a:lnTo>
                    <a:pt x="285637" y="106592"/>
                  </a:lnTo>
                  <a:lnTo>
                    <a:pt x="258317" y="109092"/>
                  </a:lnTo>
                  <a:lnTo>
                    <a:pt x="344423" y="109092"/>
                  </a:lnTo>
                  <a:lnTo>
                    <a:pt x="344423" y="66293"/>
                  </a:lnTo>
                  <a:close/>
                </a:path>
                <a:path w="344805" h="273050">
                  <a:moveTo>
                    <a:pt x="150178" y="66293"/>
                  </a:moveTo>
                  <a:lnTo>
                    <a:pt x="82359" y="66293"/>
                  </a:lnTo>
                  <a:lnTo>
                    <a:pt x="107514" y="68240"/>
                  </a:lnTo>
                  <a:lnTo>
                    <a:pt x="126352" y="73104"/>
                  </a:lnTo>
                  <a:lnTo>
                    <a:pt x="138170" y="79420"/>
                  </a:lnTo>
                  <a:lnTo>
                    <a:pt x="142265" y="85724"/>
                  </a:lnTo>
                  <a:lnTo>
                    <a:pt x="138170" y="92049"/>
                  </a:lnTo>
                  <a:lnTo>
                    <a:pt x="126352" y="98409"/>
                  </a:lnTo>
                  <a:lnTo>
                    <a:pt x="107514" y="103316"/>
                  </a:lnTo>
                  <a:lnTo>
                    <a:pt x="82359" y="105282"/>
                  </a:lnTo>
                  <a:lnTo>
                    <a:pt x="160985" y="105282"/>
                  </a:lnTo>
                  <a:lnTo>
                    <a:pt x="160985" y="85724"/>
                  </a:lnTo>
                  <a:lnTo>
                    <a:pt x="154960" y="69774"/>
                  </a:lnTo>
                  <a:lnTo>
                    <a:pt x="150178" y="66293"/>
                  </a:lnTo>
                  <a:close/>
                </a:path>
                <a:path w="344805" h="273050">
                  <a:moveTo>
                    <a:pt x="321957" y="66293"/>
                  </a:moveTo>
                  <a:lnTo>
                    <a:pt x="194678" y="66293"/>
                  </a:lnTo>
                  <a:lnTo>
                    <a:pt x="207254" y="71387"/>
                  </a:lnTo>
                  <a:lnTo>
                    <a:pt x="222288" y="75041"/>
                  </a:lnTo>
                  <a:lnTo>
                    <a:pt x="239426" y="77241"/>
                  </a:lnTo>
                  <a:lnTo>
                    <a:pt x="258317" y="77977"/>
                  </a:lnTo>
                  <a:lnTo>
                    <a:pt x="277209" y="77241"/>
                  </a:lnTo>
                  <a:lnTo>
                    <a:pt x="294347" y="75041"/>
                  </a:lnTo>
                  <a:lnTo>
                    <a:pt x="309381" y="71387"/>
                  </a:lnTo>
                  <a:lnTo>
                    <a:pt x="321957" y="66293"/>
                  </a:lnTo>
                  <a:close/>
                </a:path>
                <a:path w="344805" h="273050">
                  <a:moveTo>
                    <a:pt x="332480" y="19430"/>
                  </a:moveTo>
                  <a:lnTo>
                    <a:pt x="258317" y="19430"/>
                  </a:lnTo>
                  <a:lnTo>
                    <a:pt x="285637" y="21379"/>
                  </a:lnTo>
                  <a:lnTo>
                    <a:pt x="305582" y="26257"/>
                  </a:lnTo>
                  <a:lnTo>
                    <a:pt x="317805" y="32611"/>
                  </a:lnTo>
                  <a:lnTo>
                    <a:pt x="321957" y="38988"/>
                  </a:lnTo>
                  <a:lnTo>
                    <a:pt x="317278" y="45293"/>
                  </a:lnTo>
                  <a:lnTo>
                    <a:pt x="304177" y="51609"/>
                  </a:lnTo>
                  <a:lnTo>
                    <a:pt x="284056" y="56473"/>
                  </a:lnTo>
                  <a:lnTo>
                    <a:pt x="258317" y="58419"/>
                  </a:lnTo>
                  <a:lnTo>
                    <a:pt x="344423" y="58419"/>
                  </a:lnTo>
                  <a:lnTo>
                    <a:pt x="344423" y="38988"/>
                  </a:lnTo>
                  <a:lnTo>
                    <a:pt x="337813" y="23038"/>
                  </a:lnTo>
                  <a:lnTo>
                    <a:pt x="332480" y="194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82168" y="5545836"/>
              <a:ext cx="82296" cy="883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7944611" y="2319527"/>
            <a:ext cx="151130" cy="800100"/>
          </a:xfrm>
          <a:custGeom>
            <a:avLst/>
            <a:gdLst/>
            <a:ahLst/>
            <a:cxnLst/>
            <a:rect l="l" t="t" r="r" b="b"/>
            <a:pathLst>
              <a:path w="151129" h="800100">
                <a:moveTo>
                  <a:pt x="0" y="0"/>
                </a:moveTo>
                <a:lnTo>
                  <a:pt x="29360" y="982"/>
                </a:lnTo>
                <a:lnTo>
                  <a:pt x="53340" y="3667"/>
                </a:lnTo>
                <a:lnTo>
                  <a:pt x="69508" y="7661"/>
                </a:lnTo>
                <a:lnTo>
                  <a:pt x="75438" y="12573"/>
                </a:lnTo>
                <a:lnTo>
                  <a:pt x="75438" y="387476"/>
                </a:lnTo>
                <a:lnTo>
                  <a:pt x="81367" y="392388"/>
                </a:lnTo>
                <a:lnTo>
                  <a:pt x="97536" y="396382"/>
                </a:lnTo>
                <a:lnTo>
                  <a:pt x="121515" y="399067"/>
                </a:lnTo>
                <a:lnTo>
                  <a:pt x="150876" y="400050"/>
                </a:lnTo>
                <a:lnTo>
                  <a:pt x="121515" y="401032"/>
                </a:lnTo>
                <a:lnTo>
                  <a:pt x="97535" y="403717"/>
                </a:lnTo>
                <a:lnTo>
                  <a:pt x="81367" y="407711"/>
                </a:lnTo>
                <a:lnTo>
                  <a:pt x="75438" y="412623"/>
                </a:lnTo>
                <a:lnTo>
                  <a:pt x="75438" y="787526"/>
                </a:lnTo>
                <a:lnTo>
                  <a:pt x="69508" y="792438"/>
                </a:lnTo>
                <a:lnTo>
                  <a:pt x="53340" y="796432"/>
                </a:lnTo>
                <a:lnTo>
                  <a:pt x="29360" y="799117"/>
                </a:lnTo>
                <a:lnTo>
                  <a:pt x="0" y="800100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46591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23035" y="5877626"/>
            <a:ext cx="799456" cy="799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96569" y="2825495"/>
            <a:ext cx="3950335" cy="412292"/>
          </a:xfrm>
          <a:prstGeom prst="rect">
            <a:avLst/>
          </a:prstGeom>
          <a:solidFill>
            <a:srgbClr val="C5DFB4"/>
          </a:solidFill>
        </p:spPr>
        <p:txBody>
          <a:bodyPr vert="horz" wrap="square" lIns="0" tIns="42545" rIns="0" bIns="0" rtlCol="0">
            <a:spAutoFit/>
          </a:bodyPr>
          <a:lstStyle/>
          <a:p>
            <a:pPr marL="723900" marR="202565" indent="-516890">
              <a:spcBef>
                <a:spcPts val="335"/>
              </a:spcBef>
            </a:pPr>
            <a:r>
              <a:rPr sz="1200" b="1" spc="-90" dirty="0">
                <a:latin typeface="Arial"/>
                <a:cs typeface="Arial"/>
              </a:rPr>
              <a:t>Без </a:t>
            </a:r>
            <a:r>
              <a:rPr sz="1200" b="1" spc="-85" dirty="0">
                <a:latin typeface="Arial"/>
                <a:cs typeface="Arial"/>
              </a:rPr>
              <a:t>ограничений </a:t>
            </a:r>
            <a:r>
              <a:rPr sz="1200" spc="-40" dirty="0">
                <a:latin typeface="Arial"/>
                <a:cs typeface="Arial"/>
              </a:rPr>
              <a:t>по </a:t>
            </a:r>
            <a:r>
              <a:rPr sz="1200" spc="-60" dirty="0">
                <a:latin typeface="Arial"/>
                <a:cs typeface="Arial"/>
              </a:rPr>
              <a:t>численности </a:t>
            </a:r>
            <a:r>
              <a:rPr sz="1200" spc="-55" dirty="0">
                <a:latin typeface="Arial"/>
                <a:cs typeface="Arial"/>
              </a:rPr>
              <a:t>сотрудников, </a:t>
            </a:r>
            <a:r>
              <a:rPr sz="1200" spc="-100" dirty="0">
                <a:latin typeface="Arial"/>
                <a:cs typeface="Arial"/>
              </a:rPr>
              <a:t>доходу  </a:t>
            </a:r>
            <a:r>
              <a:rPr sz="1200" spc="-35" dirty="0">
                <a:latin typeface="Arial"/>
                <a:cs typeface="Arial"/>
              </a:rPr>
              <a:t>и </a:t>
            </a:r>
            <a:r>
              <a:rPr sz="1200" spc="-45" dirty="0">
                <a:latin typeface="Arial"/>
                <a:cs typeface="Arial"/>
              </a:rPr>
              <a:t>видам </a:t>
            </a:r>
            <a:r>
              <a:rPr sz="1200" spc="-30" dirty="0">
                <a:latin typeface="Arial"/>
                <a:cs typeface="Arial"/>
              </a:rPr>
              <a:t>экономической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80" dirty="0">
                <a:latin typeface="Arial"/>
                <a:cs typeface="Arial"/>
              </a:rPr>
              <a:t>деятельности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8397" y="4399789"/>
            <a:ext cx="3776979" cy="1073371"/>
          </a:xfrm>
          <a:prstGeom prst="rect">
            <a:avLst/>
          </a:prstGeom>
          <a:ln w="9144">
            <a:solidFill>
              <a:srgbClr val="1F487C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070610">
              <a:spcBef>
                <a:spcPts val="330"/>
              </a:spcBef>
            </a:pPr>
            <a:r>
              <a:rPr sz="1300" b="1" spc="-155" dirty="0">
                <a:solidFill>
                  <a:srgbClr val="1F487C"/>
                </a:solidFill>
                <a:latin typeface="Arial"/>
                <a:cs typeface="Arial"/>
              </a:rPr>
              <a:t>Условия </a:t>
            </a:r>
            <a:r>
              <a:rPr sz="1200" i="1" spc="-150" dirty="0">
                <a:solidFill>
                  <a:srgbClr val="C00000"/>
                </a:solidFill>
                <a:latin typeface="Arial"/>
                <a:cs typeface="Arial"/>
              </a:rPr>
              <a:t>(только </a:t>
            </a:r>
            <a:r>
              <a:rPr sz="1200" i="1" spc="-30" dirty="0">
                <a:solidFill>
                  <a:srgbClr val="C00000"/>
                </a:solidFill>
                <a:latin typeface="Arial"/>
                <a:cs typeface="Arial"/>
              </a:rPr>
              <a:t>на</a:t>
            </a:r>
            <a:r>
              <a:rPr sz="1200" i="1" spc="-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i="1" spc="-130" dirty="0">
                <a:solidFill>
                  <a:srgbClr val="C00000"/>
                </a:solidFill>
                <a:latin typeface="Arial"/>
                <a:cs typeface="Arial"/>
              </a:rPr>
              <a:t>УСН)</a:t>
            </a:r>
            <a:r>
              <a:rPr sz="1300" b="1" spc="-130" dirty="0">
                <a:solidFill>
                  <a:srgbClr val="1F487C"/>
                </a:solidFill>
                <a:latin typeface="Arial"/>
                <a:cs typeface="Arial"/>
              </a:rPr>
              <a:t>:</a:t>
            </a:r>
            <a:endParaRPr sz="1300">
              <a:latin typeface="Arial"/>
              <a:cs typeface="Arial"/>
            </a:endParaRPr>
          </a:p>
          <a:p>
            <a:pPr marL="549275" marR="302260">
              <a:spcBef>
                <a:spcPts val="600"/>
              </a:spcBef>
            </a:pPr>
            <a:r>
              <a:rPr sz="1300" b="1" spc="-130" dirty="0">
                <a:solidFill>
                  <a:srgbClr val="1A1A1A"/>
                </a:solidFill>
                <a:latin typeface="Arial"/>
                <a:cs typeface="Arial"/>
              </a:rPr>
              <a:t>Выручка: </a:t>
            </a:r>
            <a:r>
              <a:rPr sz="1300" spc="-45" dirty="0">
                <a:solidFill>
                  <a:srgbClr val="1A1A1A"/>
                </a:solidFill>
                <a:latin typeface="Arial"/>
                <a:cs typeface="Arial"/>
              </a:rPr>
              <a:t>не менее </a:t>
            </a:r>
            <a:r>
              <a:rPr sz="1300" spc="-65" dirty="0">
                <a:solidFill>
                  <a:srgbClr val="1A1A1A"/>
                </a:solidFill>
                <a:latin typeface="Arial"/>
                <a:cs typeface="Arial"/>
              </a:rPr>
              <a:t>70% </a:t>
            </a:r>
            <a:r>
              <a:rPr sz="1300" spc="-114" dirty="0">
                <a:solidFill>
                  <a:srgbClr val="1A1A1A"/>
                </a:solidFill>
                <a:latin typeface="Arial"/>
                <a:cs typeface="Arial"/>
              </a:rPr>
              <a:t>от </a:t>
            </a:r>
            <a:r>
              <a:rPr sz="1300" spc="-85" dirty="0">
                <a:solidFill>
                  <a:srgbClr val="1A1A1A"/>
                </a:solidFill>
                <a:latin typeface="Arial"/>
                <a:cs typeface="Arial"/>
              </a:rPr>
              <a:t>льготируемого  </a:t>
            </a:r>
            <a:r>
              <a:rPr sz="1300" spc="-70" dirty="0">
                <a:solidFill>
                  <a:srgbClr val="1A1A1A"/>
                </a:solidFill>
                <a:latin typeface="Arial"/>
                <a:cs typeface="Arial"/>
              </a:rPr>
              <a:t>вида</a:t>
            </a:r>
            <a:r>
              <a:rPr sz="1300" spc="-5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300" spc="-100" dirty="0">
                <a:solidFill>
                  <a:srgbClr val="1A1A1A"/>
                </a:solidFill>
                <a:latin typeface="Arial"/>
                <a:cs typeface="Arial"/>
              </a:rPr>
              <a:t>деятельности</a:t>
            </a:r>
            <a:endParaRPr sz="1300">
              <a:latin typeface="Arial"/>
              <a:cs typeface="Arial"/>
            </a:endParaRPr>
          </a:p>
          <a:p>
            <a:pPr marL="549275">
              <a:spcBef>
                <a:spcPts val="1205"/>
              </a:spcBef>
            </a:pPr>
            <a:r>
              <a:rPr sz="1300" b="1" spc="-130" dirty="0">
                <a:solidFill>
                  <a:srgbClr val="1A1A1A"/>
                </a:solidFill>
                <a:latin typeface="Arial"/>
                <a:cs typeface="Arial"/>
              </a:rPr>
              <a:t>Количество </a:t>
            </a:r>
            <a:r>
              <a:rPr sz="1300" b="1" spc="-114" dirty="0">
                <a:solidFill>
                  <a:srgbClr val="1A1A1A"/>
                </a:solidFill>
                <a:latin typeface="Arial"/>
                <a:cs typeface="Arial"/>
              </a:rPr>
              <a:t>работников: </a:t>
            </a:r>
            <a:r>
              <a:rPr sz="1300" spc="-100" dirty="0">
                <a:solidFill>
                  <a:srgbClr val="1A1A1A"/>
                </a:solidFill>
                <a:latin typeface="Arial"/>
                <a:cs typeface="Arial"/>
              </a:rPr>
              <a:t>до </a:t>
            </a:r>
            <a:r>
              <a:rPr sz="1300" spc="15" dirty="0">
                <a:solidFill>
                  <a:srgbClr val="1A1A1A"/>
                </a:solidFill>
                <a:latin typeface="Arial"/>
                <a:cs typeface="Arial"/>
              </a:rPr>
              <a:t>15</a:t>
            </a:r>
            <a:r>
              <a:rPr sz="1300" spc="5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300" spc="-65" dirty="0">
                <a:solidFill>
                  <a:srgbClr val="1A1A1A"/>
                </a:solidFill>
                <a:latin typeface="Arial"/>
                <a:cs typeface="Arial"/>
              </a:rPr>
              <a:t>человек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10984" y="5218176"/>
            <a:ext cx="304800" cy="271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7092696" y="4745735"/>
            <a:ext cx="342900" cy="273050"/>
            <a:chOff x="5949696" y="4745735"/>
            <a:chExt cx="342900" cy="273050"/>
          </a:xfrm>
        </p:grpSpPr>
        <p:sp>
          <p:nvSpPr>
            <p:cNvPr id="7" name="object 7"/>
            <p:cNvSpPr/>
            <p:nvPr/>
          </p:nvSpPr>
          <p:spPr>
            <a:xfrm>
              <a:off x="5949696" y="4745735"/>
              <a:ext cx="342900" cy="273050"/>
            </a:xfrm>
            <a:custGeom>
              <a:avLst/>
              <a:gdLst/>
              <a:ahLst/>
              <a:cxnLst/>
              <a:rect l="l" t="t" r="r" b="b"/>
              <a:pathLst>
                <a:path w="342900" h="273050">
                  <a:moveTo>
                    <a:pt x="78231" y="46736"/>
                  </a:moveTo>
                  <a:lnTo>
                    <a:pt x="47148" y="49541"/>
                  </a:lnTo>
                  <a:lnTo>
                    <a:pt x="22351" y="57467"/>
                  </a:lnTo>
                  <a:lnTo>
                    <a:pt x="5937" y="69774"/>
                  </a:lnTo>
                  <a:lnTo>
                    <a:pt x="0" y="85725"/>
                  </a:lnTo>
                  <a:lnTo>
                    <a:pt x="0" y="229869"/>
                  </a:lnTo>
                  <a:lnTo>
                    <a:pt x="5937" y="246489"/>
                  </a:lnTo>
                  <a:lnTo>
                    <a:pt x="22351" y="260143"/>
                  </a:lnTo>
                  <a:lnTo>
                    <a:pt x="47148" y="269392"/>
                  </a:lnTo>
                  <a:lnTo>
                    <a:pt x="78231" y="272795"/>
                  </a:lnTo>
                  <a:lnTo>
                    <a:pt x="94305" y="272059"/>
                  </a:lnTo>
                  <a:lnTo>
                    <a:pt x="108997" y="269859"/>
                  </a:lnTo>
                  <a:lnTo>
                    <a:pt x="122308" y="266205"/>
                  </a:lnTo>
                  <a:lnTo>
                    <a:pt x="134238" y="261112"/>
                  </a:lnTo>
                  <a:lnTo>
                    <a:pt x="315383" y="261112"/>
                  </a:lnTo>
                  <a:lnTo>
                    <a:pt x="318230" y="260143"/>
                  </a:lnTo>
                  <a:lnTo>
                    <a:pt x="332432" y="249427"/>
                  </a:lnTo>
                  <a:lnTo>
                    <a:pt x="82041" y="249427"/>
                  </a:lnTo>
                  <a:lnTo>
                    <a:pt x="56387" y="247479"/>
                  </a:lnTo>
                  <a:lnTo>
                    <a:pt x="36353" y="242601"/>
                  </a:lnTo>
                  <a:lnTo>
                    <a:pt x="23320" y="236247"/>
                  </a:lnTo>
                  <a:lnTo>
                    <a:pt x="18668" y="229869"/>
                  </a:lnTo>
                  <a:lnTo>
                    <a:pt x="18668" y="210438"/>
                  </a:lnTo>
                  <a:lnTo>
                    <a:pt x="115077" y="210438"/>
                  </a:lnTo>
                  <a:lnTo>
                    <a:pt x="113432" y="202691"/>
                  </a:lnTo>
                  <a:lnTo>
                    <a:pt x="82041" y="202691"/>
                  </a:lnTo>
                  <a:lnTo>
                    <a:pt x="56387" y="200130"/>
                  </a:lnTo>
                  <a:lnTo>
                    <a:pt x="36353" y="193913"/>
                  </a:lnTo>
                  <a:lnTo>
                    <a:pt x="23320" y="186243"/>
                  </a:lnTo>
                  <a:lnTo>
                    <a:pt x="18668" y="179324"/>
                  </a:lnTo>
                  <a:lnTo>
                    <a:pt x="18668" y="159765"/>
                  </a:lnTo>
                  <a:lnTo>
                    <a:pt x="125071" y="159765"/>
                  </a:lnTo>
                  <a:lnTo>
                    <a:pt x="129031" y="153939"/>
                  </a:lnTo>
                  <a:lnTo>
                    <a:pt x="131877" y="152019"/>
                  </a:lnTo>
                  <a:lnTo>
                    <a:pt x="82041" y="152019"/>
                  </a:lnTo>
                  <a:lnTo>
                    <a:pt x="56387" y="150070"/>
                  </a:lnTo>
                  <a:lnTo>
                    <a:pt x="36353" y="145192"/>
                  </a:lnTo>
                  <a:lnTo>
                    <a:pt x="23320" y="138838"/>
                  </a:lnTo>
                  <a:lnTo>
                    <a:pt x="18692" y="132492"/>
                  </a:lnTo>
                  <a:lnTo>
                    <a:pt x="18668" y="113030"/>
                  </a:lnTo>
                  <a:lnTo>
                    <a:pt x="160274" y="113030"/>
                  </a:lnTo>
                  <a:lnTo>
                    <a:pt x="160274" y="105282"/>
                  </a:lnTo>
                  <a:lnTo>
                    <a:pt x="82041" y="105282"/>
                  </a:lnTo>
                  <a:lnTo>
                    <a:pt x="56387" y="103316"/>
                  </a:lnTo>
                  <a:lnTo>
                    <a:pt x="36353" y="98409"/>
                  </a:lnTo>
                  <a:lnTo>
                    <a:pt x="23320" y="92049"/>
                  </a:lnTo>
                  <a:lnTo>
                    <a:pt x="18668" y="85725"/>
                  </a:lnTo>
                  <a:lnTo>
                    <a:pt x="23320" y="79420"/>
                  </a:lnTo>
                  <a:lnTo>
                    <a:pt x="36353" y="73104"/>
                  </a:lnTo>
                  <a:lnTo>
                    <a:pt x="56387" y="68240"/>
                  </a:lnTo>
                  <a:lnTo>
                    <a:pt x="82041" y="66293"/>
                  </a:lnTo>
                  <a:lnTo>
                    <a:pt x="149517" y="66293"/>
                  </a:lnTo>
                  <a:lnTo>
                    <a:pt x="137445" y="57467"/>
                  </a:lnTo>
                  <a:lnTo>
                    <a:pt x="111517" y="49541"/>
                  </a:lnTo>
                  <a:lnTo>
                    <a:pt x="78231" y="46736"/>
                  </a:lnTo>
                  <a:close/>
                </a:path>
                <a:path w="342900" h="273050">
                  <a:moveTo>
                    <a:pt x="315383" y="261112"/>
                  </a:moveTo>
                  <a:lnTo>
                    <a:pt x="134238" y="261112"/>
                  </a:lnTo>
                  <a:lnTo>
                    <a:pt x="142678" y="266205"/>
                  </a:lnTo>
                  <a:lnTo>
                    <a:pt x="151463" y="269859"/>
                  </a:lnTo>
                  <a:lnTo>
                    <a:pt x="160938" y="272059"/>
                  </a:lnTo>
                  <a:lnTo>
                    <a:pt x="171450" y="272795"/>
                  </a:lnTo>
                  <a:lnTo>
                    <a:pt x="179831" y="272121"/>
                  </a:lnTo>
                  <a:lnTo>
                    <a:pt x="188213" y="270351"/>
                  </a:lnTo>
                  <a:lnTo>
                    <a:pt x="196595" y="267866"/>
                  </a:lnTo>
                  <a:lnTo>
                    <a:pt x="204977" y="265049"/>
                  </a:lnTo>
                  <a:lnTo>
                    <a:pt x="303807" y="265049"/>
                  </a:lnTo>
                  <a:lnTo>
                    <a:pt x="315383" y="261112"/>
                  </a:lnTo>
                  <a:close/>
                </a:path>
                <a:path w="342900" h="273050">
                  <a:moveTo>
                    <a:pt x="303807" y="265049"/>
                  </a:moveTo>
                  <a:lnTo>
                    <a:pt x="204977" y="265049"/>
                  </a:lnTo>
                  <a:lnTo>
                    <a:pt x="216830" y="267866"/>
                  </a:lnTo>
                  <a:lnTo>
                    <a:pt x="229695" y="270351"/>
                  </a:lnTo>
                  <a:lnTo>
                    <a:pt x="243250" y="272121"/>
                  </a:lnTo>
                  <a:lnTo>
                    <a:pt x="257175" y="272795"/>
                  </a:lnTo>
                  <a:lnTo>
                    <a:pt x="291036" y="269392"/>
                  </a:lnTo>
                  <a:lnTo>
                    <a:pt x="303807" y="265049"/>
                  </a:lnTo>
                  <a:close/>
                </a:path>
                <a:path w="342900" h="273050">
                  <a:moveTo>
                    <a:pt x="115077" y="210438"/>
                  </a:moveTo>
                  <a:lnTo>
                    <a:pt x="18668" y="210438"/>
                  </a:lnTo>
                  <a:lnTo>
                    <a:pt x="31160" y="215532"/>
                  </a:lnTo>
                  <a:lnTo>
                    <a:pt x="46116" y="219186"/>
                  </a:lnTo>
                  <a:lnTo>
                    <a:pt x="63192" y="221386"/>
                  </a:lnTo>
                  <a:lnTo>
                    <a:pt x="82041" y="222122"/>
                  </a:lnTo>
                  <a:lnTo>
                    <a:pt x="96900" y="222122"/>
                  </a:lnTo>
                  <a:lnTo>
                    <a:pt x="99800" y="227953"/>
                  </a:lnTo>
                  <a:lnTo>
                    <a:pt x="103452" y="233838"/>
                  </a:lnTo>
                  <a:lnTo>
                    <a:pt x="108456" y="239660"/>
                  </a:lnTo>
                  <a:lnTo>
                    <a:pt x="115569" y="245490"/>
                  </a:lnTo>
                  <a:lnTo>
                    <a:pt x="107187" y="247767"/>
                  </a:lnTo>
                  <a:lnTo>
                    <a:pt x="98805" y="248935"/>
                  </a:lnTo>
                  <a:lnTo>
                    <a:pt x="90424" y="249366"/>
                  </a:lnTo>
                  <a:lnTo>
                    <a:pt x="82041" y="249427"/>
                  </a:lnTo>
                  <a:lnTo>
                    <a:pt x="171450" y="249427"/>
                  </a:lnTo>
                  <a:lnTo>
                    <a:pt x="147978" y="245288"/>
                  </a:lnTo>
                  <a:lnTo>
                    <a:pt x="129032" y="233838"/>
                  </a:lnTo>
                  <a:lnTo>
                    <a:pt x="116371" y="216531"/>
                  </a:lnTo>
                  <a:lnTo>
                    <a:pt x="115077" y="210438"/>
                  </a:lnTo>
                  <a:close/>
                </a:path>
                <a:path w="342900" h="273050">
                  <a:moveTo>
                    <a:pt x="224462" y="136397"/>
                  </a:moveTo>
                  <a:lnTo>
                    <a:pt x="171450" y="136397"/>
                  </a:lnTo>
                  <a:lnTo>
                    <a:pt x="194921" y="141150"/>
                  </a:lnTo>
                  <a:lnTo>
                    <a:pt x="213867" y="153939"/>
                  </a:lnTo>
                  <a:lnTo>
                    <a:pt x="226528" y="172563"/>
                  </a:lnTo>
                  <a:lnTo>
                    <a:pt x="231139" y="194818"/>
                  </a:lnTo>
                  <a:lnTo>
                    <a:pt x="226528" y="216531"/>
                  </a:lnTo>
                  <a:lnTo>
                    <a:pt x="213867" y="233838"/>
                  </a:lnTo>
                  <a:lnTo>
                    <a:pt x="194921" y="245288"/>
                  </a:lnTo>
                  <a:lnTo>
                    <a:pt x="171450" y="249427"/>
                  </a:lnTo>
                  <a:lnTo>
                    <a:pt x="227329" y="249427"/>
                  </a:lnTo>
                  <a:lnTo>
                    <a:pt x="232296" y="243597"/>
                  </a:lnTo>
                  <a:lnTo>
                    <a:pt x="236204" y="237744"/>
                  </a:lnTo>
                  <a:lnTo>
                    <a:pt x="239420" y="231890"/>
                  </a:lnTo>
                  <a:lnTo>
                    <a:pt x="242315" y="226059"/>
                  </a:lnTo>
                  <a:lnTo>
                    <a:pt x="257175" y="226059"/>
                  </a:lnTo>
                  <a:lnTo>
                    <a:pt x="275970" y="225262"/>
                  </a:lnTo>
                  <a:lnTo>
                    <a:pt x="293052" y="222630"/>
                  </a:lnTo>
                  <a:lnTo>
                    <a:pt x="308038" y="217808"/>
                  </a:lnTo>
                  <a:lnTo>
                    <a:pt x="320548" y="210438"/>
                  </a:lnTo>
                  <a:lnTo>
                    <a:pt x="342900" y="210438"/>
                  </a:lnTo>
                  <a:lnTo>
                    <a:pt x="342900" y="206501"/>
                  </a:lnTo>
                  <a:lnTo>
                    <a:pt x="249681" y="206501"/>
                  </a:lnTo>
                  <a:lnTo>
                    <a:pt x="249681" y="179324"/>
                  </a:lnTo>
                  <a:lnTo>
                    <a:pt x="245999" y="175387"/>
                  </a:lnTo>
                  <a:lnTo>
                    <a:pt x="257175" y="175387"/>
                  </a:lnTo>
                  <a:lnTo>
                    <a:pt x="275970" y="174650"/>
                  </a:lnTo>
                  <a:lnTo>
                    <a:pt x="293052" y="172450"/>
                  </a:lnTo>
                  <a:lnTo>
                    <a:pt x="308038" y="168796"/>
                  </a:lnTo>
                  <a:lnTo>
                    <a:pt x="320548" y="163702"/>
                  </a:lnTo>
                  <a:lnTo>
                    <a:pt x="342900" y="163702"/>
                  </a:lnTo>
                  <a:lnTo>
                    <a:pt x="342900" y="155828"/>
                  </a:lnTo>
                  <a:lnTo>
                    <a:pt x="238505" y="155828"/>
                  </a:lnTo>
                  <a:lnTo>
                    <a:pt x="231032" y="142702"/>
                  </a:lnTo>
                  <a:lnTo>
                    <a:pt x="224462" y="136397"/>
                  </a:lnTo>
                  <a:close/>
                </a:path>
                <a:path w="342900" h="273050">
                  <a:moveTo>
                    <a:pt x="342900" y="210438"/>
                  </a:moveTo>
                  <a:lnTo>
                    <a:pt x="320548" y="210438"/>
                  </a:lnTo>
                  <a:lnTo>
                    <a:pt x="320548" y="229869"/>
                  </a:lnTo>
                  <a:lnTo>
                    <a:pt x="316414" y="236247"/>
                  </a:lnTo>
                  <a:lnTo>
                    <a:pt x="304244" y="242601"/>
                  </a:lnTo>
                  <a:lnTo>
                    <a:pt x="284382" y="247479"/>
                  </a:lnTo>
                  <a:lnTo>
                    <a:pt x="257175" y="249427"/>
                  </a:lnTo>
                  <a:lnTo>
                    <a:pt x="332432" y="249427"/>
                  </a:lnTo>
                  <a:lnTo>
                    <a:pt x="336327" y="246489"/>
                  </a:lnTo>
                  <a:lnTo>
                    <a:pt x="342900" y="229869"/>
                  </a:lnTo>
                  <a:lnTo>
                    <a:pt x="342900" y="210438"/>
                  </a:lnTo>
                  <a:close/>
                </a:path>
                <a:path w="342900" h="273050">
                  <a:moveTo>
                    <a:pt x="342900" y="163702"/>
                  </a:moveTo>
                  <a:lnTo>
                    <a:pt x="320548" y="163702"/>
                  </a:lnTo>
                  <a:lnTo>
                    <a:pt x="320548" y="187070"/>
                  </a:lnTo>
                  <a:lnTo>
                    <a:pt x="316414" y="191768"/>
                  </a:lnTo>
                  <a:lnTo>
                    <a:pt x="304244" y="198262"/>
                  </a:lnTo>
                  <a:lnTo>
                    <a:pt x="284382" y="204019"/>
                  </a:lnTo>
                  <a:lnTo>
                    <a:pt x="257175" y="206501"/>
                  </a:lnTo>
                  <a:lnTo>
                    <a:pt x="342900" y="206501"/>
                  </a:lnTo>
                  <a:lnTo>
                    <a:pt x="342900" y="163702"/>
                  </a:lnTo>
                  <a:close/>
                </a:path>
                <a:path w="342900" h="273050">
                  <a:moveTo>
                    <a:pt x="125071" y="159765"/>
                  </a:moveTo>
                  <a:lnTo>
                    <a:pt x="18668" y="159765"/>
                  </a:lnTo>
                  <a:lnTo>
                    <a:pt x="31160" y="164859"/>
                  </a:lnTo>
                  <a:lnTo>
                    <a:pt x="46116" y="168513"/>
                  </a:lnTo>
                  <a:lnTo>
                    <a:pt x="63192" y="170713"/>
                  </a:lnTo>
                  <a:lnTo>
                    <a:pt x="82041" y="171450"/>
                  </a:lnTo>
                  <a:lnTo>
                    <a:pt x="96900" y="171450"/>
                  </a:lnTo>
                  <a:lnTo>
                    <a:pt x="93217" y="179324"/>
                  </a:lnTo>
                  <a:lnTo>
                    <a:pt x="93217" y="202691"/>
                  </a:lnTo>
                  <a:lnTo>
                    <a:pt x="113432" y="202691"/>
                  </a:lnTo>
                  <a:lnTo>
                    <a:pt x="111759" y="194818"/>
                  </a:lnTo>
                  <a:lnTo>
                    <a:pt x="116371" y="172563"/>
                  </a:lnTo>
                  <a:lnTo>
                    <a:pt x="125071" y="159765"/>
                  </a:lnTo>
                  <a:close/>
                </a:path>
                <a:path w="342900" h="273050">
                  <a:moveTo>
                    <a:pt x="342900" y="113030"/>
                  </a:moveTo>
                  <a:lnTo>
                    <a:pt x="320548" y="113030"/>
                  </a:lnTo>
                  <a:lnTo>
                    <a:pt x="320548" y="136397"/>
                  </a:lnTo>
                  <a:lnTo>
                    <a:pt x="316403" y="142708"/>
                  </a:lnTo>
                  <a:lnTo>
                    <a:pt x="304244" y="149018"/>
                  </a:lnTo>
                  <a:lnTo>
                    <a:pt x="284382" y="153882"/>
                  </a:lnTo>
                  <a:lnTo>
                    <a:pt x="257175" y="155828"/>
                  </a:lnTo>
                  <a:lnTo>
                    <a:pt x="342900" y="155828"/>
                  </a:lnTo>
                  <a:lnTo>
                    <a:pt x="342900" y="113030"/>
                  </a:lnTo>
                  <a:close/>
                </a:path>
                <a:path w="342900" h="273050">
                  <a:moveTo>
                    <a:pt x="160274" y="113030"/>
                  </a:moveTo>
                  <a:lnTo>
                    <a:pt x="141604" y="113030"/>
                  </a:lnTo>
                  <a:lnTo>
                    <a:pt x="141604" y="120776"/>
                  </a:lnTo>
                  <a:lnTo>
                    <a:pt x="131093" y="127337"/>
                  </a:lnTo>
                  <a:lnTo>
                    <a:pt x="121618" y="134969"/>
                  </a:lnTo>
                  <a:lnTo>
                    <a:pt x="112833" y="143315"/>
                  </a:lnTo>
                  <a:lnTo>
                    <a:pt x="104393" y="152019"/>
                  </a:lnTo>
                  <a:lnTo>
                    <a:pt x="131877" y="152019"/>
                  </a:lnTo>
                  <a:lnTo>
                    <a:pt x="147978" y="141150"/>
                  </a:lnTo>
                  <a:lnTo>
                    <a:pt x="171450" y="136397"/>
                  </a:lnTo>
                  <a:lnTo>
                    <a:pt x="224462" y="136397"/>
                  </a:lnTo>
                  <a:lnTo>
                    <a:pt x="220392" y="132492"/>
                  </a:lnTo>
                  <a:lnTo>
                    <a:pt x="207627" y="125182"/>
                  </a:lnTo>
                  <a:lnTo>
                    <a:pt x="193801" y="120776"/>
                  </a:lnTo>
                  <a:lnTo>
                    <a:pt x="193801" y="116966"/>
                  </a:lnTo>
                  <a:lnTo>
                    <a:pt x="160274" y="116966"/>
                  </a:lnTo>
                  <a:lnTo>
                    <a:pt x="160274" y="113030"/>
                  </a:lnTo>
                  <a:close/>
                </a:path>
                <a:path w="342900" h="273050">
                  <a:moveTo>
                    <a:pt x="320548" y="113030"/>
                  </a:moveTo>
                  <a:lnTo>
                    <a:pt x="193801" y="113030"/>
                  </a:lnTo>
                  <a:lnTo>
                    <a:pt x="206311" y="120399"/>
                  </a:lnTo>
                  <a:lnTo>
                    <a:pt x="221297" y="125221"/>
                  </a:lnTo>
                  <a:lnTo>
                    <a:pt x="238378" y="127853"/>
                  </a:lnTo>
                  <a:lnTo>
                    <a:pt x="257175" y="128650"/>
                  </a:lnTo>
                  <a:lnTo>
                    <a:pt x="275970" y="127853"/>
                  </a:lnTo>
                  <a:lnTo>
                    <a:pt x="293052" y="125221"/>
                  </a:lnTo>
                  <a:lnTo>
                    <a:pt x="308038" y="120399"/>
                  </a:lnTo>
                  <a:lnTo>
                    <a:pt x="320548" y="113030"/>
                  </a:lnTo>
                  <a:close/>
                </a:path>
                <a:path w="342900" h="273050">
                  <a:moveTo>
                    <a:pt x="141604" y="113030"/>
                  </a:moveTo>
                  <a:lnTo>
                    <a:pt x="18668" y="113030"/>
                  </a:lnTo>
                  <a:lnTo>
                    <a:pt x="31160" y="118123"/>
                  </a:lnTo>
                  <a:lnTo>
                    <a:pt x="46116" y="121777"/>
                  </a:lnTo>
                  <a:lnTo>
                    <a:pt x="63192" y="123977"/>
                  </a:lnTo>
                  <a:lnTo>
                    <a:pt x="82041" y="124713"/>
                  </a:lnTo>
                  <a:lnTo>
                    <a:pt x="98688" y="123977"/>
                  </a:lnTo>
                  <a:lnTo>
                    <a:pt x="114633" y="121777"/>
                  </a:lnTo>
                  <a:lnTo>
                    <a:pt x="129172" y="118123"/>
                  </a:lnTo>
                  <a:lnTo>
                    <a:pt x="141604" y="113030"/>
                  </a:lnTo>
                  <a:close/>
                </a:path>
                <a:path w="342900" h="273050">
                  <a:moveTo>
                    <a:pt x="257175" y="0"/>
                  </a:moveTo>
                  <a:lnTo>
                    <a:pt x="223313" y="2805"/>
                  </a:lnTo>
                  <a:lnTo>
                    <a:pt x="196119" y="10731"/>
                  </a:lnTo>
                  <a:lnTo>
                    <a:pt x="178022" y="23038"/>
                  </a:lnTo>
                  <a:lnTo>
                    <a:pt x="171450" y="38988"/>
                  </a:lnTo>
                  <a:lnTo>
                    <a:pt x="171450" y="116966"/>
                  </a:lnTo>
                  <a:lnTo>
                    <a:pt x="193801" y="116966"/>
                  </a:lnTo>
                  <a:lnTo>
                    <a:pt x="193801" y="113030"/>
                  </a:lnTo>
                  <a:lnTo>
                    <a:pt x="342900" y="113030"/>
                  </a:lnTo>
                  <a:lnTo>
                    <a:pt x="342900" y="109093"/>
                  </a:lnTo>
                  <a:lnTo>
                    <a:pt x="257175" y="109093"/>
                  </a:lnTo>
                  <a:lnTo>
                    <a:pt x="229967" y="106592"/>
                  </a:lnTo>
                  <a:lnTo>
                    <a:pt x="210105" y="100806"/>
                  </a:lnTo>
                  <a:lnTo>
                    <a:pt x="197935" y="94305"/>
                  </a:lnTo>
                  <a:lnTo>
                    <a:pt x="193801" y="89662"/>
                  </a:lnTo>
                  <a:lnTo>
                    <a:pt x="193801" y="66293"/>
                  </a:lnTo>
                  <a:lnTo>
                    <a:pt x="342900" y="66293"/>
                  </a:lnTo>
                  <a:lnTo>
                    <a:pt x="342900" y="58419"/>
                  </a:lnTo>
                  <a:lnTo>
                    <a:pt x="257175" y="58419"/>
                  </a:lnTo>
                  <a:lnTo>
                    <a:pt x="229967" y="56473"/>
                  </a:lnTo>
                  <a:lnTo>
                    <a:pt x="210105" y="51609"/>
                  </a:lnTo>
                  <a:lnTo>
                    <a:pt x="197935" y="45293"/>
                  </a:lnTo>
                  <a:lnTo>
                    <a:pt x="193801" y="38988"/>
                  </a:lnTo>
                  <a:lnTo>
                    <a:pt x="197935" y="32611"/>
                  </a:lnTo>
                  <a:lnTo>
                    <a:pt x="210105" y="26257"/>
                  </a:lnTo>
                  <a:lnTo>
                    <a:pt x="229967" y="21379"/>
                  </a:lnTo>
                  <a:lnTo>
                    <a:pt x="257175" y="19431"/>
                  </a:lnTo>
                  <a:lnTo>
                    <a:pt x="331022" y="19431"/>
                  </a:lnTo>
                  <a:lnTo>
                    <a:pt x="318230" y="10731"/>
                  </a:lnTo>
                  <a:lnTo>
                    <a:pt x="291036" y="2805"/>
                  </a:lnTo>
                  <a:lnTo>
                    <a:pt x="257175" y="0"/>
                  </a:lnTo>
                  <a:close/>
                </a:path>
                <a:path w="342900" h="273050">
                  <a:moveTo>
                    <a:pt x="342900" y="66293"/>
                  </a:moveTo>
                  <a:lnTo>
                    <a:pt x="320548" y="66293"/>
                  </a:lnTo>
                  <a:lnTo>
                    <a:pt x="320548" y="89662"/>
                  </a:lnTo>
                  <a:lnTo>
                    <a:pt x="316414" y="94305"/>
                  </a:lnTo>
                  <a:lnTo>
                    <a:pt x="304244" y="100806"/>
                  </a:lnTo>
                  <a:lnTo>
                    <a:pt x="284382" y="106592"/>
                  </a:lnTo>
                  <a:lnTo>
                    <a:pt x="257175" y="109093"/>
                  </a:lnTo>
                  <a:lnTo>
                    <a:pt x="342900" y="109093"/>
                  </a:lnTo>
                  <a:lnTo>
                    <a:pt x="342900" y="66293"/>
                  </a:lnTo>
                  <a:close/>
                </a:path>
                <a:path w="342900" h="273050">
                  <a:moveTo>
                    <a:pt x="149517" y="66293"/>
                  </a:moveTo>
                  <a:lnTo>
                    <a:pt x="82041" y="66293"/>
                  </a:lnTo>
                  <a:lnTo>
                    <a:pt x="107047" y="68240"/>
                  </a:lnTo>
                  <a:lnTo>
                    <a:pt x="125777" y="73104"/>
                  </a:lnTo>
                  <a:lnTo>
                    <a:pt x="137531" y="79420"/>
                  </a:lnTo>
                  <a:lnTo>
                    <a:pt x="141604" y="85725"/>
                  </a:lnTo>
                  <a:lnTo>
                    <a:pt x="137531" y="92049"/>
                  </a:lnTo>
                  <a:lnTo>
                    <a:pt x="125777" y="98409"/>
                  </a:lnTo>
                  <a:lnTo>
                    <a:pt x="107047" y="103316"/>
                  </a:lnTo>
                  <a:lnTo>
                    <a:pt x="82041" y="105282"/>
                  </a:lnTo>
                  <a:lnTo>
                    <a:pt x="160274" y="105282"/>
                  </a:lnTo>
                  <a:lnTo>
                    <a:pt x="160274" y="85725"/>
                  </a:lnTo>
                  <a:lnTo>
                    <a:pt x="154277" y="69774"/>
                  </a:lnTo>
                  <a:lnTo>
                    <a:pt x="149517" y="66293"/>
                  </a:lnTo>
                  <a:close/>
                </a:path>
                <a:path w="342900" h="273050">
                  <a:moveTo>
                    <a:pt x="320548" y="66293"/>
                  </a:moveTo>
                  <a:lnTo>
                    <a:pt x="193801" y="66293"/>
                  </a:lnTo>
                  <a:lnTo>
                    <a:pt x="206311" y="71387"/>
                  </a:lnTo>
                  <a:lnTo>
                    <a:pt x="221297" y="75041"/>
                  </a:lnTo>
                  <a:lnTo>
                    <a:pt x="238378" y="77241"/>
                  </a:lnTo>
                  <a:lnTo>
                    <a:pt x="257175" y="77977"/>
                  </a:lnTo>
                  <a:lnTo>
                    <a:pt x="275970" y="77241"/>
                  </a:lnTo>
                  <a:lnTo>
                    <a:pt x="293052" y="75041"/>
                  </a:lnTo>
                  <a:lnTo>
                    <a:pt x="308038" y="71387"/>
                  </a:lnTo>
                  <a:lnTo>
                    <a:pt x="320548" y="66293"/>
                  </a:lnTo>
                  <a:close/>
                </a:path>
                <a:path w="342900" h="273050">
                  <a:moveTo>
                    <a:pt x="331022" y="19431"/>
                  </a:moveTo>
                  <a:lnTo>
                    <a:pt x="257175" y="19431"/>
                  </a:lnTo>
                  <a:lnTo>
                    <a:pt x="284382" y="21379"/>
                  </a:lnTo>
                  <a:lnTo>
                    <a:pt x="304244" y="26257"/>
                  </a:lnTo>
                  <a:lnTo>
                    <a:pt x="316414" y="32611"/>
                  </a:lnTo>
                  <a:lnTo>
                    <a:pt x="320548" y="38988"/>
                  </a:lnTo>
                  <a:lnTo>
                    <a:pt x="315878" y="45293"/>
                  </a:lnTo>
                  <a:lnTo>
                    <a:pt x="302815" y="51609"/>
                  </a:lnTo>
                  <a:lnTo>
                    <a:pt x="282775" y="56473"/>
                  </a:lnTo>
                  <a:lnTo>
                    <a:pt x="257175" y="58419"/>
                  </a:lnTo>
                  <a:lnTo>
                    <a:pt x="342900" y="58419"/>
                  </a:lnTo>
                  <a:lnTo>
                    <a:pt x="342900" y="38988"/>
                  </a:lnTo>
                  <a:lnTo>
                    <a:pt x="336327" y="23038"/>
                  </a:lnTo>
                  <a:lnTo>
                    <a:pt x="331022" y="194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67044" y="4873751"/>
              <a:ext cx="108203" cy="1173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487944" y="1438528"/>
          <a:ext cx="3968114" cy="12496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9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7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17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F4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b="1" spc="-160" dirty="0">
                          <a:latin typeface="Arial"/>
                          <a:cs typeface="Arial"/>
                        </a:rPr>
                        <a:t>«Доходы»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i="1" spc="3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6% </a:t>
                      </a:r>
                      <a:r>
                        <a:rPr sz="1100" i="1" spc="-9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1100" i="1" spc="-2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базовая</a:t>
                      </a:r>
                      <a:r>
                        <a:rPr sz="1100" i="1" spc="-114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spc="-10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ставка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F4FA"/>
                    </a:solidFill>
                  </a:tcPr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ts val="1310"/>
                        </a:lnSpc>
                        <a:spcBef>
                          <a:spcPts val="330"/>
                        </a:spcBef>
                      </a:pPr>
                      <a:r>
                        <a:rPr sz="1100" b="1" spc="-150" dirty="0">
                          <a:latin typeface="Arial"/>
                          <a:cs typeface="Arial"/>
                        </a:rPr>
                        <a:t>«Доходы </a:t>
                      </a:r>
                      <a:r>
                        <a:rPr sz="1100" b="1" spc="35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100" b="1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35" dirty="0">
                          <a:latin typeface="Arial"/>
                          <a:cs typeface="Arial"/>
                        </a:rPr>
                        <a:t>Расходы»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46685">
                        <a:lnSpc>
                          <a:spcPts val="1310"/>
                        </a:lnSpc>
                      </a:pPr>
                      <a:r>
                        <a:rPr sz="1100" b="1" i="1" spc="2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15% </a:t>
                      </a:r>
                      <a:r>
                        <a:rPr sz="1100" i="1" spc="-9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1100" i="1" spc="-2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базовая</a:t>
                      </a:r>
                      <a:r>
                        <a:rPr sz="1100" i="1" spc="-1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spc="-10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ставка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1-ый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год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F4FA"/>
                    </a:solidFill>
                  </a:tcPr>
                </a:tc>
                <a:tc>
                  <a:txBody>
                    <a:bodyPr/>
                    <a:lstStyle/>
                    <a:p>
                      <a:pPr marR="674370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15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1%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-70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5%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2-ой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год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F4FA"/>
                    </a:solidFill>
                  </a:tcPr>
                </a:tc>
                <a:tc>
                  <a:txBody>
                    <a:bodyPr/>
                    <a:lstStyle/>
                    <a:p>
                      <a:pPr marR="674370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15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2%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-70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7%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3-ий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год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EF4FA"/>
                    </a:solidFill>
                  </a:tcPr>
                </a:tc>
                <a:tc>
                  <a:txBody>
                    <a:bodyPr/>
                    <a:lstStyle/>
                    <a:p>
                      <a:pPr marR="674370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15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4%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0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200" b="1" spc="-50" dirty="0">
                          <a:solidFill>
                            <a:srgbClr val="468546"/>
                          </a:solidFill>
                          <a:latin typeface="Arial"/>
                          <a:cs typeface="Arial"/>
                        </a:rPr>
                        <a:t>0%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1496568" y="3448811"/>
            <a:ext cx="8562340" cy="641842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46355" rIns="0" bIns="0" rtlCol="0">
            <a:spAutoFit/>
          </a:bodyPr>
          <a:lstStyle/>
          <a:p>
            <a:pPr marL="90805" marR="129539">
              <a:lnSpc>
                <a:spcPts val="1600"/>
              </a:lnSpc>
              <a:spcBef>
                <a:spcPts val="365"/>
              </a:spcBef>
            </a:pPr>
            <a:r>
              <a:rPr sz="1400" b="1" spc="-120" dirty="0">
                <a:solidFill>
                  <a:srgbClr val="1F487C"/>
                </a:solidFill>
                <a:latin typeface="Arial"/>
                <a:cs typeface="Arial"/>
              </a:rPr>
              <a:t>Налоговая </a:t>
            </a:r>
            <a:r>
              <a:rPr sz="1400" b="1" spc="-90" dirty="0">
                <a:solidFill>
                  <a:srgbClr val="1F487C"/>
                </a:solidFill>
                <a:latin typeface="Arial"/>
                <a:cs typeface="Arial"/>
              </a:rPr>
              <a:t>ставка 0% </a:t>
            </a:r>
            <a:r>
              <a:rPr sz="1400" b="1" spc="-170" dirty="0">
                <a:solidFill>
                  <a:srgbClr val="1F487C"/>
                </a:solidFill>
                <a:latin typeface="Arial"/>
                <a:cs typeface="Arial"/>
              </a:rPr>
              <a:t>до </a:t>
            </a:r>
            <a:r>
              <a:rPr sz="1400" b="1" spc="45" dirty="0">
                <a:solidFill>
                  <a:srgbClr val="1F487C"/>
                </a:solidFill>
                <a:latin typeface="Arial"/>
                <a:cs typeface="Arial"/>
              </a:rPr>
              <a:t>2023 </a:t>
            </a:r>
            <a:r>
              <a:rPr sz="1400" b="1" spc="-120" dirty="0">
                <a:solidFill>
                  <a:srgbClr val="1F487C"/>
                </a:solidFill>
                <a:latin typeface="Arial"/>
                <a:cs typeface="Arial"/>
              </a:rPr>
              <a:t>года </a:t>
            </a:r>
            <a:r>
              <a:rPr sz="1400" spc="-75" dirty="0">
                <a:latin typeface="Arial"/>
                <a:cs typeface="Arial"/>
              </a:rPr>
              <a:t>включительно </a:t>
            </a:r>
            <a:r>
              <a:rPr sz="1400" spc="-135" dirty="0">
                <a:latin typeface="Arial"/>
                <a:cs typeface="Arial"/>
              </a:rPr>
              <a:t>для </a:t>
            </a:r>
            <a:r>
              <a:rPr sz="1400" b="1" spc="-114" dirty="0">
                <a:solidFill>
                  <a:srgbClr val="1F487C"/>
                </a:solidFill>
                <a:latin typeface="Arial"/>
                <a:cs typeface="Arial"/>
              </a:rPr>
              <a:t>впервые зарегистрированных </a:t>
            </a:r>
            <a:r>
              <a:rPr sz="1400" b="1" spc="-75" dirty="0">
                <a:solidFill>
                  <a:srgbClr val="1F487C"/>
                </a:solidFill>
                <a:latin typeface="Arial"/>
                <a:cs typeface="Arial"/>
              </a:rPr>
              <a:t>ИП</a:t>
            </a:r>
            <a:r>
              <a:rPr sz="1400" spc="-75" dirty="0">
                <a:latin typeface="Arial"/>
                <a:cs typeface="Arial"/>
              </a:rPr>
              <a:t>, </a:t>
            </a:r>
            <a:r>
              <a:rPr sz="1400" spc="-45" dirty="0">
                <a:latin typeface="Arial"/>
                <a:cs typeface="Arial"/>
              </a:rPr>
              <a:t>применяющих </a:t>
            </a:r>
            <a:r>
              <a:rPr sz="1400" b="1" spc="-160" dirty="0">
                <a:solidFill>
                  <a:srgbClr val="1F487C"/>
                </a:solidFill>
                <a:latin typeface="Arial"/>
                <a:cs typeface="Arial"/>
              </a:rPr>
              <a:t>УСН  </a:t>
            </a:r>
            <a:r>
              <a:rPr sz="1400" b="1" spc="-114" dirty="0">
                <a:solidFill>
                  <a:srgbClr val="1F487C"/>
                </a:solidFill>
                <a:latin typeface="Arial"/>
                <a:cs typeface="Arial"/>
              </a:rPr>
              <a:t>и </a:t>
            </a:r>
            <a:r>
              <a:rPr sz="1400" b="1" spc="-135" dirty="0">
                <a:solidFill>
                  <a:srgbClr val="1F487C"/>
                </a:solidFill>
                <a:latin typeface="Arial"/>
                <a:cs typeface="Arial"/>
              </a:rPr>
              <a:t>патентную </a:t>
            </a:r>
            <a:r>
              <a:rPr sz="1400" b="1" spc="-130" dirty="0">
                <a:solidFill>
                  <a:srgbClr val="1F487C"/>
                </a:solidFill>
                <a:latin typeface="Arial"/>
                <a:cs typeface="Arial"/>
              </a:rPr>
              <a:t>систему налогообложения </a:t>
            </a:r>
            <a:r>
              <a:rPr sz="1400" spc="-35" dirty="0">
                <a:latin typeface="Arial"/>
                <a:cs typeface="Arial"/>
              </a:rPr>
              <a:t>и </a:t>
            </a:r>
            <a:r>
              <a:rPr sz="1400" spc="-75" dirty="0">
                <a:latin typeface="Arial"/>
                <a:cs typeface="Arial"/>
              </a:rPr>
              <a:t>осуществляющих </a:t>
            </a:r>
            <a:r>
              <a:rPr sz="1400" spc="-95" dirty="0">
                <a:latin typeface="Arial"/>
                <a:cs typeface="Arial"/>
              </a:rPr>
              <a:t>деятельность </a:t>
            </a:r>
            <a:r>
              <a:rPr sz="1400" spc="-10" dirty="0">
                <a:latin typeface="Arial"/>
                <a:cs typeface="Arial"/>
              </a:rPr>
              <a:t>в </a:t>
            </a:r>
            <a:r>
              <a:rPr sz="1400" spc="-105" dirty="0">
                <a:latin typeface="Arial"/>
                <a:cs typeface="Arial"/>
              </a:rPr>
              <a:t>отдельных</a:t>
            </a:r>
            <a:r>
              <a:rPr sz="1400" spc="150" dirty="0">
                <a:latin typeface="Arial"/>
                <a:cs typeface="Arial"/>
              </a:rPr>
              <a:t> </a:t>
            </a:r>
            <a:r>
              <a:rPr sz="1400" spc="-95" dirty="0">
                <a:latin typeface="Arial"/>
                <a:cs typeface="Arial"/>
              </a:rPr>
              <a:t>сферах</a:t>
            </a:r>
            <a:endParaRPr sz="1400">
              <a:latin typeface="Arial"/>
              <a:cs typeface="Arial"/>
            </a:endParaRPr>
          </a:p>
          <a:p>
            <a:pPr marL="90805"/>
            <a:r>
              <a:rPr sz="1200" i="1" spc="-70" dirty="0">
                <a:latin typeface="Arial"/>
                <a:cs typeface="Arial"/>
              </a:rPr>
              <a:t>(полное </a:t>
            </a:r>
            <a:r>
              <a:rPr sz="1200" i="1" spc="-60" dirty="0">
                <a:latin typeface="Arial"/>
                <a:cs typeface="Arial"/>
              </a:rPr>
              <a:t>освобождение </a:t>
            </a:r>
            <a:r>
              <a:rPr sz="1200" i="1" spc="10" dirty="0">
                <a:latin typeface="Arial"/>
                <a:cs typeface="Arial"/>
              </a:rPr>
              <a:t>в </a:t>
            </a:r>
            <a:r>
              <a:rPr sz="1200" i="1" spc="-125" dirty="0">
                <a:latin typeface="Arial"/>
                <a:cs typeface="Arial"/>
              </a:rPr>
              <a:t>течение </a:t>
            </a:r>
            <a:r>
              <a:rPr sz="1200" i="1" spc="35" dirty="0">
                <a:latin typeface="Arial"/>
                <a:cs typeface="Arial"/>
              </a:rPr>
              <a:t>2 </a:t>
            </a:r>
            <a:r>
              <a:rPr sz="1200" i="1" spc="-75" dirty="0">
                <a:latin typeface="Arial"/>
                <a:cs typeface="Arial"/>
              </a:rPr>
              <a:t>налоговых</a:t>
            </a:r>
            <a:r>
              <a:rPr sz="1200" i="1" spc="-50" dirty="0">
                <a:latin typeface="Arial"/>
                <a:cs typeface="Arial"/>
              </a:rPr>
              <a:t> периодов)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43000" y="3389376"/>
            <a:ext cx="9906000" cy="0"/>
          </a:xfrm>
          <a:custGeom>
            <a:avLst/>
            <a:gdLst/>
            <a:ahLst/>
            <a:cxnLst/>
            <a:rect l="l" t="t" r="r" b="b"/>
            <a:pathLst>
              <a:path w="9906000">
                <a:moveTo>
                  <a:pt x="0" y="0"/>
                </a:moveTo>
                <a:lnTo>
                  <a:pt x="9906000" y="0"/>
                </a:lnTo>
              </a:path>
            </a:pathLst>
          </a:custGeom>
          <a:ln w="6096">
            <a:solidFill>
              <a:srgbClr val="345B8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08919" y="6507480"/>
            <a:ext cx="640080" cy="350520"/>
          </a:xfrm>
          <a:custGeom>
            <a:avLst/>
            <a:gdLst/>
            <a:ahLst/>
            <a:cxnLst/>
            <a:rect l="l" t="t" r="r" b="b"/>
            <a:pathLst>
              <a:path w="640079" h="350520">
                <a:moveTo>
                  <a:pt x="640079" y="0"/>
                </a:moveTo>
                <a:lnTo>
                  <a:pt x="0" y="0"/>
                </a:lnTo>
                <a:lnTo>
                  <a:pt x="0" y="350517"/>
                </a:lnTo>
                <a:lnTo>
                  <a:pt x="640079" y="350517"/>
                </a:lnTo>
                <a:lnTo>
                  <a:pt x="640079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660760" y="6552996"/>
            <a:ext cx="13843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008632" y="4375404"/>
            <a:ext cx="768350" cy="2426335"/>
            <a:chOff x="865632" y="4375403"/>
            <a:chExt cx="768350" cy="2426335"/>
          </a:xfrm>
        </p:grpSpPr>
        <p:sp>
          <p:nvSpPr>
            <p:cNvPr id="15" name="object 15"/>
            <p:cNvSpPr/>
            <p:nvPr/>
          </p:nvSpPr>
          <p:spPr>
            <a:xfrm>
              <a:off x="865632" y="4375403"/>
              <a:ext cx="768095" cy="24262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73252" y="6528814"/>
              <a:ext cx="251459" cy="2514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060812" y="4105910"/>
            <a:ext cx="4032631" cy="275209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spcBef>
                <a:spcPts val="530"/>
              </a:spcBef>
            </a:pPr>
            <a:r>
              <a:rPr sz="1400" b="1" spc="-145" dirty="0">
                <a:latin typeface="Arial"/>
                <a:cs typeface="Arial"/>
              </a:rPr>
              <a:t>Льготируемые </a:t>
            </a:r>
            <a:r>
              <a:rPr sz="1400" b="1" spc="-170" dirty="0">
                <a:latin typeface="Arial"/>
                <a:cs typeface="Arial"/>
              </a:rPr>
              <a:t>виды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150" dirty="0">
                <a:latin typeface="Arial"/>
                <a:cs typeface="Arial"/>
              </a:rPr>
              <a:t>деятельности:</a:t>
            </a:r>
            <a:endParaRPr sz="1400">
              <a:latin typeface="Arial"/>
              <a:cs typeface="Arial"/>
            </a:endParaRPr>
          </a:p>
          <a:p>
            <a:pPr marL="424180">
              <a:spcBef>
                <a:spcPts val="365"/>
              </a:spcBef>
            </a:pPr>
            <a:r>
              <a:rPr sz="1200" spc="-70" dirty="0">
                <a:latin typeface="Arial"/>
                <a:cs typeface="Arial"/>
              </a:rPr>
              <a:t>Сельское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60" dirty="0">
                <a:latin typeface="Arial"/>
                <a:cs typeface="Arial"/>
              </a:rPr>
              <a:t>хозяйство</a:t>
            </a:r>
            <a:endParaRPr sz="1200">
              <a:latin typeface="Arial"/>
              <a:cs typeface="Arial"/>
            </a:endParaRPr>
          </a:p>
          <a:p>
            <a:pPr marL="743585" marR="453390" indent="-148590">
              <a:lnSpc>
                <a:spcPts val="2180"/>
              </a:lnSpc>
              <a:spcBef>
                <a:spcPts val="40"/>
              </a:spcBef>
            </a:pPr>
            <a:r>
              <a:rPr sz="1200" spc="-55" dirty="0">
                <a:latin typeface="Arial"/>
                <a:cs typeface="Arial"/>
              </a:rPr>
              <a:t>Обрабатывающие </a:t>
            </a:r>
            <a:r>
              <a:rPr sz="1200" spc="-50" dirty="0">
                <a:latin typeface="Arial"/>
                <a:cs typeface="Arial"/>
              </a:rPr>
              <a:t>производства  </a:t>
            </a:r>
            <a:r>
              <a:rPr sz="1200" spc="-60" dirty="0">
                <a:latin typeface="Arial"/>
                <a:cs typeface="Arial"/>
              </a:rPr>
              <a:t>Научные исследования </a:t>
            </a:r>
            <a:r>
              <a:rPr sz="1200" spc="-35" dirty="0">
                <a:latin typeface="Arial"/>
                <a:cs typeface="Arial"/>
              </a:rPr>
              <a:t>и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разработки</a:t>
            </a:r>
            <a:endParaRPr sz="1200">
              <a:latin typeface="Arial"/>
              <a:cs typeface="Arial"/>
            </a:endParaRPr>
          </a:p>
          <a:p>
            <a:pPr marL="827405">
              <a:spcBef>
                <a:spcPts val="745"/>
              </a:spcBef>
            </a:pPr>
            <a:r>
              <a:rPr spc="-157" baseline="2314" dirty="0">
                <a:latin typeface="Arial"/>
                <a:cs typeface="Arial"/>
              </a:rPr>
              <a:t>Сфера </a:t>
            </a:r>
            <a:r>
              <a:rPr spc="-142" baseline="2314" dirty="0">
                <a:latin typeface="Arial"/>
                <a:cs typeface="Arial"/>
              </a:rPr>
              <a:t>IT </a:t>
            </a:r>
            <a:r>
              <a:rPr sz="1200" i="1" spc="-150" dirty="0">
                <a:solidFill>
                  <a:srgbClr val="C00000"/>
                </a:solidFill>
                <a:latin typeface="Arial"/>
                <a:cs typeface="Arial"/>
              </a:rPr>
              <a:t>(только </a:t>
            </a:r>
            <a:r>
              <a:rPr sz="1200" i="1" spc="-30" dirty="0">
                <a:solidFill>
                  <a:srgbClr val="C00000"/>
                </a:solidFill>
                <a:latin typeface="Arial"/>
                <a:cs typeface="Arial"/>
              </a:rPr>
              <a:t>на</a:t>
            </a:r>
            <a:r>
              <a:rPr sz="1200" i="1" spc="-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i="1" spc="-130" dirty="0">
                <a:solidFill>
                  <a:srgbClr val="C00000"/>
                </a:solidFill>
                <a:latin typeface="Arial"/>
                <a:cs typeface="Arial"/>
              </a:rPr>
              <a:t>УСН)</a:t>
            </a:r>
            <a:endParaRPr sz="1200">
              <a:latin typeface="Arial"/>
              <a:cs typeface="Arial"/>
            </a:endParaRPr>
          </a:p>
          <a:p>
            <a:pPr marL="865505">
              <a:spcBef>
                <a:spcPts val="725"/>
              </a:spcBef>
            </a:pPr>
            <a:r>
              <a:rPr sz="1200" spc="-50" dirty="0">
                <a:latin typeface="Arial"/>
                <a:cs typeface="Arial"/>
              </a:rPr>
              <a:t>Образование</a:t>
            </a:r>
            <a:endParaRPr sz="1200">
              <a:latin typeface="Arial"/>
              <a:cs typeface="Arial"/>
            </a:endParaRPr>
          </a:p>
          <a:p>
            <a:pPr marL="770255" marR="5080" indent="76835">
              <a:lnSpc>
                <a:spcPts val="2400"/>
              </a:lnSpc>
              <a:spcBef>
                <a:spcPts val="45"/>
              </a:spcBef>
            </a:pPr>
            <a:r>
              <a:rPr sz="1200" spc="-50" dirty="0">
                <a:latin typeface="Arial"/>
                <a:cs typeface="Arial"/>
              </a:rPr>
              <a:t>Здравоохранение </a:t>
            </a:r>
            <a:r>
              <a:rPr sz="1200" spc="-35" dirty="0">
                <a:latin typeface="Arial"/>
                <a:cs typeface="Arial"/>
              </a:rPr>
              <a:t>и </a:t>
            </a:r>
            <a:r>
              <a:rPr sz="1200" spc="-60" dirty="0">
                <a:latin typeface="Arial"/>
                <a:cs typeface="Arial"/>
              </a:rPr>
              <a:t>социальные </a:t>
            </a:r>
            <a:r>
              <a:rPr sz="1200" spc="-80" dirty="0">
                <a:latin typeface="Arial"/>
                <a:cs typeface="Arial"/>
              </a:rPr>
              <a:t>услуги  </a:t>
            </a:r>
            <a:r>
              <a:rPr sz="1200" spc="-65" dirty="0">
                <a:latin typeface="Arial"/>
                <a:cs typeface="Arial"/>
              </a:rPr>
              <a:t>Ремонт </a:t>
            </a:r>
            <a:r>
              <a:rPr sz="1200" spc="-40" dirty="0">
                <a:latin typeface="Arial"/>
                <a:cs typeface="Arial"/>
              </a:rPr>
              <a:t>компьютеров </a:t>
            </a:r>
            <a:r>
              <a:rPr sz="1200" spc="-35" dirty="0">
                <a:latin typeface="Arial"/>
                <a:cs typeface="Arial"/>
              </a:rPr>
              <a:t>и </a:t>
            </a:r>
            <a:r>
              <a:rPr sz="1200" spc="-65" dirty="0">
                <a:latin typeface="Arial"/>
                <a:cs typeface="Arial"/>
              </a:rPr>
              <a:t>бытовых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55" dirty="0">
                <a:latin typeface="Arial"/>
                <a:cs typeface="Arial"/>
              </a:rPr>
              <a:t>предметов</a:t>
            </a:r>
            <a:endParaRPr sz="1200">
              <a:latin typeface="Arial"/>
              <a:cs typeface="Arial"/>
            </a:endParaRPr>
          </a:p>
          <a:p>
            <a:pPr marL="599440">
              <a:spcBef>
                <a:spcPts val="275"/>
              </a:spcBef>
            </a:pPr>
            <a:r>
              <a:rPr sz="1200" spc="-50" dirty="0">
                <a:latin typeface="Arial"/>
                <a:cs typeface="Arial"/>
              </a:rPr>
              <a:t>Прочие персональные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80" dirty="0">
                <a:latin typeface="Arial"/>
                <a:cs typeface="Arial"/>
              </a:rPr>
              <a:t>услуги</a:t>
            </a:r>
            <a:endParaRPr sz="1200">
              <a:latin typeface="Arial"/>
              <a:cs typeface="Arial"/>
            </a:endParaRPr>
          </a:p>
          <a:p>
            <a:pPr marL="422909">
              <a:spcBef>
                <a:spcPts val="800"/>
              </a:spcBef>
            </a:pPr>
            <a:r>
              <a:rPr sz="1200" spc="-65" dirty="0">
                <a:solidFill>
                  <a:srgbClr val="0D0D0D"/>
                </a:solidFill>
                <a:latin typeface="Arial"/>
                <a:cs typeface="Arial"/>
              </a:rPr>
              <a:t>Гостиничный </a:t>
            </a:r>
            <a:r>
              <a:rPr sz="1200" spc="-35" dirty="0">
                <a:solidFill>
                  <a:srgbClr val="0D0D0D"/>
                </a:solidFill>
                <a:latin typeface="Arial"/>
                <a:cs typeface="Arial"/>
              </a:rPr>
              <a:t>бизнес </a:t>
            </a:r>
            <a:r>
              <a:rPr i="1" spc="-232" baseline="4629" dirty="0">
                <a:solidFill>
                  <a:srgbClr val="C00000"/>
                </a:solidFill>
                <a:latin typeface="Arial"/>
                <a:cs typeface="Arial"/>
              </a:rPr>
              <a:t>(только </a:t>
            </a:r>
            <a:r>
              <a:rPr i="1" spc="-44" baseline="4629" dirty="0">
                <a:solidFill>
                  <a:srgbClr val="C00000"/>
                </a:solidFill>
                <a:latin typeface="Arial"/>
                <a:cs typeface="Arial"/>
              </a:rPr>
              <a:t>на</a:t>
            </a:r>
            <a:r>
              <a:rPr i="1" spc="-172" baseline="4629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i="1" spc="-195" baseline="4629" dirty="0">
                <a:solidFill>
                  <a:srgbClr val="C00000"/>
                </a:solidFill>
                <a:latin typeface="Arial"/>
                <a:cs typeface="Arial"/>
              </a:rPr>
              <a:t>УСН)</a:t>
            </a:r>
            <a:endParaRPr baseline="4629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488691" y="5178552"/>
            <a:ext cx="265430" cy="265430"/>
            <a:chOff x="1345691" y="5178552"/>
            <a:chExt cx="265430" cy="265430"/>
          </a:xfrm>
        </p:grpSpPr>
        <p:sp>
          <p:nvSpPr>
            <p:cNvPr id="19" name="object 19"/>
            <p:cNvSpPr/>
            <p:nvPr/>
          </p:nvSpPr>
          <p:spPr>
            <a:xfrm>
              <a:off x="1351787" y="5184648"/>
              <a:ext cx="252984" cy="25298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51787" y="5184648"/>
              <a:ext cx="253365" cy="253365"/>
            </a:xfrm>
            <a:custGeom>
              <a:avLst/>
              <a:gdLst/>
              <a:ahLst/>
              <a:cxnLst/>
              <a:rect l="l" t="t" r="r" b="b"/>
              <a:pathLst>
                <a:path w="253365" h="253364">
                  <a:moveTo>
                    <a:pt x="0" y="126491"/>
                  </a:moveTo>
                  <a:lnTo>
                    <a:pt x="9941" y="77259"/>
                  </a:lnTo>
                  <a:lnTo>
                    <a:pt x="37052" y="37052"/>
                  </a:lnTo>
                  <a:lnTo>
                    <a:pt x="77259" y="9941"/>
                  </a:lnTo>
                  <a:lnTo>
                    <a:pt x="126492" y="0"/>
                  </a:lnTo>
                  <a:lnTo>
                    <a:pt x="175724" y="9941"/>
                  </a:lnTo>
                  <a:lnTo>
                    <a:pt x="215931" y="37052"/>
                  </a:lnTo>
                  <a:lnTo>
                    <a:pt x="243042" y="77259"/>
                  </a:lnTo>
                  <a:lnTo>
                    <a:pt x="252984" y="126491"/>
                  </a:lnTo>
                  <a:lnTo>
                    <a:pt x="243042" y="175724"/>
                  </a:lnTo>
                  <a:lnTo>
                    <a:pt x="215931" y="215931"/>
                  </a:lnTo>
                  <a:lnTo>
                    <a:pt x="175724" y="243042"/>
                  </a:lnTo>
                  <a:lnTo>
                    <a:pt x="126492" y="252983"/>
                  </a:lnTo>
                  <a:lnTo>
                    <a:pt x="77259" y="243042"/>
                  </a:lnTo>
                  <a:lnTo>
                    <a:pt x="37052" y="215931"/>
                  </a:lnTo>
                  <a:lnTo>
                    <a:pt x="9941" y="175724"/>
                  </a:lnTo>
                  <a:lnTo>
                    <a:pt x="0" y="126491"/>
                  </a:lnTo>
                  <a:close/>
                </a:path>
              </a:pathLst>
            </a:custGeom>
            <a:ln w="1219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95983" y="5234940"/>
              <a:ext cx="179831" cy="14325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6603491" y="1993393"/>
            <a:ext cx="2759964" cy="10622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811559" y="1998334"/>
            <a:ext cx="790863" cy="72620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708895" y="2848738"/>
            <a:ext cx="90424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i="1" spc="-110" dirty="0">
                <a:solidFill>
                  <a:srgbClr val="345B89"/>
                </a:solidFill>
                <a:latin typeface="Trebuchet MS"/>
                <a:cs typeface="Trebuchet MS"/>
              </a:rPr>
              <a:t>ro</a:t>
            </a:r>
            <a:r>
              <a:rPr sz="1400" b="1" i="1" spc="-20" dirty="0">
                <a:solidFill>
                  <a:srgbClr val="345B89"/>
                </a:solidFill>
                <a:latin typeface="Trebuchet MS"/>
                <a:cs typeface="Trebuchet MS"/>
              </a:rPr>
              <a:t>s</a:t>
            </a:r>
            <a:r>
              <a:rPr sz="1400" b="1" i="1" spc="-200" dirty="0">
                <a:solidFill>
                  <a:srgbClr val="345B89"/>
                </a:solidFill>
                <a:latin typeface="Trebuchet MS"/>
                <a:cs typeface="Trebuchet MS"/>
              </a:rPr>
              <a:t>t</a:t>
            </a:r>
            <a:r>
              <a:rPr sz="1400" b="1" i="1" spc="-70" dirty="0">
                <a:solidFill>
                  <a:srgbClr val="345B89"/>
                </a:solidFill>
                <a:latin typeface="Trebuchet MS"/>
                <a:cs typeface="Trebuchet MS"/>
              </a:rPr>
              <a:t>p</a:t>
            </a:r>
            <a:r>
              <a:rPr sz="1400" b="1" i="1" spc="-75" dirty="0">
                <a:solidFill>
                  <a:srgbClr val="345B89"/>
                </a:solidFill>
                <a:latin typeface="Trebuchet MS"/>
                <a:cs typeface="Trebuchet MS"/>
              </a:rPr>
              <a:t>e</a:t>
            </a:r>
            <a:r>
              <a:rPr sz="1400" b="1" i="1" spc="-160" dirty="0">
                <a:solidFill>
                  <a:srgbClr val="345B89"/>
                </a:solidFill>
                <a:latin typeface="Trebuchet MS"/>
                <a:cs typeface="Trebuchet MS"/>
              </a:rPr>
              <a:t>r</a:t>
            </a:r>
            <a:r>
              <a:rPr sz="1400" b="1" i="1" spc="-25" dirty="0">
                <a:solidFill>
                  <a:srgbClr val="345B89"/>
                </a:solidFill>
                <a:latin typeface="Trebuchet MS"/>
                <a:cs typeface="Trebuchet MS"/>
              </a:rPr>
              <a:t>m</a:t>
            </a:r>
            <a:r>
              <a:rPr sz="1400" b="1" i="1" spc="-145" dirty="0">
                <a:solidFill>
                  <a:srgbClr val="345B89"/>
                </a:solidFill>
                <a:latin typeface="Trebuchet MS"/>
                <a:cs typeface="Trebuchet MS"/>
              </a:rPr>
              <a:t>.</a:t>
            </a:r>
            <a:r>
              <a:rPr sz="1400" b="1" i="1" spc="-190" dirty="0">
                <a:solidFill>
                  <a:srgbClr val="345B89"/>
                </a:solidFill>
                <a:latin typeface="Trebuchet MS"/>
                <a:cs typeface="Trebuchet MS"/>
              </a:rPr>
              <a:t>r</a:t>
            </a:r>
            <a:r>
              <a:rPr sz="1400" b="1" i="1" spc="-20" dirty="0">
                <a:solidFill>
                  <a:srgbClr val="345B89"/>
                </a:solidFill>
                <a:latin typeface="Trebuchet MS"/>
                <a:cs typeface="Trebuchet MS"/>
              </a:rPr>
              <a:t>u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31863" y="1428369"/>
            <a:ext cx="3469004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spc="-114" dirty="0">
                <a:latin typeface="Arial"/>
                <a:cs typeface="Arial"/>
              </a:rPr>
              <a:t>Для </a:t>
            </a:r>
            <a:r>
              <a:rPr sz="1400" spc="-85" dirty="0">
                <a:latin typeface="Arial"/>
                <a:cs typeface="Arial"/>
              </a:rPr>
              <a:t>удобства </a:t>
            </a:r>
            <a:r>
              <a:rPr sz="1400" spc="-65" dirty="0">
                <a:latin typeface="Arial"/>
                <a:cs typeface="Arial"/>
              </a:rPr>
              <a:t>предпринимателей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разработан</a:t>
            </a:r>
            <a:endParaRPr sz="1400">
              <a:latin typeface="Arial"/>
              <a:cs typeface="Arial"/>
            </a:endParaRPr>
          </a:p>
          <a:p>
            <a:pPr marL="12700"/>
            <a:r>
              <a:rPr sz="1400" b="1" spc="-110" dirty="0">
                <a:solidFill>
                  <a:srgbClr val="345B89"/>
                </a:solidFill>
                <a:latin typeface="Arial"/>
                <a:cs typeface="Arial"/>
              </a:rPr>
              <a:t>сайт </a:t>
            </a:r>
            <a:r>
              <a:rPr sz="1400" b="1" spc="-130" dirty="0">
                <a:solidFill>
                  <a:srgbClr val="345B89"/>
                </a:solidFill>
                <a:latin typeface="Arial"/>
                <a:cs typeface="Arial"/>
              </a:rPr>
              <a:t>«Время</a:t>
            </a:r>
            <a:r>
              <a:rPr sz="1400" b="1" spc="-40" dirty="0">
                <a:solidFill>
                  <a:srgbClr val="345B89"/>
                </a:solidFill>
                <a:latin typeface="Arial"/>
                <a:cs typeface="Arial"/>
              </a:rPr>
              <a:t> </a:t>
            </a:r>
            <a:r>
              <a:rPr sz="1400" b="1" spc="-135" dirty="0">
                <a:solidFill>
                  <a:srgbClr val="345B89"/>
                </a:solidFill>
                <a:latin typeface="Arial"/>
                <a:cs typeface="Arial"/>
              </a:rPr>
              <a:t>роста»</a:t>
            </a:r>
            <a:r>
              <a:rPr sz="1400" spc="-135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676644" y="1482853"/>
            <a:ext cx="180340" cy="360045"/>
          </a:xfrm>
          <a:custGeom>
            <a:avLst/>
            <a:gdLst/>
            <a:ahLst/>
            <a:cxnLst/>
            <a:rect l="l" t="t" r="r" b="b"/>
            <a:pathLst>
              <a:path w="180339" h="360044">
                <a:moveTo>
                  <a:pt x="150240" y="116586"/>
                </a:moveTo>
                <a:lnTo>
                  <a:pt x="114553" y="116586"/>
                </a:lnTo>
                <a:lnTo>
                  <a:pt x="0" y="136525"/>
                </a:lnTo>
                <a:lnTo>
                  <a:pt x="0" y="159893"/>
                </a:lnTo>
                <a:lnTo>
                  <a:pt x="49402" y="163195"/>
                </a:lnTo>
                <a:lnTo>
                  <a:pt x="21716" y="278130"/>
                </a:lnTo>
                <a:lnTo>
                  <a:pt x="19409" y="284341"/>
                </a:lnTo>
                <a:lnTo>
                  <a:pt x="18018" y="290576"/>
                </a:lnTo>
                <a:lnTo>
                  <a:pt x="16984" y="296810"/>
                </a:lnTo>
                <a:lnTo>
                  <a:pt x="15747" y="303022"/>
                </a:lnTo>
                <a:lnTo>
                  <a:pt x="13938" y="309415"/>
                </a:lnTo>
                <a:lnTo>
                  <a:pt x="13842" y="321310"/>
                </a:lnTo>
                <a:lnTo>
                  <a:pt x="14612" y="329735"/>
                </a:lnTo>
                <a:lnTo>
                  <a:pt x="44481" y="357171"/>
                </a:lnTo>
                <a:lnTo>
                  <a:pt x="67182" y="359663"/>
                </a:lnTo>
                <a:lnTo>
                  <a:pt x="77924" y="359354"/>
                </a:lnTo>
                <a:lnTo>
                  <a:pt x="128700" y="351825"/>
                </a:lnTo>
                <a:lnTo>
                  <a:pt x="179831" y="338074"/>
                </a:lnTo>
                <a:lnTo>
                  <a:pt x="179831" y="321310"/>
                </a:lnTo>
                <a:lnTo>
                  <a:pt x="134365" y="321310"/>
                </a:lnTo>
                <a:lnTo>
                  <a:pt x="124011" y="320043"/>
                </a:lnTo>
                <a:lnTo>
                  <a:pt x="116586" y="316134"/>
                </a:lnTo>
                <a:lnTo>
                  <a:pt x="112113" y="309415"/>
                </a:lnTo>
                <a:lnTo>
                  <a:pt x="110616" y="299720"/>
                </a:lnTo>
                <a:lnTo>
                  <a:pt x="110616" y="288036"/>
                </a:lnTo>
                <a:lnTo>
                  <a:pt x="112648" y="281432"/>
                </a:lnTo>
                <a:lnTo>
                  <a:pt x="112648" y="274700"/>
                </a:lnTo>
                <a:lnTo>
                  <a:pt x="114553" y="268097"/>
                </a:lnTo>
                <a:lnTo>
                  <a:pt x="116585" y="259714"/>
                </a:lnTo>
                <a:lnTo>
                  <a:pt x="150240" y="116586"/>
                </a:lnTo>
                <a:close/>
              </a:path>
              <a:path w="180339" h="360044">
                <a:moveTo>
                  <a:pt x="179831" y="314706"/>
                </a:moveTo>
                <a:lnTo>
                  <a:pt x="170189" y="316898"/>
                </a:lnTo>
                <a:lnTo>
                  <a:pt x="155382" y="320045"/>
                </a:lnTo>
                <a:lnTo>
                  <a:pt x="150240" y="321310"/>
                </a:lnTo>
                <a:lnTo>
                  <a:pt x="179831" y="321310"/>
                </a:lnTo>
                <a:lnTo>
                  <a:pt x="179831" y="314706"/>
                </a:lnTo>
                <a:close/>
              </a:path>
              <a:path w="180339" h="360044">
                <a:moveTo>
                  <a:pt x="128396" y="0"/>
                </a:moveTo>
                <a:lnTo>
                  <a:pt x="84962" y="13335"/>
                </a:lnTo>
                <a:lnTo>
                  <a:pt x="67182" y="44958"/>
                </a:lnTo>
                <a:lnTo>
                  <a:pt x="68238" y="53107"/>
                </a:lnTo>
                <a:lnTo>
                  <a:pt x="104636" y="80914"/>
                </a:lnTo>
                <a:lnTo>
                  <a:pt x="114553" y="81534"/>
                </a:lnTo>
                <a:lnTo>
                  <a:pt x="127204" y="80631"/>
                </a:lnTo>
                <a:lnTo>
                  <a:pt x="163897" y="61446"/>
                </a:lnTo>
                <a:lnTo>
                  <a:pt x="173862" y="34925"/>
                </a:lnTo>
                <a:lnTo>
                  <a:pt x="173124" y="26830"/>
                </a:lnTo>
                <a:lnTo>
                  <a:pt x="138102" y="595"/>
                </a:lnTo>
                <a:lnTo>
                  <a:pt x="128396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764275" y="109527"/>
            <a:ext cx="11427725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45" dirty="0">
                <a:solidFill>
                  <a:srgbClr val="1F487C"/>
                </a:solidFill>
              </a:rPr>
              <a:t>Пониженные </a:t>
            </a:r>
            <a:r>
              <a:rPr sz="3600" spc="-170" dirty="0">
                <a:solidFill>
                  <a:srgbClr val="1F487C"/>
                </a:solidFill>
              </a:rPr>
              <a:t>налоговые </a:t>
            </a:r>
            <a:r>
              <a:rPr sz="3600" spc="-135" dirty="0">
                <a:solidFill>
                  <a:srgbClr val="1F487C"/>
                </a:solidFill>
              </a:rPr>
              <a:t>ставки </a:t>
            </a:r>
            <a:r>
              <a:rPr sz="3600" spc="-254" dirty="0">
                <a:solidFill>
                  <a:srgbClr val="1F487C"/>
                </a:solidFill>
              </a:rPr>
              <a:t>для </a:t>
            </a:r>
            <a:r>
              <a:rPr sz="3600" spc="-150" dirty="0">
                <a:solidFill>
                  <a:srgbClr val="C00000"/>
                </a:solidFill>
              </a:rPr>
              <a:t>нового</a:t>
            </a:r>
            <a:r>
              <a:rPr sz="3600" spc="90" dirty="0">
                <a:solidFill>
                  <a:srgbClr val="C00000"/>
                </a:solidFill>
              </a:rPr>
              <a:t> </a:t>
            </a:r>
            <a:r>
              <a:rPr sz="3600" spc="-114" dirty="0">
                <a:solidFill>
                  <a:srgbClr val="C00000"/>
                </a:solidFill>
              </a:rPr>
              <a:t>бизнеса</a:t>
            </a:r>
          </a:p>
        </p:txBody>
      </p:sp>
      <p:sp>
        <p:nvSpPr>
          <p:cNvPr id="28" name="object 28"/>
          <p:cNvSpPr/>
          <p:nvPr/>
        </p:nvSpPr>
        <p:spPr>
          <a:xfrm>
            <a:off x="268201" y="0"/>
            <a:ext cx="329184" cy="6145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57173" y="729995"/>
            <a:ext cx="9130665" cy="0"/>
          </a:xfrm>
          <a:custGeom>
            <a:avLst/>
            <a:gdLst/>
            <a:ahLst/>
            <a:cxnLst/>
            <a:rect l="l" t="t" r="r" b="b"/>
            <a:pathLst>
              <a:path w="9130665">
                <a:moveTo>
                  <a:pt x="0" y="0"/>
                </a:moveTo>
                <a:lnTo>
                  <a:pt x="9130538" y="0"/>
                </a:lnTo>
              </a:path>
            </a:pathLst>
          </a:custGeom>
          <a:ln w="6096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469136" y="868681"/>
            <a:ext cx="9057640" cy="379591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7620" rIns="0" bIns="0" rtlCol="0">
            <a:spAutoFit/>
          </a:bodyPr>
          <a:lstStyle/>
          <a:p>
            <a:pPr marL="91440">
              <a:lnSpc>
                <a:spcPts val="1575"/>
              </a:lnSpc>
              <a:spcBef>
                <a:spcPts val="60"/>
              </a:spcBef>
            </a:pPr>
            <a:r>
              <a:rPr sz="1400" b="1" spc="-114" dirty="0">
                <a:solidFill>
                  <a:srgbClr val="345B89"/>
                </a:solidFill>
                <a:latin typeface="Arial"/>
                <a:cs typeface="Arial"/>
              </a:rPr>
              <a:t>Пониженные </a:t>
            </a:r>
            <a:r>
              <a:rPr sz="1400" b="1" spc="-130" dirty="0">
                <a:solidFill>
                  <a:srgbClr val="345B89"/>
                </a:solidFill>
                <a:latin typeface="Arial"/>
                <a:cs typeface="Arial"/>
              </a:rPr>
              <a:t>налоговые </a:t>
            </a:r>
            <a:r>
              <a:rPr sz="1400" b="1" spc="-105" dirty="0">
                <a:solidFill>
                  <a:srgbClr val="345B89"/>
                </a:solidFill>
                <a:latin typeface="Arial"/>
                <a:cs typeface="Arial"/>
              </a:rPr>
              <a:t>ставки </a:t>
            </a:r>
            <a:r>
              <a:rPr sz="1400" spc="-135" dirty="0">
                <a:latin typeface="Arial"/>
                <a:cs typeface="Arial"/>
              </a:rPr>
              <a:t>для </a:t>
            </a:r>
            <a:r>
              <a:rPr sz="1400" b="1" spc="-114" dirty="0">
                <a:solidFill>
                  <a:srgbClr val="345B89"/>
                </a:solidFill>
                <a:latin typeface="Arial"/>
                <a:cs typeface="Arial"/>
              </a:rPr>
              <a:t>впервые зарегистрированных </a:t>
            </a:r>
            <a:r>
              <a:rPr sz="1400" b="1" spc="-135" dirty="0">
                <a:solidFill>
                  <a:srgbClr val="345B89"/>
                </a:solidFill>
                <a:latin typeface="Arial"/>
                <a:cs typeface="Arial"/>
              </a:rPr>
              <a:t>после </a:t>
            </a:r>
            <a:r>
              <a:rPr sz="1400" b="1" spc="40" dirty="0">
                <a:solidFill>
                  <a:srgbClr val="345B89"/>
                </a:solidFill>
                <a:latin typeface="Arial"/>
                <a:cs typeface="Arial"/>
              </a:rPr>
              <a:t>1 </a:t>
            </a:r>
            <a:r>
              <a:rPr sz="1400" b="1" spc="-95" dirty="0">
                <a:solidFill>
                  <a:srgbClr val="345B89"/>
                </a:solidFill>
                <a:latin typeface="Arial"/>
                <a:cs typeface="Arial"/>
              </a:rPr>
              <a:t>января </a:t>
            </a:r>
            <a:r>
              <a:rPr sz="1400" b="1" spc="45" dirty="0">
                <a:solidFill>
                  <a:srgbClr val="345B89"/>
                </a:solidFill>
                <a:latin typeface="Arial"/>
                <a:cs typeface="Arial"/>
              </a:rPr>
              <a:t>2022 </a:t>
            </a:r>
            <a:r>
              <a:rPr sz="1400" b="1" spc="-114" dirty="0">
                <a:solidFill>
                  <a:srgbClr val="345B89"/>
                </a:solidFill>
                <a:latin typeface="Arial"/>
                <a:cs typeface="Arial"/>
              </a:rPr>
              <a:t>года</a:t>
            </a:r>
            <a:r>
              <a:rPr sz="1400" b="1" spc="-105" dirty="0">
                <a:solidFill>
                  <a:srgbClr val="345B89"/>
                </a:solidFill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налогоплательщиков</a:t>
            </a:r>
            <a:endParaRPr sz="1400" dirty="0">
              <a:latin typeface="Arial"/>
              <a:cs typeface="Arial"/>
            </a:endParaRPr>
          </a:p>
          <a:p>
            <a:pPr marL="91440">
              <a:lnSpc>
                <a:spcPts val="1335"/>
              </a:lnSpc>
            </a:pPr>
            <a:r>
              <a:rPr sz="1200" b="1" i="1" spc="-65" dirty="0">
                <a:latin typeface="Trebuchet MS"/>
                <a:cs typeface="Trebuchet MS"/>
              </a:rPr>
              <a:t>(в </a:t>
            </a:r>
            <a:r>
              <a:rPr sz="1200" b="1" i="1" spc="-135" dirty="0">
                <a:latin typeface="Trebuchet MS"/>
                <a:cs typeface="Trebuchet MS"/>
              </a:rPr>
              <a:t>течение </a:t>
            </a:r>
            <a:r>
              <a:rPr sz="1200" b="1" i="1" dirty="0">
                <a:latin typeface="Trebuchet MS"/>
                <a:cs typeface="Trebuchet MS"/>
              </a:rPr>
              <a:t>3 </a:t>
            </a:r>
            <a:r>
              <a:rPr sz="1200" b="1" i="1" spc="-285" dirty="0">
                <a:latin typeface="Trebuchet MS"/>
                <a:cs typeface="Trebuchet MS"/>
              </a:rPr>
              <a:t>лет </a:t>
            </a:r>
            <a:r>
              <a:rPr sz="1200" b="1" i="1" spc="-20" dirty="0">
                <a:latin typeface="Trebuchet MS"/>
                <a:cs typeface="Trebuchet MS"/>
              </a:rPr>
              <a:t>с </a:t>
            </a:r>
            <a:r>
              <a:rPr sz="1200" b="1" i="1" spc="-125" dirty="0" err="1">
                <a:latin typeface="Trebuchet MS"/>
                <a:cs typeface="Trebuchet MS"/>
              </a:rPr>
              <a:t>момента</a:t>
            </a:r>
            <a:r>
              <a:rPr sz="1200" b="1" i="1" spc="-265" dirty="0">
                <a:latin typeface="Trebuchet MS"/>
                <a:cs typeface="Trebuchet MS"/>
              </a:rPr>
              <a:t> </a:t>
            </a:r>
            <a:r>
              <a:rPr lang="ru-RU" sz="1200" b="1" i="1" spc="-265" dirty="0" smtClean="0">
                <a:latin typeface="Trebuchet MS"/>
                <a:cs typeface="Trebuchet MS"/>
              </a:rPr>
              <a:t>   </a:t>
            </a:r>
            <a:r>
              <a:rPr sz="1200" b="1" i="1" spc="-105" dirty="0" err="1" smtClean="0">
                <a:latin typeface="Trebuchet MS"/>
                <a:cs typeface="Trebuchet MS"/>
              </a:rPr>
              <a:t>регистрации</a:t>
            </a:r>
            <a:r>
              <a:rPr sz="1200" b="1" i="1" spc="-105" dirty="0">
                <a:latin typeface="Trebuchet MS"/>
                <a:cs typeface="Trebuchet MS"/>
              </a:rPr>
              <a:t>)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99795" y="834898"/>
            <a:ext cx="2228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5" dirty="0">
                <a:solidFill>
                  <a:srgbClr val="1F487C"/>
                </a:solidFill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89127" y="3515359"/>
            <a:ext cx="2228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5" dirty="0">
                <a:solidFill>
                  <a:srgbClr val="1F487C"/>
                </a:solidFill>
                <a:latin typeface="Arial"/>
                <a:cs typeface="Arial"/>
              </a:rPr>
              <a:t>2</a:t>
            </a:r>
            <a:endParaRPr sz="2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272273" y="6090615"/>
            <a:ext cx="2156460" cy="5638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71500">
              <a:lnSpc>
                <a:spcPts val="1390"/>
              </a:lnSpc>
              <a:spcBef>
                <a:spcPts val="185"/>
              </a:spcBef>
            </a:pPr>
            <a:r>
              <a:rPr sz="1200" i="1" spc="-50" dirty="0">
                <a:solidFill>
                  <a:srgbClr val="080808"/>
                </a:solidFill>
                <a:latin typeface="Arial"/>
                <a:cs typeface="Arial"/>
              </a:rPr>
              <a:t>Разъяснения </a:t>
            </a:r>
            <a:r>
              <a:rPr sz="1200" i="1" spc="-45" dirty="0">
                <a:solidFill>
                  <a:srgbClr val="080808"/>
                </a:solidFill>
                <a:latin typeface="Arial"/>
                <a:cs typeface="Arial"/>
              </a:rPr>
              <a:t>о </a:t>
            </a:r>
            <a:r>
              <a:rPr sz="1200" i="1" spc="-40" dirty="0">
                <a:solidFill>
                  <a:srgbClr val="080808"/>
                </a:solidFill>
                <a:latin typeface="Arial"/>
                <a:cs typeface="Arial"/>
              </a:rPr>
              <a:t>порядке  </a:t>
            </a:r>
            <a:r>
              <a:rPr sz="1200" i="1" spc="-25" dirty="0">
                <a:solidFill>
                  <a:srgbClr val="080808"/>
                </a:solidFill>
                <a:latin typeface="Arial"/>
                <a:cs typeface="Arial"/>
              </a:rPr>
              <a:t>применения </a:t>
            </a:r>
            <a:r>
              <a:rPr sz="1200" i="1" spc="-110" dirty="0">
                <a:solidFill>
                  <a:srgbClr val="080808"/>
                </a:solidFill>
                <a:latin typeface="Arial"/>
                <a:cs typeface="Arial"/>
              </a:rPr>
              <a:t>ставок</a:t>
            </a:r>
            <a:r>
              <a:rPr sz="1200" i="1" spc="-8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200" i="1" spc="-15" dirty="0">
                <a:solidFill>
                  <a:srgbClr val="080808"/>
                </a:solidFill>
                <a:latin typeface="Arial"/>
                <a:cs typeface="Arial"/>
              </a:rPr>
              <a:t>и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70"/>
              </a:lnSpc>
            </a:pPr>
            <a:r>
              <a:rPr sz="1200" i="1" spc="-45" dirty="0">
                <a:solidFill>
                  <a:srgbClr val="080808"/>
                </a:solidFill>
                <a:latin typeface="Arial"/>
                <a:cs typeface="Arial"/>
              </a:rPr>
              <a:t>заполнения декларации </a:t>
            </a:r>
            <a:r>
              <a:rPr sz="1200" i="1" spc="-35" dirty="0">
                <a:solidFill>
                  <a:srgbClr val="080808"/>
                </a:solidFill>
                <a:latin typeface="Arial"/>
                <a:cs typeface="Arial"/>
              </a:rPr>
              <a:t>по</a:t>
            </a:r>
            <a:r>
              <a:rPr sz="1200" i="1" spc="-11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200" i="1" spc="-120" dirty="0">
                <a:solidFill>
                  <a:srgbClr val="080808"/>
                </a:solidFill>
                <a:latin typeface="Arial"/>
                <a:cs typeface="Arial"/>
              </a:rPr>
              <a:t>УСН: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94282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2289" y="2884932"/>
            <a:ext cx="2326005" cy="1080770"/>
          </a:xfrm>
          <a:custGeom>
            <a:avLst/>
            <a:gdLst/>
            <a:ahLst/>
            <a:cxnLst/>
            <a:rect l="l" t="t" r="r" b="b"/>
            <a:pathLst>
              <a:path w="2326005" h="1080770">
                <a:moveTo>
                  <a:pt x="2325624" y="0"/>
                </a:moveTo>
                <a:lnTo>
                  <a:pt x="0" y="0"/>
                </a:lnTo>
                <a:lnTo>
                  <a:pt x="0" y="1080515"/>
                </a:lnTo>
                <a:lnTo>
                  <a:pt x="2325624" y="1080515"/>
                </a:lnTo>
                <a:lnTo>
                  <a:pt x="2325624" y="0"/>
                </a:lnTo>
                <a:close/>
              </a:path>
            </a:pathLst>
          </a:custGeom>
          <a:solidFill>
            <a:srgbClr val="DAE2F3">
              <a:alpha val="5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3331" y="149574"/>
            <a:ext cx="12155606" cy="91050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776605">
              <a:lnSpc>
                <a:spcPts val="3500"/>
              </a:lnSpc>
              <a:spcBef>
                <a:spcPts val="100"/>
              </a:spcBef>
            </a:pPr>
            <a:r>
              <a:rPr sz="3500" spc="-190" dirty="0"/>
              <a:t>Льгота </a:t>
            </a:r>
            <a:r>
              <a:rPr sz="3500" spc="-155" dirty="0"/>
              <a:t>по </a:t>
            </a:r>
            <a:r>
              <a:rPr sz="3500" spc="-175" dirty="0"/>
              <a:t>налогу </a:t>
            </a:r>
            <a:r>
              <a:rPr sz="3500" spc="-85" dirty="0"/>
              <a:t>на </a:t>
            </a:r>
            <a:r>
              <a:rPr sz="3500" spc="-160" dirty="0"/>
              <a:t>имущество </a:t>
            </a:r>
            <a:r>
              <a:rPr sz="3500" spc="-125" dirty="0"/>
              <a:t>организаций </a:t>
            </a:r>
            <a:r>
              <a:rPr sz="3500" spc="-165" dirty="0"/>
              <a:t>в </a:t>
            </a:r>
            <a:r>
              <a:rPr sz="3500" spc="-150" dirty="0"/>
              <a:t>отношении </a:t>
            </a:r>
            <a:r>
              <a:rPr sz="3500" spc="-180" dirty="0">
                <a:solidFill>
                  <a:srgbClr val="C00000"/>
                </a:solidFill>
              </a:rPr>
              <a:t>торгово-офисной</a:t>
            </a:r>
            <a:r>
              <a:rPr sz="3500" spc="30" dirty="0">
                <a:solidFill>
                  <a:srgbClr val="C00000"/>
                </a:solidFill>
              </a:rPr>
              <a:t> </a:t>
            </a:r>
            <a:r>
              <a:rPr sz="3500" spc="-155" dirty="0">
                <a:solidFill>
                  <a:srgbClr val="C00000"/>
                </a:solidFill>
              </a:rPr>
              <a:t>недвижимости</a:t>
            </a:r>
          </a:p>
        </p:txBody>
      </p:sp>
      <p:sp>
        <p:nvSpPr>
          <p:cNvPr id="4" name="object 4"/>
          <p:cNvSpPr/>
          <p:nvPr/>
        </p:nvSpPr>
        <p:spPr>
          <a:xfrm>
            <a:off x="122830" y="0"/>
            <a:ext cx="329184" cy="614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57173" y="729995"/>
            <a:ext cx="9130665" cy="0"/>
          </a:xfrm>
          <a:custGeom>
            <a:avLst/>
            <a:gdLst/>
            <a:ahLst/>
            <a:cxnLst/>
            <a:rect l="l" t="t" r="r" b="b"/>
            <a:pathLst>
              <a:path w="9130665">
                <a:moveTo>
                  <a:pt x="0" y="0"/>
                </a:moveTo>
                <a:lnTo>
                  <a:pt x="9130538" y="0"/>
                </a:lnTo>
              </a:path>
            </a:pathLst>
          </a:custGeom>
          <a:ln w="6096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42289" y="2884932"/>
            <a:ext cx="2338705" cy="82715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340360" marR="3175">
              <a:spcBef>
                <a:spcPts val="690"/>
              </a:spcBef>
            </a:pPr>
            <a:r>
              <a:rPr sz="1400" b="1" spc="-140" dirty="0">
                <a:solidFill>
                  <a:srgbClr val="345B89"/>
                </a:solidFill>
                <a:latin typeface="Arial"/>
                <a:cs typeface="Arial"/>
              </a:rPr>
              <a:t>Малый</a:t>
            </a:r>
            <a:r>
              <a:rPr sz="1400" b="1" spc="-80" dirty="0">
                <a:solidFill>
                  <a:srgbClr val="345B89"/>
                </a:solidFill>
                <a:latin typeface="Arial"/>
                <a:cs typeface="Arial"/>
              </a:rPr>
              <a:t> </a:t>
            </a:r>
            <a:r>
              <a:rPr sz="1400" b="1" spc="-100" dirty="0">
                <a:solidFill>
                  <a:srgbClr val="345B89"/>
                </a:solidFill>
                <a:latin typeface="Arial"/>
                <a:cs typeface="Arial"/>
              </a:rPr>
              <a:t>бизнес</a:t>
            </a:r>
            <a:endParaRPr sz="1400">
              <a:latin typeface="Arial"/>
              <a:cs typeface="Arial"/>
            </a:endParaRPr>
          </a:p>
          <a:p>
            <a:pPr marL="342900">
              <a:spcBef>
                <a:spcPts val="490"/>
              </a:spcBef>
            </a:pPr>
            <a:r>
              <a:rPr sz="1200" spc="-150" dirty="0">
                <a:solidFill>
                  <a:srgbClr val="575757"/>
                </a:solidFill>
                <a:latin typeface="Arial"/>
                <a:cs typeface="Arial"/>
              </a:rPr>
              <a:t>ССЧ </a:t>
            </a:r>
            <a:r>
              <a:rPr sz="1200" spc="-40" dirty="0">
                <a:solidFill>
                  <a:srgbClr val="575757"/>
                </a:solidFill>
                <a:latin typeface="Arial"/>
                <a:cs typeface="Arial"/>
              </a:rPr>
              <a:t>работников </a:t>
            </a:r>
            <a:r>
              <a:rPr sz="1200" spc="35" dirty="0">
                <a:solidFill>
                  <a:srgbClr val="575757"/>
                </a:solidFill>
                <a:latin typeface="Arial"/>
                <a:cs typeface="Arial"/>
              </a:rPr>
              <a:t>– </a:t>
            </a:r>
            <a:r>
              <a:rPr sz="1200" spc="-90" dirty="0">
                <a:solidFill>
                  <a:srgbClr val="575757"/>
                </a:solidFill>
                <a:latin typeface="Arial"/>
                <a:cs typeface="Arial"/>
              </a:rPr>
              <a:t>до </a:t>
            </a:r>
            <a:r>
              <a:rPr sz="1200" b="1" spc="25" dirty="0">
                <a:solidFill>
                  <a:srgbClr val="C00000"/>
                </a:solidFill>
                <a:latin typeface="Arial"/>
                <a:cs typeface="Arial"/>
              </a:rPr>
              <a:t>100</a:t>
            </a:r>
            <a:r>
              <a:rPr sz="1200" b="1" spc="-1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spc="-80" dirty="0">
                <a:solidFill>
                  <a:srgbClr val="575757"/>
                </a:solidFill>
                <a:latin typeface="Arial"/>
                <a:cs typeface="Arial"/>
              </a:rPr>
              <a:t>чел.</a:t>
            </a:r>
            <a:endParaRPr sz="1200">
              <a:latin typeface="Arial"/>
              <a:cs typeface="Arial"/>
            </a:endParaRPr>
          </a:p>
          <a:p>
            <a:pPr marL="342900" marR="3175">
              <a:spcBef>
                <a:spcPts val="720"/>
              </a:spcBef>
            </a:pPr>
            <a:r>
              <a:rPr sz="1200" spc="-45" dirty="0">
                <a:solidFill>
                  <a:srgbClr val="575757"/>
                </a:solidFill>
                <a:latin typeface="Arial"/>
                <a:cs typeface="Arial"/>
              </a:rPr>
              <a:t>Выручка </a:t>
            </a:r>
            <a:r>
              <a:rPr sz="1200" spc="35" dirty="0">
                <a:solidFill>
                  <a:srgbClr val="575757"/>
                </a:solidFill>
                <a:latin typeface="Arial"/>
                <a:cs typeface="Arial"/>
              </a:rPr>
              <a:t>– </a:t>
            </a:r>
            <a:r>
              <a:rPr sz="1200" spc="-90" dirty="0">
                <a:solidFill>
                  <a:srgbClr val="575757"/>
                </a:solidFill>
                <a:latin typeface="Arial"/>
                <a:cs typeface="Arial"/>
              </a:rPr>
              <a:t>до </a:t>
            </a:r>
            <a:r>
              <a:rPr sz="1200" b="1" spc="40" dirty="0">
                <a:solidFill>
                  <a:srgbClr val="C00000"/>
                </a:solidFill>
                <a:latin typeface="Arial"/>
                <a:cs typeface="Arial"/>
              </a:rPr>
              <a:t>800 </a:t>
            </a:r>
            <a:r>
              <a:rPr sz="1200" spc="-65" dirty="0">
                <a:solidFill>
                  <a:srgbClr val="575757"/>
                </a:solidFill>
                <a:latin typeface="Arial"/>
                <a:cs typeface="Arial"/>
              </a:rPr>
              <a:t>млн</a:t>
            </a:r>
            <a:r>
              <a:rPr sz="1200" spc="-19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575757"/>
                </a:solidFill>
                <a:latin typeface="Arial"/>
                <a:cs typeface="Arial"/>
              </a:rPr>
              <a:t>руб.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595627" y="3249167"/>
            <a:ext cx="264160" cy="440690"/>
            <a:chOff x="452627" y="3249167"/>
            <a:chExt cx="264160" cy="440690"/>
          </a:xfrm>
        </p:grpSpPr>
        <p:sp>
          <p:nvSpPr>
            <p:cNvPr id="8" name="object 8"/>
            <p:cNvSpPr/>
            <p:nvPr/>
          </p:nvSpPr>
          <p:spPr>
            <a:xfrm>
              <a:off x="452627" y="3249167"/>
              <a:ext cx="263652" cy="2057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4819" y="3502151"/>
              <a:ext cx="222503" cy="1874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5591" y="3599687"/>
              <a:ext cx="64007" cy="6858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545337" y="4200144"/>
            <a:ext cx="2326005" cy="873760"/>
          </a:xfrm>
          <a:custGeom>
            <a:avLst/>
            <a:gdLst/>
            <a:ahLst/>
            <a:cxnLst/>
            <a:rect l="l" t="t" r="r" b="b"/>
            <a:pathLst>
              <a:path w="2326005" h="873760">
                <a:moveTo>
                  <a:pt x="2325624" y="0"/>
                </a:moveTo>
                <a:lnTo>
                  <a:pt x="0" y="0"/>
                </a:lnTo>
                <a:lnTo>
                  <a:pt x="0" y="873252"/>
                </a:lnTo>
                <a:lnTo>
                  <a:pt x="2325624" y="873252"/>
                </a:lnTo>
                <a:lnTo>
                  <a:pt x="2325624" y="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45337" y="4200144"/>
            <a:ext cx="2326005" cy="7976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55575">
              <a:spcBef>
                <a:spcPts val="120"/>
              </a:spcBef>
            </a:pPr>
            <a:r>
              <a:rPr sz="1400" spc="-10" dirty="0">
                <a:solidFill>
                  <a:srgbClr val="080808"/>
                </a:solidFill>
                <a:latin typeface="Arial"/>
                <a:cs typeface="Arial"/>
              </a:rPr>
              <a:t>в </a:t>
            </a:r>
            <a:r>
              <a:rPr sz="1400" spc="-85" dirty="0">
                <a:solidFill>
                  <a:srgbClr val="080808"/>
                </a:solidFill>
                <a:latin typeface="Arial"/>
                <a:cs typeface="Arial"/>
              </a:rPr>
              <a:t>т.ч. </a:t>
            </a:r>
            <a:r>
              <a:rPr sz="1400" b="1" spc="-114" dirty="0">
                <a:solidFill>
                  <a:srgbClr val="008000"/>
                </a:solidFill>
                <a:latin typeface="Arial"/>
                <a:cs typeface="Arial"/>
              </a:rPr>
              <a:t>микропредприятия</a:t>
            </a:r>
            <a:endParaRPr sz="1400">
              <a:latin typeface="Arial"/>
              <a:cs typeface="Arial"/>
            </a:endParaRPr>
          </a:p>
          <a:p>
            <a:pPr marL="393700" marR="24765">
              <a:lnSpc>
                <a:spcPct val="150000"/>
              </a:lnSpc>
              <a:spcBef>
                <a:spcPts val="130"/>
              </a:spcBef>
            </a:pPr>
            <a:r>
              <a:rPr sz="1200" spc="-150" dirty="0">
                <a:solidFill>
                  <a:srgbClr val="575757"/>
                </a:solidFill>
                <a:latin typeface="Arial"/>
                <a:cs typeface="Arial"/>
              </a:rPr>
              <a:t>ССЧ </a:t>
            </a:r>
            <a:r>
              <a:rPr sz="1200" spc="-40" dirty="0">
                <a:solidFill>
                  <a:srgbClr val="575757"/>
                </a:solidFill>
                <a:latin typeface="Arial"/>
                <a:cs typeface="Arial"/>
              </a:rPr>
              <a:t>работников </a:t>
            </a:r>
            <a:r>
              <a:rPr sz="1200" spc="35" dirty="0">
                <a:solidFill>
                  <a:srgbClr val="575757"/>
                </a:solidFill>
                <a:latin typeface="Arial"/>
                <a:cs typeface="Arial"/>
              </a:rPr>
              <a:t>– </a:t>
            </a:r>
            <a:r>
              <a:rPr sz="1200" spc="-90" dirty="0">
                <a:solidFill>
                  <a:srgbClr val="575757"/>
                </a:solidFill>
                <a:latin typeface="Arial"/>
                <a:cs typeface="Arial"/>
              </a:rPr>
              <a:t>до </a:t>
            </a:r>
            <a:r>
              <a:rPr sz="1200" b="1" spc="35" dirty="0">
                <a:solidFill>
                  <a:srgbClr val="C00000"/>
                </a:solidFill>
                <a:latin typeface="Arial"/>
                <a:cs typeface="Arial"/>
              </a:rPr>
              <a:t>15 </a:t>
            </a:r>
            <a:r>
              <a:rPr sz="1200" spc="-80" dirty="0">
                <a:solidFill>
                  <a:srgbClr val="575757"/>
                </a:solidFill>
                <a:latin typeface="Arial"/>
                <a:cs typeface="Arial"/>
              </a:rPr>
              <a:t>чел.  </a:t>
            </a:r>
            <a:r>
              <a:rPr sz="1200" spc="-45" dirty="0">
                <a:solidFill>
                  <a:srgbClr val="575757"/>
                </a:solidFill>
                <a:latin typeface="Arial"/>
                <a:cs typeface="Arial"/>
              </a:rPr>
              <a:t>Выручка </a:t>
            </a:r>
            <a:r>
              <a:rPr sz="1200" spc="35" dirty="0">
                <a:solidFill>
                  <a:srgbClr val="575757"/>
                </a:solidFill>
                <a:latin typeface="Arial"/>
                <a:cs typeface="Arial"/>
              </a:rPr>
              <a:t>– </a:t>
            </a:r>
            <a:r>
              <a:rPr sz="1200" spc="-90" dirty="0">
                <a:solidFill>
                  <a:srgbClr val="575757"/>
                </a:solidFill>
                <a:latin typeface="Arial"/>
                <a:cs typeface="Arial"/>
              </a:rPr>
              <a:t>до </a:t>
            </a:r>
            <a:r>
              <a:rPr sz="1200" b="1" spc="40" dirty="0">
                <a:solidFill>
                  <a:srgbClr val="C00000"/>
                </a:solidFill>
                <a:latin typeface="Arial"/>
                <a:cs typeface="Arial"/>
              </a:rPr>
              <a:t>120 </a:t>
            </a:r>
            <a:r>
              <a:rPr sz="1200" spc="-65" dirty="0">
                <a:solidFill>
                  <a:srgbClr val="575757"/>
                </a:solidFill>
                <a:latin typeface="Arial"/>
                <a:cs typeface="Arial"/>
              </a:rPr>
              <a:t>млн</a:t>
            </a:r>
            <a:r>
              <a:rPr sz="1200" spc="-20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575757"/>
                </a:solidFill>
                <a:latin typeface="Arial"/>
                <a:cs typeface="Arial"/>
              </a:rPr>
              <a:t>руб.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613916" y="4530852"/>
            <a:ext cx="264160" cy="439420"/>
            <a:chOff x="470916" y="4530852"/>
            <a:chExt cx="264160" cy="439420"/>
          </a:xfrm>
        </p:grpSpPr>
        <p:sp>
          <p:nvSpPr>
            <p:cNvPr id="14" name="object 14"/>
            <p:cNvSpPr/>
            <p:nvPr/>
          </p:nvSpPr>
          <p:spPr>
            <a:xfrm>
              <a:off x="470916" y="4530852"/>
              <a:ext cx="263652" cy="20574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83108" y="4783836"/>
              <a:ext cx="220979" cy="1859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63880" y="4879848"/>
              <a:ext cx="62484" cy="7010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266314" y="2401901"/>
            <a:ext cx="212534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spc="-155" dirty="0">
                <a:solidFill>
                  <a:srgbClr val="345B89"/>
                </a:solidFill>
                <a:latin typeface="Arial"/>
                <a:cs typeface="Arial"/>
              </a:rPr>
              <a:t>Условия </a:t>
            </a:r>
            <a:r>
              <a:rPr sz="1400" b="1" spc="-135" dirty="0">
                <a:solidFill>
                  <a:srgbClr val="345B89"/>
                </a:solidFill>
                <a:latin typeface="Arial"/>
                <a:cs typeface="Arial"/>
              </a:rPr>
              <a:t>получения</a:t>
            </a:r>
            <a:r>
              <a:rPr sz="1400" b="1" spc="-45" dirty="0">
                <a:solidFill>
                  <a:srgbClr val="345B89"/>
                </a:solidFill>
                <a:latin typeface="Arial"/>
                <a:cs typeface="Arial"/>
              </a:rPr>
              <a:t> </a:t>
            </a:r>
            <a:r>
              <a:rPr sz="1400" b="1" spc="-125" dirty="0">
                <a:solidFill>
                  <a:srgbClr val="345B89"/>
                </a:solidFill>
                <a:latin typeface="Arial"/>
                <a:cs typeface="Arial"/>
              </a:rPr>
              <a:t>вычета: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408919" y="6507480"/>
            <a:ext cx="640080" cy="350520"/>
          </a:xfrm>
          <a:custGeom>
            <a:avLst/>
            <a:gdLst/>
            <a:ahLst/>
            <a:cxnLst/>
            <a:rect l="l" t="t" r="r" b="b"/>
            <a:pathLst>
              <a:path w="640079" h="350520">
                <a:moveTo>
                  <a:pt x="640079" y="0"/>
                </a:moveTo>
                <a:lnTo>
                  <a:pt x="0" y="0"/>
                </a:lnTo>
                <a:lnTo>
                  <a:pt x="0" y="350517"/>
                </a:lnTo>
                <a:lnTo>
                  <a:pt x="640079" y="350517"/>
                </a:lnTo>
                <a:lnTo>
                  <a:pt x="640079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4885944" y="2886455"/>
            <a:ext cx="3702050" cy="1080770"/>
            <a:chOff x="3742944" y="2886455"/>
            <a:chExt cx="3702050" cy="1080770"/>
          </a:xfrm>
        </p:grpSpPr>
        <p:sp>
          <p:nvSpPr>
            <p:cNvPr id="20" name="object 20"/>
            <p:cNvSpPr/>
            <p:nvPr/>
          </p:nvSpPr>
          <p:spPr>
            <a:xfrm>
              <a:off x="3742944" y="2886455"/>
              <a:ext cx="3702050" cy="1080770"/>
            </a:xfrm>
            <a:custGeom>
              <a:avLst/>
              <a:gdLst/>
              <a:ahLst/>
              <a:cxnLst/>
              <a:rect l="l" t="t" r="r" b="b"/>
              <a:pathLst>
                <a:path w="3702050" h="1080770">
                  <a:moveTo>
                    <a:pt x="3701796" y="0"/>
                  </a:moveTo>
                  <a:lnTo>
                    <a:pt x="0" y="0"/>
                  </a:lnTo>
                  <a:lnTo>
                    <a:pt x="0" y="1080515"/>
                  </a:lnTo>
                  <a:lnTo>
                    <a:pt x="3701796" y="1080515"/>
                  </a:lnTo>
                  <a:lnTo>
                    <a:pt x="3701796" y="0"/>
                  </a:lnTo>
                  <a:close/>
                </a:path>
              </a:pathLst>
            </a:custGeom>
            <a:solidFill>
              <a:srgbClr val="DAE2F3">
                <a:alpha val="5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31336" y="3432047"/>
              <a:ext cx="265175" cy="2286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849624" y="3674363"/>
              <a:ext cx="265430" cy="205740"/>
            </a:xfrm>
            <a:custGeom>
              <a:avLst/>
              <a:gdLst/>
              <a:ahLst/>
              <a:cxnLst/>
              <a:rect l="l" t="t" r="r" b="b"/>
              <a:pathLst>
                <a:path w="265429" h="205739">
                  <a:moveTo>
                    <a:pt x="60578" y="35306"/>
                  </a:moveTo>
                  <a:lnTo>
                    <a:pt x="36486" y="37407"/>
                  </a:lnTo>
                  <a:lnTo>
                    <a:pt x="17287" y="43354"/>
                  </a:lnTo>
                  <a:lnTo>
                    <a:pt x="4589" y="52611"/>
                  </a:lnTo>
                  <a:lnTo>
                    <a:pt x="0" y="64643"/>
                  </a:lnTo>
                  <a:lnTo>
                    <a:pt x="0" y="173355"/>
                  </a:lnTo>
                  <a:lnTo>
                    <a:pt x="4589" y="185862"/>
                  </a:lnTo>
                  <a:lnTo>
                    <a:pt x="17287" y="196167"/>
                  </a:lnTo>
                  <a:lnTo>
                    <a:pt x="36486" y="203162"/>
                  </a:lnTo>
                  <a:lnTo>
                    <a:pt x="60578" y="205740"/>
                  </a:lnTo>
                  <a:lnTo>
                    <a:pt x="72987" y="205192"/>
                  </a:lnTo>
                  <a:lnTo>
                    <a:pt x="84312" y="203549"/>
                  </a:lnTo>
                  <a:lnTo>
                    <a:pt x="94565" y="200810"/>
                  </a:lnTo>
                  <a:lnTo>
                    <a:pt x="103759" y="196977"/>
                  </a:lnTo>
                  <a:lnTo>
                    <a:pt x="243643" y="196977"/>
                  </a:lnTo>
                  <a:lnTo>
                    <a:pt x="246078" y="196167"/>
                  </a:lnTo>
                  <a:lnTo>
                    <a:pt x="257062" y="188087"/>
                  </a:lnTo>
                  <a:lnTo>
                    <a:pt x="63373" y="188087"/>
                  </a:lnTo>
                  <a:lnTo>
                    <a:pt x="43551" y="186624"/>
                  </a:lnTo>
                  <a:lnTo>
                    <a:pt x="28051" y="182959"/>
                  </a:lnTo>
                  <a:lnTo>
                    <a:pt x="17956" y="178175"/>
                  </a:lnTo>
                  <a:lnTo>
                    <a:pt x="14350" y="173355"/>
                  </a:lnTo>
                  <a:lnTo>
                    <a:pt x="14350" y="158750"/>
                  </a:lnTo>
                  <a:lnTo>
                    <a:pt x="89060" y="158750"/>
                  </a:lnTo>
                  <a:lnTo>
                    <a:pt x="87759" y="152781"/>
                  </a:lnTo>
                  <a:lnTo>
                    <a:pt x="63373" y="152781"/>
                  </a:lnTo>
                  <a:lnTo>
                    <a:pt x="43551" y="150864"/>
                  </a:lnTo>
                  <a:lnTo>
                    <a:pt x="28051" y="146208"/>
                  </a:lnTo>
                  <a:lnTo>
                    <a:pt x="17956" y="140458"/>
                  </a:lnTo>
                  <a:lnTo>
                    <a:pt x="14350" y="135255"/>
                  </a:lnTo>
                  <a:lnTo>
                    <a:pt x="14350" y="120523"/>
                  </a:lnTo>
                  <a:lnTo>
                    <a:pt x="96739" y="120523"/>
                  </a:lnTo>
                  <a:lnTo>
                    <a:pt x="99821" y="116093"/>
                  </a:lnTo>
                  <a:lnTo>
                    <a:pt x="101966" y="114681"/>
                  </a:lnTo>
                  <a:lnTo>
                    <a:pt x="63373" y="114681"/>
                  </a:lnTo>
                  <a:lnTo>
                    <a:pt x="43551" y="113200"/>
                  </a:lnTo>
                  <a:lnTo>
                    <a:pt x="28051" y="109505"/>
                  </a:lnTo>
                  <a:lnTo>
                    <a:pt x="17956" y="104715"/>
                  </a:lnTo>
                  <a:lnTo>
                    <a:pt x="14350" y="99949"/>
                  </a:lnTo>
                  <a:lnTo>
                    <a:pt x="14350" y="85217"/>
                  </a:lnTo>
                  <a:lnTo>
                    <a:pt x="123951" y="85217"/>
                  </a:lnTo>
                  <a:lnTo>
                    <a:pt x="123951" y="79375"/>
                  </a:lnTo>
                  <a:lnTo>
                    <a:pt x="63373" y="79375"/>
                  </a:lnTo>
                  <a:lnTo>
                    <a:pt x="43551" y="77894"/>
                  </a:lnTo>
                  <a:lnTo>
                    <a:pt x="28051" y="74199"/>
                  </a:lnTo>
                  <a:lnTo>
                    <a:pt x="17956" y="69409"/>
                  </a:lnTo>
                  <a:lnTo>
                    <a:pt x="14350" y="64643"/>
                  </a:lnTo>
                  <a:lnTo>
                    <a:pt x="17956" y="59876"/>
                  </a:lnTo>
                  <a:lnTo>
                    <a:pt x="28051" y="55086"/>
                  </a:lnTo>
                  <a:lnTo>
                    <a:pt x="43551" y="51391"/>
                  </a:lnTo>
                  <a:lnTo>
                    <a:pt x="63373" y="49911"/>
                  </a:lnTo>
                  <a:lnTo>
                    <a:pt x="115524" y="49911"/>
                  </a:lnTo>
                  <a:lnTo>
                    <a:pt x="106314" y="43354"/>
                  </a:lnTo>
                  <a:lnTo>
                    <a:pt x="86286" y="37407"/>
                  </a:lnTo>
                  <a:lnTo>
                    <a:pt x="60578" y="35306"/>
                  </a:lnTo>
                  <a:close/>
                </a:path>
                <a:path w="265429" h="205739">
                  <a:moveTo>
                    <a:pt x="243643" y="196977"/>
                  </a:moveTo>
                  <a:lnTo>
                    <a:pt x="103759" y="196977"/>
                  </a:lnTo>
                  <a:lnTo>
                    <a:pt x="110281" y="200810"/>
                  </a:lnTo>
                  <a:lnTo>
                    <a:pt x="117078" y="203549"/>
                  </a:lnTo>
                  <a:lnTo>
                    <a:pt x="124422" y="205192"/>
                  </a:lnTo>
                  <a:lnTo>
                    <a:pt x="132587" y="205740"/>
                  </a:lnTo>
                  <a:lnTo>
                    <a:pt x="139064" y="205237"/>
                  </a:lnTo>
                  <a:lnTo>
                    <a:pt x="145541" y="203914"/>
                  </a:lnTo>
                  <a:lnTo>
                    <a:pt x="152018" y="202043"/>
                  </a:lnTo>
                  <a:lnTo>
                    <a:pt x="158496" y="199898"/>
                  </a:lnTo>
                  <a:lnTo>
                    <a:pt x="234861" y="199898"/>
                  </a:lnTo>
                  <a:lnTo>
                    <a:pt x="243643" y="196977"/>
                  </a:lnTo>
                  <a:close/>
                </a:path>
                <a:path w="265429" h="205739">
                  <a:moveTo>
                    <a:pt x="234861" y="199898"/>
                  </a:moveTo>
                  <a:lnTo>
                    <a:pt x="158496" y="199898"/>
                  </a:lnTo>
                  <a:lnTo>
                    <a:pt x="167663" y="202043"/>
                  </a:lnTo>
                  <a:lnTo>
                    <a:pt x="177641" y="203914"/>
                  </a:lnTo>
                  <a:lnTo>
                    <a:pt x="188142" y="205237"/>
                  </a:lnTo>
                  <a:lnTo>
                    <a:pt x="198881" y="205740"/>
                  </a:lnTo>
                  <a:lnTo>
                    <a:pt x="225045" y="203162"/>
                  </a:lnTo>
                  <a:lnTo>
                    <a:pt x="234861" y="199898"/>
                  </a:lnTo>
                  <a:close/>
                </a:path>
                <a:path w="265429" h="205739">
                  <a:moveTo>
                    <a:pt x="89060" y="158750"/>
                  </a:moveTo>
                  <a:lnTo>
                    <a:pt x="14350" y="158750"/>
                  </a:lnTo>
                  <a:lnTo>
                    <a:pt x="24046" y="162583"/>
                  </a:lnTo>
                  <a:lnTo>
                    <a:pt x="35623" y="165322"/>
                  </a:lnTo>
                  <a:lnTo>
                    <a:pt x="48819" y="166965"/>
                  </a:lnTo>
                  <a:lnTo>
                    <a:pt x="63373" y="167512"/>
                  </a:lnTo>
                  <a:lnTo>
                    <a:pt x="74929" y="167512"/>
                  </a:lnTo>
                  <a:lnTo>
                    <a:pt x="77850" y="173355"/>
                  </a:lnTo>
                  <a:lnTo>
                    <a:pt x="80645" y="179324"/>
                  </a:lnTo>
                  <a:lnTo>
                    <a:pt x="89408" y="185166"/>
                  </a:lnTo>
                  <a:lnTo>
                    <a:pt x="82857" y="186854"/>
                  </a:lnTo>
                  <a:lnTo>
                    <a:pt x="76342" y="187721"/>
                  </a:lnTo>
                  <a:lnTo>
                    <a:pt x="69851" y="188041"/>
                  </a:lnTo>
                  <a:lnTo>
                    <a:pt x="63373" y="188087"/>
                  </a:lnTo>
                  <a:lnTo>
                    <a:pt x="132587" y="188087"/>
                  </a:lnTo>
                  <a:lnTo>
                    <a:pt x="114454" y="184961"/>
                  </a:lnTo>
                  <a:lnTo>
                    <a:pt x="99821" y="176323"/>
                  </a:lnTo>
                  <a:lnTo>
                    <a:pt x="90046" y="163280"/>
                  </a:lnTo>
                  <a:lnTo>
                    <a:pt x="89060" y="158750"/>
                  </a:lnTo>
                  <a:close/>
                </a:path>
                <a:path w="265429" h="205739">
                  <a:moveTo>
                    <a:pt x="173556" y="102869"/>
                  </a:moveTo>
                  <a:lnTo>
                    <a:pt x="132587" y="102869"/>
                  </a:lnTo>
                  <a:lnTo>
                    <a:pt x="150721" y="106451"/>
                  </a:lnTo>
                  <a:lnTo>
                    <a:pt x="165373" y="116121"/>
                  </a:lnTo>
                  <a:lnTo>
                    <a:pt x="175129" y="130141"/>
                  </a:lnTo>
                  <a:lnTo>
                    <a:pt x="178688" y="146938"/>
                  </a:lnTo>
                  <a:lnTo>
                    <a:pt x="175129" y="163280"/>
                  </a:lnTo>
                  <a:lnTo>
                    <a:pt x="165354" y="176323"/>
                  </a:lnTo>
                  <a:lnTo>
                    <a:pt x="150721" y="184961"/>
                  </a:lnTo>
                  <a:lnTo>
                    <a:pt x="132587" y="188087"/>
                  </a:lnTo>
                  <a:lnTo>
                    <a:pt x="175767" y="188087"/>
                  </a:lnTo>
                  <a:lnTo>
                    <a:pt x="181610" y="182244"/>
                  </a:lnTo>
                  <a:lnTo>
                    <a:pt x="184568" y="176323"/>
                  </a:lnTo>
                  <a:lnTo>
                    <a:pt x="187325" y="170434"/>
                  </a:lnTo>
                  <a:lnTo>
                    <a:pt x="198881" y="170434"/>
                  </a:lnTo>
                  <a:lnTo>
                    <a:pt x="213435" y="169840"/>
                  </a:lnTo>
                  <a:lnTo>
                    <a:pt x="226631" y="167878"/>
                  </a:lnTo>
                  <a:lnTo>
                    <a:pt x="238208" y="164272"/>
                  </a:lnTo>
                  <a:lnTo>
                    <a:pt x="247903" y="158750"/>
                  </a:lnTo>
                  <a:lnTo>
                    <a:pt x="265175" y="158750"/>
                  </a:lnTo>
                  <a:lnTo>
                    <a:pt x="265175" y="155829"/>
                  </a:lnTo>
                  <a:lnTo>
                    <a:pt x="193166" y="155829"/>
                  </a:lnTo>
                  <a:lnTo>
                    <a:pt x="193166" y="135255"/>
                  </a:lnTo>
                  <a:lnTo>
                    <a:pt x="190246" y="132206"/>
                  </a:lnTo>
                  <a:lnTo>
                    <a:pt x="198881" y="132206"/>
                  </a:lnTo>
                  <a:lnTo>
                    <a:pt x="213435" y="131659"/>
                  </a:lnTo>
                  <a:lnTo>
                    <a:pt x="226631" y="130016"/>
                  </a:lnTo>
                  <a:lnTo>
                    <a:pt x="238208" y="127277"/>
                  </a:lnTo>
                  <a:lnTo>
                    <a:pt x="247903" y="123443"/>
                  </a:lnTo>
                  <a:lnTo>
                    <a:pt x="265175" y="123443"/>
                  </a:lnTo>
                  <a:lnTo>
                    <a:pt x="265175" y="117602"/>
                  </a:lnTo>
                  <a:lnTo>
                    <a:pt x="184530" y="117602"/>
                  </a:lnTo>
                  <a:lnTo>
                    <a:pt x="178685" y="107668"/>
                  </a:lnTo>
                  <a:lnTo>
                    <a:pt x="173556" y="102869"/>
                  </a:lnTo>
                  <a:close/>
                </a:path>
                <a:path w="265429" h="205739">
                  <a:moveTo>
                    <a:pt x="265175" y="158750"/>
                  </a:moveTo>
                  <a:lnTo>
                    <a:pt x="247903" y="158750"/>
                  </a:lnTo>
                  <a:lnTo>
                    <a:pt x="247903" y="173355"/>
                  </a:lnTo>
                  <a:lnTo>
                    <a:pt x="244709" y="178175"/>
                  </a:lnTo>
                  <a:lnTo>
                    <a:pt x="235299" y="182959"/>
                  </a:lnTo>
                  <a:lnTo>
                    <a:pt x="219936" y="186624"/>
                  </a:lnTo>
                  <a:lnTo>
                    <a:pt x="198881" y="188087"/>
                  </a:lnTo>
                  <a:lnTo>
                    <a:pt x="257062" y="188087"/>
                  </a:lnTo>
                  <a:lnTo>
                    <a:pt x="260086" y="185862"/>
                  </a:lnTo>
                  <a:lnTo>
                    <a:pt x="265175" y="173355"/>
                  </a:lnTo>
                  <a:lnTo>
                    <a:pt x="265175" y="158750"/>
                  </a:lnTo>
                  <a:close/>
                </a:path>
                <a:path w="265429" h="205739">
                  <a:moveTo>
                    <a:pt x="265175" y="123443"/>
                  </a:moveTo>
                  <a:lnTo>
                    <a:pt x="247903" y="123443"/>
                  </a:lnTo>
                  <a:lnTo>
                    <a:pt x="247903" y="141097"/>
                  </a:lnTo>
                  <a:lnTo>
                    <a:pt x="244709" y="144631"/>
                  </a:lnTo>
                  <a:lnTo>
                    <a:pt x="235299" y="149558"/>
                  </a:lnTo>
                  <a:lnTo>
                    <a:pt x="219936" y="153937"/>
                  </a:lnTo>
                  <a:lnTo>
                    <a:pt x="198881" y="155829"/>
                  </a:lnTo>
                  <a:lnTo>
                    <a:pt x="265175" y="155829"/>
                  </a:lnTo>
                  <a:lnTo>
                    <a:pt x="265175" y="123443"/>
                  </a:lnTo>
                  <a:close/>
                </a:path>
                <a:path w="265429" h="205739">
                  <a:moveTo>
                    <a:pt x="96739" y="120523"/>
                  </a:moveTo>
                  <a:lnTo>
                    <a:pt x="14350" y="120523"/>
                  </a:lnTo>
                  <a:lnTo>
                    <a:pt x="24046" y="124356"/>
                  </a:lnTo>
                  <a:lnTo>
                    <a:pt x="35623" y="127095"/>
                  </a:lnTo>
                  <a:lnTo>
                    <a:pt x="48819" y="128738"/>
                  </a:lnTo>
                  <a:lnTo>
                    <a:pt x="63373" y="129286"/>
                  </a:lnTo>
                  <a:lnTo>
                    <a:pt x="74929" y="129286"/>
                  </a:lnTo>
                  <a:lnTo>
                    <a:pt x="72009" y="135255"/>
                  </a:lnTo>
                  <a:lnTo>
                    <a:pt x="72009" y="152781"/>
                  </a:lnTo>
                  <a:lnTo>
                    <a:pt x="87759" y="152781"/>
                  </a:lnTo>
                  <a:lnTo>
                    <a:pt x="86487" y="146938"/>
                  </a:lnTo>
                  <a:lnTo>
                    <a:pt x="90046" y="130141"/>
                  </a:lnTo>
                  <a:lnTo>
                    <a:pt x="96739" y="120523"/>
                  </a:lnTo>
                  <a:close/>
                </a:path>
                <a:path w="265429" h="205739">
                  <a:moveTo>
                    <a:pt x="265175" y="85217"/>
                  </a:moveTo>
                  <a:lnTo>
                    <a:pt x="247903" y="85217"/>
                  </a:lnTo>
                  <a:lnTo>
                    <a:pt x="247903" y="102869"/>
                  </a:lnTo>
                  <a:lnTo>
                    <a:pt x="244709" y="107636"/>
                  </a:lnTo>
                  <a:lnTo>
                    <a:pt x="235299" y="112426"/>
                  </a:lnTo>
                  <a:lnTo>
                    <a:pt x="219936" y="116121"/>
                  </a:lnTo>
                  <a:lnTo>
                    <a:pt x="198881" y="117602"/>
                  </a:lnTo>
                  <a:lnTo>
                    <a:pt x="265175" y="117602"/>
                  </a:lnTo>
                  <a:lnTo>
                    <a:pt x="265175" y="85217"/>
                  </a:lnTo>
                  <a:close/>
                </a:path>
                <a:path w="265429" h="205739">
                  <a:moveTo>
                    <a:pt x="123951" y="85217"/>
                  </a:moveTo>
                  <a:lnTo>
                    <a:pt x="109474" y="85217"/>
                  </a:lnTo>
                  <a:lnTo>
                    <a:pt x="109474" y="91059"/>
                  </a:lnTo>
                  <a:lnTo>
                    <a:pt x="101379" y="96017"/>
                  </a:lnTo>
                  <a:lnTo>
                    <a:pt x="94059" y="101774"/>
                  </a:lnTo>
                  <a:lnTo>
                    <a:pt x="87239" y="108078"/>
                  </a:lnTo>
                  <a:lnTo>
                    <a:pt x="80645" y="114681"/>
                  </a:lnTo>
                  <a:lnTo>
                    <a:pt x="101966" y="114681"/>
                  </a:lnTo>
                  <a:lnTo>
                    <a:pt x="114454" y="106451"/>
                  </a:lnTo>
                  <a:lnTo>
                    <a:pt x="132587" y="102869"/>
                  </a:lnTo>
                  <a:lnTo>
                    <a:pt x="173556" y="102869"/>
                  </a:lnTo>
                  <a:lnTo>
                    <a:pt x="170434" y="99949"/>
                  </a:lnTo>
                  <a:lnTo>
                    <a:pt x="160563" y="94420"/>
                  </a:lnTo>
                  <a:lnTo>
                    <a:pt x="149860" y="91059"/>
                  </a:lnTo>
                  <a:lnTo>
                    <a:pt x="149860" y="88137"/>
                  </a:lnTo>
                  <a:lnTo>
                    <a:pt x="123951" y="88137"/>
                  </a:lnTo>
                  <a:lnTo>
                    <a:pt x="123951" y="85217"/>
                  </a:lnTo>
                  <a:close/>
                </a:path>
                <a:path w="265429" h="205739">
                  <a:moveTo>
                    <a:pt x="247903" y="85217"/>
                  </a:moveTo>
                  <a:lnTo>
                    <a:pt x="149860" y="85217"/>
                  </a:lnTo>
                  <a:lnTo>
                    <a:pt x="159555" y="90812"/>
                  </a:lnTo>
                  <a:lnTo>
                    <a:pt x="171132" y="94456"/>
                  </a:lnTo>
                  <a:lnTo>
                    <a:pt x="184328" y="96432"/>
                  </a:lnTo>
                  <a:lnTo>
                    <a:pt x="198881" y="97028"/>
                  </a:lnTo>
                  <a:lnTo>
                    <a:pt x="213435" y="96432"/>
                  </a:lnTo>
                  <a:lnTo>
                    <a:pt x="226631" y="94456"/>
                  </a:lnTo>
                  <a:lnTo>
                    <a:pt x="238208" y="90812"/>
                  </a:lnTo>
                  <a:lnTo>
                    <a:pt x="247903" y="85217"/>
                  </a:lnTo>
                  <a:close/>
                </a:path>
                <a:path w="265429" h="205739">
                  <a:moveTo>
                    <a:pt x="109474" y="85217"/>
                  </a:moveTo>
                  <a:lnTo>
                    <a:pt x="14350" y="85217"/>
                  </a:lnTo>
                  <a:lnTo>
                    <a:pt x="24046" y="89070"/>
                  </a:lnTo>
                  <a:lnTo>
                    <a:pt x="35623" y="91852"/>
                  </a:lnTo>
                  <a:lnTo>
                    <a:pt x="48819" y="93539"/>
                  </a:lnTo>
                  <a:lnTo>
                    <a:pt x="63373" y="94106"/>
                  </a:lnTo>
                  <a:lnTo>
                    <a:pt x="76255" y="93539"/>
                  </a:lnTo>
                  <a:lnTo>
                    <a:pt x="88614" y="91852"/>
                  </a:lnTo>
                  <a:lnTo>
                    <a:pt x="99877" y="89070"/>
                  </a:lnTo>
                  <a:lnTo>
                    <a:pt x="109474" y="85217"/>
                  </a:lnTo>
                  <a:close/>
                </a:path>
                <a:path w="265429" h="205739">
                  <a:moveTo>
                    <a:pt x="198881" y="0"/>
                  </a:moveTo>
                  <a:lnTo>
                    <a:pt x="172718" y="2119"/>
                  </a:lnTo>
                  <a:lnTo>
                    <a:pt x="151685" y="8096"/>
                  </a:lnTo>
                  <a:lnTo>
                    <a:pt x="137677" y="17359"/>
                  </a:lnTo>
                  <a:lnTo>
                    <a:pt x="132587" y="29337"/>
                  </a:lnTo>
                  <a:lnTo>
                    <a:pt x="132587" y="88137"/>
                  </a:lnTo>
                  <a:lnTo>
                    <a:pt x="149860" y="88137"/>
                  </a:lnTo>
                  <a:lnTo>
                    <a:pt x="149860" y="85217"/>
                  </a:lnTo>
                  <a:lnTo>
                    <a:pt x="265175" y="85217"/>
                  </a:lnTo>
                  <a:lnTo>
                    <a:pt x="265175" y="82296"/>
                  </a:lnTo>
                  <a:lnTo>
                    <a:pt x="198881" y="82296"/>
                  </a:lnTo>
                  <a:lnTo>
                    <a:pt x="177827" y="80404"/>
                  </a:lnTo>
                  <a:lnTo>
                    <a:pt x="162464" y="76025"/>
                  </a:lnTo>
                  <a:lnTo>
                    <a:pt x="153054" y="71098"/>
                  </a:lnTo>
                  <a:lnTo>
                    <a:pt x="149860" y="67563"/>
                  </a:lnTo>
                  <a:lnTo>
                    <a:pt x="149860" y="49911"/>
                  </a:lnTo>
                  <a:lnTo>
                    <a:pt x="265175" y="49911"/>
                  </a:lnTo>
                  <a:lnTo>
                    <a:pt x="265175" y="44068"/>
                  </a:lnTo>
                  <a:lnTo>
                    <a:pt x="198881" y="44068"/>
                  </a:lnTo>
                  <a:lnTo>
                    <a:pt x="177827" y="42606"/>
                  </a:lnTo>
                  <a:lnTo>
                    <a:pt x="162464" y="38941"/>
                  </a:lnTo>
                  <a:lnTo>
                    <a:pt x="153054" y="34157"/>
                  </a:lnTo>
                  <a:lnTo>
                    <a:pt x="149860" y="29337"/>
                  </a:lnTo>
                  <a:lnTo>
                    <a:pt x="153054" y="24590"/>
                  </a:lnTo>
                  <a:lnTo>
                    <a:pt x="162464" y="19843"/>
                  </a:lnTo>
                  <a:lnTo>
                    <a:pt x="177827" y="16192"/>
                  </a:lnTo>
                  <a:lnTo>
                    <a:pt x="198881" y="14731"/>
                  </a:lnTo>
                  <a:lnTo>
                    <a:pt x="256113" y="14731"/>
                  </a:lnTo>
                  <a:lnTo>
                    <a:pt x="246078" y="8096"/>
                  </a:lnTo>
                  <a:lnTo>
                    <a:pt x="225045" y="2119"/>
                  </a:lnTo>
                  <a:lnTo>
                    <a:pt x="198881" y="0"/>
                  </a:lnTo>
                  <a:close/>
                </a:path>
                <a:path w="265429" h="205739">
                  <a:moveTo>
                    <a:pt x="265175" y="49911"/>
                  </a:moveTo>
                  <a:lnTo>
                    <a:pt x="247903" y="49911"/>
                  </a:lnTo>
                  <a:lnTo>
                    <a:pt x="247903" y="67563"/>
                  </a:lnTo>
                  <a:lnTo>
                    <a:pt x="244709" y="71098"/>
                  </a:lnTo>
                  <a:lnTo>
                    <a:pt x="235299" y="76025"/>
                  </a:lnTo>
                  <a:lnTo>
                    <a:pt x="219936" y="80404"/>
                  </a:lnTo>
                  <a:lnTo>
                    <a:pt x="198881" y="82296"/>
                  </a:lnTo>
                  <a:lnTo>
                    <a:pt x="265175" y="82296"/>
                  </a:lnTo>
                  <a:lnTo>
                    <a:pt x="265175" y="49911"/>
                  </a:lnTo>
                  <a:close/>
                </a:path>
                <a:path w="265429" h="205739">
                  <a:moveTo>
                    <a:pt x="115524" y="49911"/>
                  </a:moveTo>
                  <a:lnTo>
                    <a:pt x="63373" y="49911"/>
                  </a:lnTo>
                  <a:lnTo>
                    <a:pt x="82738" y="51391"/>
                  </a:lnTo>
                  <a:lnTo>
                    <a:pt x="97234" y="55086"/>
                  </a:lnTo>
                  <a:lnTo>
                    <a:pt x="106324" y="59876"/>
                  </a:lnTo>
                  <a:lnTo>
                    <a:pt x="109474" y="64643"/>
                  </a:lnTo>
                  <a:lnTo>
                    <a:pt x="106324" y="69409"/>
                  </a:lnTo>
                  <a:lnTo>
                    <a:pt x="97234" y="74199"/>
                  </a:lnTo>
                  <a:lnTo>
                    <a:pt x="82738" y="77894"/>
                  </a:lnTo>
                  <a:lnTo>
                    <a:pt x="63373" y="79375"/>
                  </a:lnTo>
                  <a:lnTo>
                    <a:pt x="123951" y="79375"/>
                  </a:lnTo>
                  <a:lnTo>
                    <a:pt x="123951" y="64643"/>
                  </a:lnTo>
                  <a:lnTo>
                    <a:pt x="119318" y="52611"/>
                  </a:lnTo>
                  <a:lnTo>
                    <a:pt x="115524" y="49911"/>
                  </a:lnTo>
                  <a:close/>
                </a:path>
                <a:path w="265429" h="205739">
                  <a:moveTo>
                    <a:pt x="247903" y="49911"/>
                  </a:moveTo>
                  <a:lnTo>
                    <a:pt x="149860" y="49911"/>
                  </a:lnTo>
                  <a:lnTo>
                    <a:pt x="159555" y="53818"/>
                  </a:lnTo>
                  <a:lnTo>
                    <a:pt x="171132" y="56594"/>
                  </a:lnTo>
                  <a:lnTo>
                    <a:pt x="184328" y="58251"/>
                  </a:lnTo>
                  <a:lnTo>
                    <a:pt x="198881" y="58800"/>
                  </a:lnTo>
                  <a:lnTo>
                    <a:pt x="213435" y="58251"/>
                  </a:lnTo>
                  <a:lnTo>
                    <a:pt x="226631" y="56594"/>
                  </a:lnTo>
                  <a:lnTo>
                    <a:pt x="238208" y="53818"/>
                  </a:lnTo>
                  <a:lnTo>
                    <a:pt x="247903" y="49911"/>
                  </a:lnTo>
                  <a:close/>
                </a:path>
                <a:path w="265429" h="205739">
                  <a:moveTo>
                    <a:pt x="256113" y="14731"/>
                  </a:moveTo>
                  <a:lnTo>
                    <a:pt x="198881" y="14731"/>
                  </a:lnTo>
                  <a:lnTo>
                    <a:pt x="219936" y="16192"/>
                  </a:lnTo>
                  <a:lnTo>
                    <a:pt x="235299" y="19843"/>
                  </a:lnTo>
                  <a:lnTo>
                    <a:pt x="244709" y="24590"/>
                  </a:lnTo>
                  <a:lnTo>
                    <a:pt x="247903" y="29337"/>
                  </a:lnTo>
                  <a:lnTo>
                    <a:pt x="244298" y="34157"/>
                  </a:lnTo>
                  <a:lnTo>
                    <a:pt x="234203" y="38941"/>
                  </a:lnTo>
                  <a:lnTo>
                    <a:pt x="218703" y="42606"/>
                  </a:lnTo>
                  <a:lnTo>
                    <a:pt x="198881" y="44068"/>
                  </a:lnTo>
                  <a:lnTo>
                    <a:pt x="265175" y="44068"/>
                  </a:lnTo>
                  <a:lnTo>
                    <a:pt x="265175" y="29337"/>
                  </a:lnTo>
                  <a:lnTo>
                    <a:pt x="260086" y="17359"/>
                  </a:lnTo>
                  <a:lnTo>
                    <a:pt x="256113" y="14731"/>
                  </a:lnTo>
                  <a:close/>
                </a:path>
              </a:pathLst>
            </a:custGeom>
            <a:solidFill>
              <a:srgbClr val="0808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50208" y="3787139"/>
              <a:ext cx="64008" cy="6858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829812" y="3159251"/>
              <a:ext cx="251460" cy="236854"/>
            </a:xfrm>
            <a:custGeom>
              <a:avLst/>
              <a:gdLst/>
              <a:ahLst/>
              <a:cxnLst/>
              <a:rect l="l" t="t" r="r" b="b"/>
              <a:pathLst>
                <a:path w="251460" h="236854">
                  <a:moveTo>
                    <a:pt x="59436" y="179832"/>
                  </a:moveTo>
                  <a:lnTo>
                    <a:pt x="32004" y="179832"/>
                  </a:lnTo>
                  <a:lnTo>
                    <a:pt x="32004" y="205740"/>
                  </a:lnTo>
                  <a:lnTo>
                    <a:pt x="59436" y="205740"/>
                  </a:lnTo>
                  <a:lnTo>
                    <a:pt x="59436" y="179832"/>
                  </a:lnTo>
                  <a:close/>
                </a:path>
                <a:path w="251460" h="236854">
                  <a:moveTo>
                    <a:pt x="59436" y="147828"/>
                  </a:moveTo>
                  <a:lnTo>
                    <a:pt x="32004" y="147828"/>
                  </a:lnTo>
                  <a:lnTo>
                    <a:pt x="32004" y="173736"/>
                  </a:lnTo>
                  <a:lnTo>
                    <a:pt x="59436" y="173736"/>
                  </a:lnTo>
                  <a:lnTo>
                    <a:pt x="59436" y="147828"/>
                  </a:lnTo>
                  <a:close/>
                </a:path>
                <a:path w="251460" h="236854">
                  <a:moveTo>
                    <a:pt x="70104" y="0"/>
                  </a:moveTo>
                  <a:lnTo>
                    <a:pt x="57912" y="0"/>
                  </a:lnTo>
                  <a:lnTo>
                    <a:pt x="57912" y="16891"/>
                  </a:lnTo>
                  <a:lnTo>
                    <a:pt x="70104" y="16891"/>
                  </a:lnTo>
                  <a:lnTo>
                    <a:pt x="70104" y="0"/>
                  </a:lnTo>
                  <a:close/>
                </a:path>
                <a:path w="251460" h="236854">
                  <a:moveTo>
                    <a:pt x="89916" y="179832"/>
                  </a:moveTo>
                  <a:lnTo>
                    <a:pt x="65532" y="179832"/>
                  </a:lnTo>
                  <a:lnTo>
                    <a:pt x="65532" y="205740"/>
                  </a:lnTo>
                  <a:lnTo>
                    <a:pt x="89916" y="205740"/>
                  </a:lnTo>
                  <a:lnTo>
                    <a:pt x="89916" y="179832"/>
                  </a:lnTo>
                  <a:close/>
                </a:path>
                <a:path w="251460" h="236854">
                  <a:moveTo>
                    <a:pt x="89916" y="147828"/>
                  </a:moveTo>
                  <a:lnTo>
                    <a:pt x="65532" y="147828"/>
                  </a:lnTo>
                  <a:lnTo>
                    <a:pt x="65532" y="173736"/>
                  </a:lnTo>
                  <a:lnTo>
                    <a:pt x="89916" y="173736"/>
                  </a:lnTo>
                  <a:lnTo>
                    <a:pt x="89916" y="147828"/>
                  </a:lnTo>
                  <a:close/>
                </a:path>
                <a:path w="251460" h="236854">
                  <a:moveTo>
                    <a:pt x="89916" y="115824"/>
                  </a:moveTo>
                  <a:lnTo>
                    <a:pt x="65532" y="115824"/>
                  </a:lnTo>
                  <a:lnTo>
                    <a:pt x="65532" y="141732"/>
                  </a:lnTo>
                  <a:lnTo>
                    <a:pt x="89916" y="141732"/>
                  </a:lnTo>
                  <a:lnTo>
                    <a:pt x="89916" y="115824"/>
                  </a:lnTo>
                  <a:close/>
                </a:path>
                <a:path w="251460" h="236854">
                  <a:moveTo>
                    <a:pt x="123444" y="179832"/>
                  </a:moveTo>
                  <a:lnTo>
                    <a:pt x="96012" y="179832"/>
                  </a:lnTo>
                  <a:lnTo>
                    <a:pt x="96012" y="205740"/>
                  </a:lnTo>
                  <a:lnTo>
                    <a:pt x="123444" y="205740"/>
                  </a:lnTo>
                  <a:lnTo>
                    <a:pt x="123444" y="179832"/>
                  </a:lnTo>
                  <a:close/>
                </a:path>
                <a:path w="251460" h="236854">
                  <a:moveTo>
                    <a:pt x="123444" y="147828"/>
                  </a:moveTo>
                  <a:lnTo>
                    <a:pt x="96012" y="147828"/>
                  </a:lnTo>
                  <a:lnTo>
                    <a:pt x="96012" y="173736"/>
                  </a:lnTo>
                  <a:lnTo>
                    <a:pt x="123444" y="173736"/>
                  </a:lnTo>
                  <a:lnTo>
                    <a:pt x="123444" y="147828"/>
                  </a:lnTo>
                  <a:close/>
                </a:path>
                <a:path w="251460" h="236854">
                  <a:moveTo>
                    <a:pt x="123444" y="115824"/>
                  </a:moveTo>
                  <a:lnTo>
                    <a:pt x="96012" y="115824"/>
                  </a:lnTo>
                  <a:lnTo>
                    <a:pt x="96012" y="141732"/>
                  </a:lnTo>
                  <a:lnTo>
                    <a:pt x="123444" y="141732"/>
                  </a:lnTo>
                  <a:lnTo>
                    <a:pt x="123444" y="115824"/>
                  </a:lnTo>
                  <a:close/>
                </a:path>
                <a:path w="251460" h="236854">
                  <a:moveTo>
                    <a:pt x="155448" y="179832"/>
                  </a:moveTo>
                  <a:lnTo>
                    <a:pt x="129540" y="179832"/>
                  </a:lnTo>
                  <a:lnTo>
                    <a:pt x="129540" y="205740"/>
                  </a:lnTo>
                  <a:lnTo>
                    <a:pt x="155448" y="205740"/>
                  </a:lnTo>
                  <a:lnTo>
                    <a:pt x="155448" y="179832"/>
                  </a:lnTo>
                  <a:close/>
                </a:path>
                <a:path w="251460" h="236854">
                  <a:moveTo>
                    <a:pt x="155448" y="147828"/>
                  </a:moveTo>
                  <a:lnTo>
                    <a:pt x="129540" y="147828"/>
                  </a:lnTo>
                  <a:lnTo>
                    <a:pt x="129540" y="173736"/>
                  </a:lnTo>
                  <a:lnTo>
                    <a:pt x="155448" y="173736"/>
                  </a:lnTo>
                  <a:lnTo>
                    <a:pt x="155448" y="147828"/>
                  </a:lnTo>
                  <a:close/>
                </a:path>
                <a:path w="251460" h="236854">
                  <a:moveTo>
                    <a:pt x="155448" y="115824"/>
                  </a:moveTo>
                  <a:lnTo>
                    <a:pt x="129540" y="115824"/>
                  </a:lnTo>
                  <a:lnTo>
                    <a:pt x="129540" y="141732"/>
                  </a:lnTo>
                  <a:lnTo>
                    <a:pt x="155448" y="141732"/>
                  </a:lnTo>
                  <a:lnTo>
                    <a:pt x="155448" y="115824"/>
                  </a:lnTo>
                  <a:close/>
                </a:path>
                <a:path w="251460" h="236854">
                  <a:moveTo>
                    <a:pt x="187452" y="179832"/>
                  </a:moveTo>
                  <a:lnTo>
                    <a:pt x="161544" y="179832"/>
                  </a:lnTo>
                  <a:lnTo>
                    <a:pt x="161544" y="205740"/>
                  </a:lnTo>
                  <a:lnTo>
                    <a:pt x="187452" y="205740"/>
                  </a:lnTo>
                  <a:lnTo>
                    <a:pt x="187452" y="179832"/>
                  </a:lnTo>
                  <a:close/>
                </a:path>
                <a:path w="251460" h="236854">
                  <a:moveTo>
                    <a:pt x="187452" y="147828"/>
                  </a:moveTo>
                  <a:lnTo>
                    <a:pt x="161544" y="147828"/>
                  </a:lnTo>
                  <a:lnTo>
                    <a:pt x="161544" y="173736"/>
                  </a:lnTo>
                  <a:lnTo>
                    <a:pt x="187452" y="173736"/>
                  </a:lnTo>
                  <a:lnTo>
                    <a:pt x="187452" y="147828"/>
                  </a:lnTo>
                  <a:close/>
                </a:path>
                <a:path w="251460" h="236854">
                  <a:moveTo>
                    <a:pt x="187452" y="115824"/>
                  </a:moveTo>
                  <a:lnTo>
                    <a:pt x="161544" y="115824"/>
                  </a:lnTo>
                  <a:lnTo>
                    <a:pt x="161544" y="141732"/>
                  </a:lnTo>
                  <a:lnTo>
                    <a:pt x="187452" y="141732"/>
                  </a:lnTo>
                  <a:lnTo>
                    <a:pt x="187452" y="115824"/>
                  </a:lnTo>
                  <a:close/>
                </a:path>
                <a:path w="251460" h="236854">
                  <a:moveTo>
                    <a:pt x="193548" y="0"/>
                  </a:moveTo>
                  <a:lnTo>
                    <a:pt x="181356" y="0"/>
                  </a:lnTo>
                  <a:lnTo>
                    <a:pt x="181356" y="16891"/>
                  </a:lnTo>
                  <a:lnTo>
                    <a:pt x="193548" y="16891"/>
                  </a:lnTo>
                  <a:lnTo>
                    <a:pt x="193548" y="0"/>
                  </a:lnTo>
                  <a:close/>
                </a:path>
                <a:path w="251460" h="236854">
                  <a:moveTo>
                    <a:pt x="219456" y="147828"/>
                  </a:moveTo>
                  <a:lnTo>
                    <a:pt x="193548" y="147828"/>
                  </a:lnTo>
                  <a:lnTo>
                    <a:pt x="193548" y="173736"/>
                  </a:lnTo>
                  <a:lnTo>
                    <a:pt x="219456" y="173736"/>
                  </a:lnTo>
                  <a:lnTo>
                    <a:pt x="219456" y="147828"/>
                  </a:lnTo>
                  <a:close/>
                </a:path>
                <a:path w="251460" h="236854">
                  <a:moveTo>
                    <a:pt x="219456" y="115824"/>
                  </a:moveTo>
                  <a:lnTo>
                    <a:pt x="193548" y="115824"/>
                  </a:lnTo>
                  <a:lnTo>
                    <a:pt x="193548" y="141732"/>
                  </a:lnTo>
                  <a:lnTo>
                    <a:pt x="219456" y="141732"/>
                  </a:lnTo>
                  <a:lnTo>
                    <a:pt x="219456" y="115824"/>
                  </a:lnTo>
                  <a:close/>
                </a:path>
                <a:path w="251460" h="236854">
                  <a:moveTo>
                    <a:pt x="251460" y="17018"/>
                  </a:moveTo>
                  <a:lnTo>
                    <a:pt x="239268" y="17018"/>
                  </a:lnTo>
                  <a:lnTo>
                    <a:pt x="239268" y="30988"/>
                  </a:lnTo>
                  <a:lnTo>
                    <a:pt x="239268" y="83058"/>
                  </a:lnTo>
                  <a:lnTo>
                    <a:pt x="13716" y="83058"/>
                  </a:lnTo>
                  <a:lnTo>
                    <a:pt x="13716" y="30988"/>
                  </a:lnTo>
                  <a:lnTo>
                    <a:pt x="57912" y="30988"/>
                  </a:lnTo>
                  <a:lnTo>
                    <a:pt x="57912" y="53721"/>
                  </a:lnTo>
                  <a:lnTo>
                    <a:pt x="70104" y="53721"/>
                  </a:lnTo>
                  <a:lnTo>
                    <a:pt x="70104" y="30988"/>
                  </a:lnTo>
                  <a:lnTo>
                    <a:pt x="181356" y="30988"/>
                  </a:lnTo>
                  <a:lnTo>
                    <a:pt x="181356" y="53721"/>
                  </a:lnTo>
                  <a:lnTo>
                    <a:pt x="193548" y="53721"/>
                  </a:lnTo>
                  <a:lnTo>
                    <a:pt x="193548" y="30988"/>
                  </a:lnTo>
                  <a:lnTo>
                    <a:pt x="239268" y="30988"/>
                  </a:lnTo>
                  <a:lnTo>
                    <a:pt x="239268" y="17018"/>
                  </a:lnTo>
                  <a:lnTo>
                    <a:pt x="0" y="17018"/>
                  </a:lnTo>
                  <a:lnTo>
                    <a:pt x="0" y="30988"/>
                  </a:lnTo>
                  <a:lnTo>
                    <a:pt x="0" y="83058"/>
                  </a:lnTo>
                  <a:lnTo>
                    <a:pt x="0" y="95758"/>
                  </a:lnTo>
                  <a:lnTo>
                    <a:pt x="0" y="224028"/>
                  </a:lnTo>
                  <a:lnTo>
                    <a:pt x="0" y="236728"/>
                  </a:lnTo>
                  <a:lnTo>
                    <a:pt x="251460" y="236728"/>
                  </a:lnTo>
                  <a:lnTo>
                    <a:pt x="251460" y="224028"/>
                  </a:lnTo>
                  <a:lnTo>
                    <a:pt x="13716" y="224028"/>
                  </a:lnTo>
                  <a:lnTo>
                    <a:pt x="13716" y="95758"/>
                  </a:lnTo>
                  <a:lnTo>
                    <a:pt x="239268" y="95758"/>
                  </a:lnTo>
                  <a:lnTo>
                    <a:pt x="239268" y="223901"/>
                  </a:lnTo>
                  <a:lnTo>
                    <a:pt x="251460" y="223901"/>
                  </a:lnTo>
                  <a:lnTo>
                    <a:pt x="251460" y="95758"/>
                  </a:lnTo>
                  <a:lnTo>
                    <a:pt x="251460" y="83058"/>
                  </a:lnTo>
                  <a:lnTo>
                    <a:pt x="251460" y="30988"/>
                  </a:lnTo>
                  <a:lnTo>
                    <a:pt x="251460" y="30746"/>
                  </a:lnTo>
                  <a:lnTo>
                    <a:pt x="251460" y="17018"/>
                  </a:lnTo>
                  <a:close/>
                </a:path>
              </a:pathLst>
            </a:custGeom>
            <a:solidFill>
              <a:srgbClr val="0808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885944" y="2886456"/>
            <a:ext cx="3702050" cy="97462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algn="ctr">
              <a:spcBef>
                <a:spcPts val="254"/>
              </a:spcBef>
            </a:pPr>
            <a:r>
              <a:rPr sz="1400" b="1" spc="-150" dirty="0">
                <a:solidFill>
                  <a:srgbClr val="345B89"/>
                </a:solidFill>
                <a:latin typeface="Arial"/>
                <a:cs typeface="Arial"/>
              </a:rPr>
              <a:t>Условия</a:t>
            </a:r>
            <a:r>
              <a:rPr sz="1400" b="1" spc="-150" dirty="0">
                <a:solidFill>
                  <a:srgbClr val="345B89"/>
                </a:solidFill>
                <a:latin typeface="Arial"/>
                <a:cs typeface="Arial"/>
              </a:rPr>
              <a:t>:</a:t>
            </a:r>
            <a:endParaRPr sz="1400" dirty="0">
              <a:latin typeface="Arial"/>
              <a:cs typeface="Arial"/>
            </a:endParaRPr>
          </a:p>
          <a:p>
            <a:pPr marL="452120">
              <a:spcBef>
                <a:spcPts val="200"/>
              </a:spcBef>
            </a:pPr>
            <a:r>
              <a:rPr sz="1150" spc="-80" dirty="0">
                <a:solidFill>
                  <a:srgbClr val="080808"/>
                </a:solidFill>
                <a:latin typeface="Arial"/>
                <a:cs typeface="Arial"/>
              </a:rPr>
              <a:t>Осуществление </a:t>
            </a:r>
            <a:r>
              <a:rPr sz="1150" spc="-85" dirty="0">
                <a:solidFill>
                  <a:srgbClr val="080808"/>
                </a:solidFill>
                <a:latin typeface="Arial"/>
                <a:cs typeface="Arial"/>
              </a:rPr>
              <a:t>деятельности </a:t>
            </a:r>
            <a:r>
              <a:rPr sz="1150" spc="-40" dirty="0">
                <a:solidFill>
                  <a:srgbClr val="080808"/>
                </a:solidFill>
                <a:latin typeface="Arial"/>
                <a:cs typeface="Arial"/>
              </a:rPr>
              <a:t>не менее </a:t>
            </a:r>
            <a:r>
              <a:rPr sz="1150" b="1" spc="25" dirty="0">
                <a:solidFill>
                  <a:srgbClr val="080808"/>
                </a:solidFill>
                <a:latin typeface="Arial"/>
                <a:cs typeface="Arial"/>
              </a:rPr>
              <a:t>3</a:t>
            </a:r>
            <a:r>
              <a:rPr sz="1150" b="1" spc="-4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150" b="1" spc="-145" dirty="0">
                <a:solidFill>
                  <a:srgbClr val="080808"/>
                </a:solidFill>
                <a:latin typeface="Arial"/>
                <a:cs typeface="Arial"/>
              </a:rPr>
              <a:t>лет</a:t>
            </a:r>
            <a:endParaRPr sz="1150" dirty="0">
              <a:latin typeface="Arial"/>
              <a:cs typeface="Arial"/>
            </a:endParaRPr>
          </a:p>
          <a:p>
            <a:pPr marL="452120" marR="818515">
              <a:lnSpc>
                <a:spcPct val="148000"/>
              </a:lnSpc>
              <a:spcBef>
                <a:spcPts val="10"/>
              </a:spcBef>
            </a:pPr>
            <a:r>
              <a:rPr sz="1150" b="1" spc="-155" dirty="0">
                <a:solidFill>
                  <a:srgbClr val="080808"/>
                </a:solidFill>
                <a:latin typeface="Arial"/>
                <a:cs typeface="Arial"/>
              </a:rPr>
              <a:t>ССЧ </a:t>
            </a:r>
            <a:r>
              <a:rPr sz="1150" b="1" spc="-100" dirty="0">
                <a:solidFill>
                  <a:srgbClr val="080808"/>
                </a:solidFill>
                <a:latin typeface="Arial"/>
                <a:cs typeface="Arial"/>
              </a:rPr>
              <a:t>работников </a:t>
            </a:r>
            <a:r>
              <a:rPr sz="1150" spc="25" dirty="0">
                <a:solidFill>
                  <a:srgbClr val="080808"/>
                </a:solidFill>
                <a:latin typeface="Arial"/>
                <a:cs typeface="Arial"/>
              </a:rPr>
              <a:t>– </a:t>
            </a:r>
            <a:r>
              <a:rPr sz="1150" spc="-40" dirty="0">
                <a:solidFill>
                  <a:srgbClr val="080808"/>
                </a:solidFill>
                <a:latin typeface="Arial"/>
                <a:cs typeface="Arial"/>
              </a:rPr>
              <a:t>не менее </a:t>
            </a:r>
            <a:r>
              <a:rPr sz="1150" b="1" spc="25" dirty="0">
                <a:solidFill>
                  <a:srgbClr val="080808"/>
                </a:solidFill>
                <a:latin typeface="Arial"/>
                <a:cs typeface="Arial"/>
              </a:rPr>
              <a:t>5 </a:t>
            </a:r>
            <a:r>
              <a:rPr sz="1150" b="1" spc="-100" dirty="0">
                <a:solidFill>
                  <a:srgbClr val="080808"/>
                </a:solidFill>
                <a:latin typeface="Arial"/>
                <a:cs typeface="Arial"/>
              </a:rPr>
              <a:t>человек  </a:t>
            </a:r>
            <a:r>
              <a:rPr sz="1150" b="1" spc="-114" dirty="0">
                <a:solidFill>
                  <a:srgbClr val="080808"/>
                </a:solidFill>
                <a:latin typeface="Arial"/>
                <a:cs typeface="Arial"/>
              </a:rPr>
              <a:t>Выручка </a:t>
            </a:r>
            <a:r>
              <a:rPr sz="1150" spc="25" dirty="0">
                <a:solidFill>
                  <a:srgbClr val="080808"/>
                </a:solidFill>
                <a:latin typeface="Arial"/>
                <a:cs typeface="Arial"/>
              </a:rPr>
              <a:t>– </a:t>
            </a:r>
            <a:r>
              <a:rPr sz="1150" spc="-40" dirty="0">
                <a:solidFill>
                  <a:srgbClr val="080808"/>
                </a:solidFill>
                <a:latin typeface="Arial"/>
                <a:cs typeface="Arial"/>
              </a:rPr>
              <a:t>не менее </a:t>
            </a:r>
            <a:r>
              <a:rPr sz="1150" b="1" spc="25" dirty="0">
                <a:solidFill>
                  <a:srgbClr val="080808"/>
                </a:solidFill>
                <a:latin typeface="Arial"/>
                <a:cs typeface="Arial"/>
              </a:rPr>
              <a:t>3 </a:t>
            </a:r>
            <a:r>
              <a:rPr sz="1150" b="1" spc="-120" dirty="0" err="1">
                <a:solidFill>
                  <a:srgbClr val="080808"/>
                </a:solidFill>
                <a:latin typeface="Arial"/>
                <a:cs typeface="Arial"/>
              </a:rPr>
              <a:t>млн</a:t>
            </a:r>
            <a:r>
              <a:rPr sz="1150" b="1" spc="-21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lang="ru-RU" sz="1150" b="1" spc="-210" dirty="0" smtClean="0">
                <a:solidFill>
                  <a:srgbClr val="080808"/>
                </a:solidFill>
                <a:latin typeface="Arial"/>
                <a:cs typeface="Arial"/>
              </a:rPr>
              <a:t>. </a:t>
            </a:r>
            <a:r>
              <a:rPr sz="1150" b="1" spc="-125" dirty="0" err="1" smtClean="0">
                <a:solidFill>
                  <a:srgbClr val="080808"/>
                </a:solidFill>
                <a:latin typeface="Arial"/>
                <a:cs typeface="Arial"/>
              </a:rPr>
              <a:t>рублей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184904" y="3314701"/>
            <a:ext cx="350520" cy="216535"/>
          </a:xfrm>
          <a:custGeom>
            <a:avLst/>
            <a:gdLst/>
            <a:ahLst/>
            <a:cxnLst/>
            <a:rect l="l" t="t" r="r" b="b"/>
            <a:pathLst>
              <a:path w="350520" h="216535">
                <a:moveTo>
                  <a:pt x="242316" y="0"/>
                </a:moveTo>
                <a:lnTo>
                  <a:pt x="242316" y="54101"/>
                </a:lnTo>
                <a:lnTo>
                  <a:pt x="0" y="54101"/>
                </a:lnTo>
                <a:lnTo>
                  <a:pt x="0" y="162305"/>
                </a:lnTo>
                <a:lnTo>
                  <a:pt x="242316" y="162305"/>
                </a:lnTo>
                <a:lnTo>
                  <a:pt x="242316" y="216408"/>
                </a:lnTo>
                <a:lnTo>
                  <a:pt x="350519" y="108203"/>
                </a:lnTo>
                <a:lnTo>
                  <a:pt x="242316" y="0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87951" y="4477512"/>
            <a:ext cx="350520" cy="216535"/>
          </a:xfrm>
          <a:custGeom>
            <a:avLst/>
            <a:gdLst/>
            <a:ahLst/>
            <a:cxnLst/>
            <a:rect l="l" t="t" r="r" b="b"/>
            <a:pathLst>
              <a:path w="350520" h="216535">
                <a:moveTo>
                  <a:pt x="242315" y="0"/>
                </a:moveTo>
                <a:lnTo>
                  <a:pt x="242315" y="54101"/>
                </a:lnTo>
                <a:lnTo>
                  <a:pt x="0" y="54101"/>
                </a:lnTo>
                <a:lnTo>
                  <a:pt x="0" y="162306"/>
                </a:lnTo>
                <a:lnTo>
                  <a:pt x="242315" y="162306"/>
                </a:lnTo>
                <a:lnTo>
                  <a:pt x="242315" y="216407"/>
                </a:lnTo>
                <a:lnTo>
                  <a:pt x="350520" y="108204"/>
                </a:lnTo>
                <a:lnTo>
                  <a:pt x="242315" y="0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502156" y="1530857"/>
            <a:ext cx="477647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spcBef>
                <a:spcPts val="105"/>
              </a:spcBef>
            </a:pPr>
            <a:r>
              <a:rPr sz="1400" spc="-85" dirty="0">
                <a:latin typeface="Arial"/>
                <a:cs typeface="Arial"/>
              </a:rPr>
              <a:t>площади </a:t>
            </a:r>
            <a:r>
              <a:rPr sz="1400" b="1" spc="-140" dirty="0">
                <a:latin typeface="Arial"/>
                <a:cs typeface="Arial"/>
              </a:rPr>
              <a:t>торгово-офисного </a:t>
            </a:r>
            <a:r>
              <a:rPr sz="1400" b="1" spc="-125" dirty="0">
                <a:latin typeface="Arial"/>
                <a:cs typeface="Arial"/>
              </a:rPr>
              <a:t>объекта </a:t>
            </a:r>
            <a:r>
              <a:rPr sz="1400" spc="-45" dirty="0">
                <a:latin typeface="Arial"/>
                <a:cs typeface="Arial"/>
              </a:rPr>
              <a:t>недвижимого </a:t>
            </a:r>
            <a:r>
              <a:rPr sz="1400" spc="-60" dirty="0">
                <a:latin typeface="Arial"/>
                <a:cs typeface="Arial"/>
              </a:rPr>
              <a:t>имущества,  </a:t>
            </a:r>
            <a:r>
              <a:rPr sz="1400" spc="-55" dirty="0">
                <a:latin typeface="Arial"/>
                <a:cs typeface="Arial"/>
              </a:rPr>
              <a:t>облагаемого </a:t>
            </a:r>
            <a:r>
              <a:rPr sz="1400" spc="-110" dirty="0">
                <a:latin typeface="Arial"/>
                <a:cs typeface="Arial"/>
              </a:rPr>
              <a:t>от </a:t>
            </a:r>
            <a:r>
              <a:rPr sz="1400" spc="-50" dirty="0">
                <a:latin typeface="Arial"/>
                <a:cs typeface="Arial"/>
              </a:rPr>
              <a:t>кадастровой </a:t>
            </a:r>
            <a:r>
              <a:rPr sz="1400" spc="-65" dirty="0">
                <a:latin typeface="Arial"/>
                <a:cs typeface="Arial"/>
              </a:rPr>
              <a:t>стоимости, </a:t>
            </a:r>
            <a:r>
              <a:rPr sz="1400" spc="-135" dirty="0">
                <a:latin typeface="Arial"/>
                <a:cs typeface="Arial"/>
              </a:rPr>
              <a:t>для </a:t>
            </a:r>
            <a:r>
              <a:rPr sz="1400" spc="-70" dirty="0">
                <a:latin typeface="Arial"/>
                <a:cs typeface="Arial"/>
              </a:rPr>
              <a:t>субъектов </a:t>
            </a:r>
            <a:r>
              <a:rPr sz="1400" b="1" spc="-125" dirty="0">
                <a:latin typeface="Arial"/>
                <a:cs typeface="Arial"/>
              </a:rPr>
              <a:t>малого  </a:t>
            </a:r>
            <a:r>
              <a:rPr sz="1400" b="1" spc="-130" dirty="0">
                <a:latin typeface="Arial"/>
                <a:cs typeface="Arial"/>
              </a:rPr>
              <a:t>предпринимательства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8478011" y="943355"/>
            <a:ext cx="1934210" cy="1592580"/>
            <a:chOff x="7335011" y="943355"/>
            <a:chExt cx="1934210" cy="1592580"/>
          </a:xfrm>
        </p:grpSpPr>
        <p:sp>
          <p:nvSpPr>
            <p:cNvPr id="30" name="object 30"/>
            <p:cNvSpPr/>
            <p:nvPr/>
          </p:nvSpPr>
          <p:spPr>
            <a:xfrm>
              <a:off x="9015983" y="1002791"/>
              <a:ext cx="250825" cy="1455420"/>
            </a:xfrm>
            <a:custGeom>
              <a:avLst/>
              <a:gdLst/>
              <a:ahLst/>
              <a:cxnLst/>
              <a:rect l="l" t="t" r="r" b="b"/>
              <a:pathLst>
                <a:path w="250825" h="1455420">
                  <a:moveTo>
                    <a:pt x="224027" y="0"/>
                  </a:moveTo>
                  <a:lnTo>
                    <a:pt x="224027" y="1455420"/>
                  </a:lnTo>
                </a:path>
                <a:path w="250825" h="1455420">
                  <a:moveTo>
                    <a:pt x="0" y="1437132"/>
                  </a:moveTo>
                  <a:lnTo>
                    <a:pt x="250444" y="1437132"/>
                  </a:lnTo>
                </a:path>
              </a:pathLst>
            </a:custGeom>
            <a:ln w="57912">
              <a:solidFill>
                <a:srgbClr val="0080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921751" y="943355"/>
              <a:ext cx="1327150" cy="173990"/>
            </a:xfrm>
            <a:custGeom>
              <a:avLst/>
              <a:gdLst/>
              <a:ahLst/>
              <a:cxnLst/>
              <a:rect l="l" t="t" r="r" b="b"/>
              <a:pathLst>
                <a:path w="1327150" h="173990">
                  <a:moveTo>
                    <a:pt x="173736" y="0"/>
                  </a:moveTo>
                  <a:lnTo>
                    <a:pt x="0" y="86868"/>
                  </a:lnTo>
                  <a:lnTo>
                    <a:pt x="173736" y="173736"/>
                  </a:lnTo>
                  <a:lnTo>
                    <a:pt x="173736" y="115824"/>
                  </a:lnTo>
                  <a:lnTo>
                    <a:pt x="144779" y="115824"/>
                  </a:lnTo>
                  <a:lnTo>
                    <a:pt x="144779" y="57912"/>
                  </a:lnTo>
                  <a:lnTo>
                    <a:pt x="173736" y="57912"/>
                  </a:lnTo>
                  <a:lnTo>
                    <a:pt x="173736" y="0"/>
                  </a:lnTo>
                  <a:close/>
                </a:path>
                <a:path w="1327150" h="173990">
                  <a:moveTo>
                    <a:pt x="173736" y="57912"/>
                  </a:moveTo>
                  <a:lnTo>
                    <a:pt x="144779" y="57912"/>
                  </a:lnTo>
                  <a:lnTo>
                    <a:pt x="144779" y="115824"/>
                  </a:lnTo>
                  <a:lnTo>
                    <a:pt x="173736" y="115824"/>
                  </a:lnTo>
                  <a:lnTo>
                    <a:pt x="173736" y="57912"/>
                  </a:lnTo>
                  <a:close/>
                </a:path>
                <a:path w="1327150" h="173990">
                  <a:moveTo>
                    <a:pt x="1326769" y="57912"/>
                  </a:moveTo>
                  <a:lnTo>
                    <a:pt x="173736" y="57912"/>
                  </a:lnTo>
                  <a:lnTo>
                    <a:pt x="173736" y="115824"/>
                  </a:lnTo>
                  <a:lnTo>
                    <a:pt x="1326769" y="115824"/>
                  </a:lnTo>
                  <a:lnTo>
                    <a:pt x="1326769" y="57912"/>
                  </a:lnTo>
                  <a:close/>
                </a:path>
              </a:pathLst>
            </a:custGeom>
            <a:solidFill>
              <a:srgbClr val="008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351775" y="1019555"/>
              <a:ext cx="250825" cy="1455420"/>
            </a:xfrm>
            <a:custGeom>
              <a:avLst/>
              <a:gdLst/>
              <a:ahLst/>
              <a:cxnLst/>
              <a:rect l="l" t="t" r="r" b="b"/>
              <a:pathLst>
                <a:path w="250825" h="1455420">
                  <a:moveTo>
                    <a:pt x="12192" y="1455420"/>
                  </a:moveTo>
                  <a:lnTo>
                    <a:pt x="12192" y="0"/>
                  </a:lnTo>
                </a:path>
                <a:path w="250825" h="1455420">
                  <a:moveTo>
                    <a:pt x="250444" y="27432"/>
                  </a:moveTo>
                  <a:lnTo>
                    <a:pt x="0" y="27432"/>
                  </a:lnTo>
                </a:path>
              </a:pathLst>
            </a:custGeom>
            <a:ln w="57912">
              <a:solidFill>
                <a:srgbClr val="0080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342631" y="2362200"/>
              <a:ext cx="1327150" cy="173990"/>
            </a:xfrm>
            <a:custGeom>
              <a:avLst/>
              <a:gdLst/>
              <a:ahLst/>
              <a:cxnLst/>
              <a:rect l="l" t="t" r="r" b="b"/>
              <a:pathLst>
                <a:path w="1327150" h="173989">
                  <a:moveTo>
                    <a:pt x="1153033" y="0"/>
                  </a:moveTo>
                  <a:lnTo>
                    <a:pt x="1153033" y="173736"/>
                  </a:lnTo>
                  <a:lnTo>
                    <a:pt x="1268856" y="115824"/>
                  </a:lnTo>
                  <a:lnTo>
                    <a:pt x="1181989" y="115824"/>
                  </a:lnTo>
                  <a:lnTo>
                    <a:pt x="1181989" y="57912"/>
                  </a:lnTo>
                  <a:lnTo>
                    <a:pt x="1268857" y="57912"/>
                  </a:lnTo>
                  <a:lnTo>
                    <a:pt x="1153033" y="0"/>
                  </a:lnTo>
                  <a:close/>
                </a:path>
                <a:path w="1327150" h="173989">
                  <a:moveTo>
                    <a:pt x="1153033" y="57912"/>
                  </a:moveTo>
                  <a:lnTo>
                    <a:pt x="0" y="57912"/>
                  </a:lnTo>
                  <a:lnTo>
                    <a:pt x="0" y="115824"/>
                  </a:lnTo>
                  <a:lnTo>
                    <a:pt x="1153033" y="115824"/>
                  </a:lnTo>
                  <a:lnTo>
                    <a:pt x="1153033" y="57912"/>
                  </a:lnTo>
                  <a:close/>
                </a:path>
                <a:path w="1327150" h="173989">
                  <a:moveTo>
                    <a:pt x="1268857" y="57912"/>
                  </a:moveTo>
                  <a:lnTo>
                    <a:pt x="1181989" y="57912"/>
                  </a:lnTo>
                  <a:lnTo>
                    <a:pt x="1181989" y="115824"/>
                  </a:lnTo>
                  <a:lnTo>
                    <a:pt x="1268856" y="115824"/>
                  </a:lnTo>
                  <a:lnTo>
                    <a:pt x="1326769" y="86867"/>
                  </a:lnTo>
                  <a:lnTo>
                    <a:pt x="1268857" y="57912"/>
                  </a:lnTo>
                  <a:close/>
                </a:path>
              </a:pathLst>
            </a:custGeom>
            <a:solidFill>
              <a:srgbClr val="008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921495" y="1367027"/>
              <a:ext cx="97790" cy="889000"/>
            </a:xfrm>
            <a:custGeom>
              <a:avLst/>
              <a:gdLst/>
              <a:ahLst/>
              <a:cxnLst/>
              <a:rect l="l" t="t" r="r" b="b"/>
              <a:pathLst>
                <a:path w="97790" h="889000">
                  <a:moveTo>
                    <a:pt x="71627" y="0"/>
                  </a:moveTo>
                  <a:lnTo>
                    <a:pt x="71627" y="882776"/>
                  </a:lnTo>
                </a:path>
                <a:path w="97790" h="889000">
                  <a:moveTo>
                    <a:pt x="0" y="888492"/>
                  </a:moveTo>
                  <a:lnTo>
                    <a:pt x="97789" y="888492"/>
                  </a:lnTo>
                </a:path>
              </a:pathLst>
            </a:custGeom>
            <a:ln w="57912">
              <a:solidFill>
                <a:srgbClr val="0080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485631" y="1307591"/>
              <a:ext cx="518159" cy="173990"/>
            </a:xfrm>
            <a:custGeom>
              <a:avLst/>
              <a:gdLst/>
              <a:ahLst/>
              <a:cxnLst/>
              <a:rect l="l" t="t" r="r" b="b"/>
              <a:pathLst>
                <a:path w="518159" h="173990">
                  <a:moveTo>
                    <a:pt x="173736" y="0"/>
                  </a:moveTo>
                  <a:lnTo>
                    <a:pt x="0" y="86868"/>
                  </a:lnTo>
                  <a:lnTo>
                    <a:pt x="173736" y="173736"/>
                  </a:lnTo>
                  <a:lnTo>
                    <a:pt x="173736" y="115824"/>
                  </a:lnTo>
                  <a:lnTo>
                    <a:pt x="144779" y="115824"/>
                  </a:lnTo>
                  <a:lnTo>
                    <a:pt x="144779" y="57912"/>
                  </a:lnTo>
                  <a:lnTo>
                    <a:pt x="173736" y="57912"/>
                  </a:lnTo>
                  <a:lnTo>
                    <a:pt x="173736" y="0"/>
                  </a:lnTo>
                  <a:close/>
                </a:path>
                <a:path w="518159" h="173990">
                  <a:moveTo>
                    <a:pt x="173736" y="57912"/>
                  </a:moveTo>
                  <a:lnTo>
                    <a:pt x="144779" y="57912"/>
                  </a:lnTo>
                  <a:lnTo>
                    <a:pt x="144779" y="115824"/>
                  </a:lnTo>
                  <a:lnTo>
                    <a:pt x="173736" y="115824"/>
                  </a:lnTo>
                  <a:lnTo>
                    <a:pt x="173736" y="57912"/>
                  </a:lnTo>
                  <a:close/>
                </a:path>
                <a:path w="518159" h="173990">
                  <a:moveTo>
                    <a:pt x="517778" y="57912"/>
                  </a:moveTo>
                  <a:lnTo>
                    <a:pt x="173736" y="57912"/>
                  </a:lnTo>
                  <a:lnTo>
                    <a:pt x="173736" y="115824"/>
                  </a:lnTo>
                  <a:lnTo>
                    <a:pt x="517778" y="115824"/>
                  </a:lnTo>
                  <a:lnTo>
                    <a:pt x="517778" y="57912"/>
                  </a:lnTo>
                  <a:close/>
                </a:path>
              </a:pathLst>
            </a:custGeom>
            <a:solidFill>
              <a:srgbClr val="008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511795" y="1376172"/>
              <a:ext cx="115570" cy="893444"/>
            </a:xfrm>
            <a:custGeom>
              <a:avLst/>
              <a:gdLst/>
              <a:ahLst/>
              <a:cxnLst/>
              <a:rect l="l" t="t" r="r" b="b"/>
              <a:pathLst>
                <a:path w="115570" h="893444">
                  <a:moveTo>
                    <a:pt x="21335" y="893190"/>
                  </a:moveTo>
                  <a:lnTo>
                    <a:pt x="21335" y="0"/>
                  </a:lnTo>
                </a:path>
                <a:path w="115570" h="893444">
                  <a:moveTo>
                    <a:pt x="115443" y="24383"/>
                  </a:moveTo>
                  <a:lnTo>
                    <a:pt x="0" y="24383"/>
                  </a:lnTo>
                </a:path>
              </a:pathLst>
            </a:custGeom>
            <a:ln w="57912">
              <a:solidFill>
                <a:srgbClr val="0080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517891" y="2164080"/>
              <a:ext cx="600710" cy="173990"/>
            </a:xfrm>
            <a:custGeom>
              <a:avLst/>
              <a:gdLst/>
              <a:ahLst/>
              <a:cxnLst/>
              <a:rect l="l" t="t" r="r" b="b"/>
              <a:pathLst>
                <a:path w="600709" h="173989">
                  <a:moveTo>
                    <a:pt x="426847" y="0"/>
                  </a:moveTo>
                  <a:lnTo>
                    <a:pt x="426847" y="173736"/>
                  </a:lnTo>
                  <a:lnTo>
                    <a:pt x="542671" y="115824"/>
                  </a:lnTo>
                  <a:lnTo>
                    <a:pt x="455802" y="115824"/>
                  </a:lnTo>
                  <a:lnTo>
                    <a:pt x="455802" y="57912"/>
                  </a:lnTo>
                  <a:lnTo>
                    <a:pt x="542670" y="57912"/>
                  </a:lnTo>
                  <a:lnTo>
                    <a:pt x="426847" y="0"/>
                  </a:lnTo>
                  <a:close/>
                </a:path>
                <a:path w="600709" h="173989">
                  <a:moveTo>
                    <a:pt x="426847" y="57912"/>
                  </a:moveTo>
                  <a:lnTo>
                    <a:pt x="0" y="57912"/>
                  </a:lnTo>
                  <a:lnTo>
                    <a:pt x="0" y="115824"/>
                  </a:lnTo>
                  <a:lnTo>
                    <a:pt x="426847" y="115824"/>
                  </a:lnTo>
                  <a:lnTo>
                    <a:pt x="426847" y="57912"/>
                  </a:lnTo>
                  <a:close/>
                </a:path>
                <a:path w="600709" h="173989">
                  <a:moveTo>
                    <a:pt x="542670" y="57912"/>
                  </a:moveTo>
                  <a:lnTo>
                    <a:pt x="455802" y="57912"/>
                  </a:lnTo>
                  <a:lnTo>
                    <a:pt x="455802" y="115824"/>
                  </a:lnTo>
                  <a:lnTo>
                    <a:pt x="542671" y="115824"/>
                  </a:lnTo>
                  <a:lnTo>
                    <a:pt x="600582" y="86868"/>
                  </a:lnTo>
                  <a:lnTo>
                    <a:pt x="542670" y="57912"/>
                  </a:lnTo>
                  <a:close/>
                </a:path>
              </a:pathLst>
            </a:custGeom>
            <a:solidFill>
              <a:srgbClr val="008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482853" y="1089661"/>
            <a:ext cx="1685925" cy="286617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40005" rIns="0" bIns="0" rtlCol="0">
            <a:spAutoFit/>
          </a:bodyPr>
          <a:lstStyle/>
          <a:p>
            <a:pPr marL="91440">
              <a:spcBef>
                <a:spcPts val="315"/>
              </a:spcBef>
            </a:pPr>
            <a:r>
              <a:rPr sz="1600" b="1" spc="-175" dirty="0">
                <a:solidFill>
                  <a:srgbClr val="345B89"/>
                </a:solidFill>
                <a:latin typeface="Arial"/>
                <a:cs typeface="Arial"/>
              </a:rPr>
              <a:t>Вычет </a:t>
            </a:r>
            <a:r>
              <a:rPr sz="1600" b="1" spc="35" dirty="0">
                <a:solidFill>
                  <a:srgbClr val="345B89"/>
                </a:solidFill>
                <a:latin typeface="Arial"/>
                <a:cs typeface="Arial"/>
              </a:rPr>
              <a:t>100 </a:t>
            </a:r>
            <a:r>
              <a:rPr sz="1600" b="1" spc="-75" dirty="0">
                <a:solidFill>
                  <a:srgbClr val="345B89"/>
                </a:solidFill>
                <a:latin typeface="Arial"/>
                <a:cs typeface="Arial"/>
              </a:rPr>
              <a:t>кв.</a:t>
            </a:r>
            <a:r>
              <a:rPr sz="1600" b="1" spc="-120" dirty="0">
                <a:solidFill>
                  <a:srgbClr val="345B89"/>
                </a:solidFill>
                <a:latin typeface="Arial"/>
                <a:cs typeface="Arial"/>
              </a:rPr>
              <a:t> </a:t>
            </a:r>
            <a:r>
              <a:rPr sz="1600" b="1" spc="-85" dirty="0">
                <a:solidFill>
                  <a:srgbClr val="345B89"/>
                </a:solidFill>
                <a:latin typeface="Arial"/>
                <a:cs typeface="Arial"/>
              </a:rPr>
              <a:t>м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635360" y="6572198"/>
            <a:ext cx="189230" cy="730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pPr marL="38100">
                <a:lnSpc>
                  <a:spcPts val="1864"/>
                </a:lnSpc>
              </a:pPr>
              <a:t>42</a:t>
            </a:fld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895588" y="1663701"/>
            <a:ext cx="10553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spcBef>
                <a:spcPts val="105"/>
              </a:spcBef>
            </a:pPr>
            <a:r>
              <a:rPr sz="3200" spc="60" dirty="0">
                <a:solidFill>
                  <a:srgbClr val="080808"/>
                </a:solidFill>
                <a:latin typeface="Arial"/>
                <a:cs typeface="Arial"/>
              </a:rPr>
              <a:t>100</a:t>
            </a:r>
            <a:r>
              <a:rPr sz="3200" spc="-60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600" spc="30" dirty="0">
                <a:solidFill>
                  <a:srgbClr val="080808"/>
                </a:solidFill>
                <a:latin typeface="Arial"/>
                <a:cs typeface="Arial"/>
              </a:rPr>
              <a:t>м</a:t>
            </a:r>
            <a:r>
              <a:rPr b="1" spc="44" baseline="32407" dirty="0">
                <a:solidFill>
                  <a:srgbClr val="080808"/>
                </a:solidFill>
                <a:latin typeface="Arial"/>
                <a:cs typeface="Arial"/>
              </a:rPr>
              <a:t>2</a:t>
            </a:r>
            <a:endParaRPr baseline="32407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892041" y="4198620"/>
            <a:ext cx="2524125" cy="539250"/>
          </a:xfrm>
          <a:prstGeom prst="rect">
            <a:avLst/>
          </a:prstGeom>
          <a:solidFill>
            <a:srgbClr val="E1EFD9">
              <a:alpha val="56077"/>
            </a:srgbClr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spcBef>
                <a:spcPts val="5"/>
              </a:spcBef>
            </a:pPr>
            <a:endParaRPr sz="2100">
              <a:latin typeface="Times New Roman"/>
              <a:cs typeface="Times New Roman"/>
            </a:endParaRPr>
          </a:p>
          <a:p>
            <a:pPr marL="481330"/>
            <a:r>
              <a:rPr sz="1400" b="1" spc="-155" dirty="0">
                <a:solidFill>
                  <a:srgbClr val="008000"/>
                </a:solidFill>
                <a:latin typeface="Arial"/>
                <a:cs typeface="Arial"/>
              </a:rPr>
              <a:t>Вычет </a:t>
            </a:r>
            <a:r>
              <a:rPr sz="1400" b="1" spc="-150" dirty="0">
                <a:solidFill>
                  <a:srgbClr val="008000"/>
                </a:solidFill>
                <a:latin typeface="Arial"/>
                <a:cs typeface="Arial"/>
              </a:rPr>
              <a:t>БЕЗ</a:t>
            </a:r>
            <a:r>
              <a:rPr sz="1400" b="1" spc="-3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400" b="1" spc="-160" dirty="0">
                <a:solidFill>
                  <a:srgbClr val="008000"/>
                </a:solidFill>
                <a:latin typeface="Arial"/>
                <a:cs typeface="Arial"/>
              </a:rPr>
              <a:t>УСЛОВИЙ</a:t>
            </a:r>
            <a:endParaRPr sz="1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56875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87651" y="3448812"/>
            <a:ext cx="8830310" cy="249427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3175" rIns="0" bIns="0" rtlCol="0">
            <a:spAutoFit/>
          </a:bodyPr>
          <a:lstStyle/>
          <a:p>
            <a:pPr marL="90805">
              <a:spcBef>
                <a:spcPts val="25"/>
              </a:spcBef>
            </a:pPr>
            <a:r>
              <a:rPr sz="1600" spc="-80" dirty="0">
                <a:latin typeface="Arial"/>
                <a:cs typeface="Arial"/>
              </a:rPr>
              <a:t>Налоговая </a:t>
            </a:r>
            <a:r>
              <a:rPr sz="1600" b="1" spc="-185" dirty="0">
                <a:solidFill>
                  <a:srgbClr val="345B89"/>
                </a:solidFill>
                <a:latin typeface="Arial"/>
                <a:cs typeface="Arial"/>
              </a:rPr>
              <a:t>льгота </a:t>
            </a:r>
            <a:r>
              <a:rPr sz="1600" spc="-15" dirty="0">
                <a:latin typeface="Arial"/>
                <a:cs typeface="Arial"/>
              </a:rPr>
              <a:t>в </a:t>
            </a:r>
            <a:r>
              <a:rPr sz="1600" spc="-70" dirty="0">
                <a:latin typeface="Arial"/>
                <a:cs typeface="Arial"/>
              </a:rPr>
              <a:t>отношении </a:t>
            </a:r>
            <a:r>
              <a:rPr sz="1600" b="1" spc="-210" dirty="0">
                <a:solidFill>
                  <a:srgbClr val="345B89"/>
                </a:solidFill>
                <a:latin typeface="Arial"/>
                <a:cs typeface="Arial"/>
              </a:rPr>
              <a:t>жилых </a:t>
            </a:r>
            <a:r>
              <a:rPr sz="1600" b="1" spc="-110" dirty="0">
                <a:solidFill>
                  <a:srgbClr val="345B89"/>
                </a:solidFill>
                <a:latin typeface="Arial"/>
                <a:cs typeface="Arial"/>
              </a:rPr>
              <a:t>помещений </a:t>
            </a:r>
            <a:r>
              <a:rPr sz="1600" b="1" spc="-160" dirty="0">
                <a:solidFill>
                  <a:srgbClr val="345B89"/>
                </a:solidFill>
                <a:latin typeface="Arial"/>
                <a:cs typeface="Arial"/>
              </a:rPr>
              <a:t>сельскохозяйственных</a:t>
            </a:r>
            <a:r>
              <a:rPr sz="1600" b="1" spc="-65" dirty="0">
                <a:solidFill>
                  <a:srgbClr val="345B89"/>
                </a:solidFill>
                <a:latin typeface="Arial"/>
                <a:cs typeface="Arial"/>
              </a:rPr>
              <a:t> </a:t>
            </a:r>
            <a:r>
              <a:rPr sz="1600" b="1" spc="-155" dirty="0">
                <a:solidFill>
                  <a:srgbClr val="345B89"/>
                </a:solidFill>
                <a:latin typeface="Arial"/>
                <a:cs typeface="Arial"/>
              </a:rPr>
              <a:t>товаропроизводителей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36521" y="4025900"/>
            <a:ext cx="3723640" cy="514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-120" dirty="0">
                <a:latin typeface="Arial"/>
                <a:cs typeface="Arial"/>
              </a:rPr>
              <a:t>Налоговая </a:t>
            </a:r>
            <a:r>
              <a:rPr sz="1400" b="1" spc="-85" dirty="0">
                <a:latin typeface="Arial"/>
                <a:cs typeface="Arial"/>
              </a:rPr>
              <a:t>нагрузка </a:t>
            </a:r>
            <a:r>
              <a:rPr sz="1400" spc="-85" dirty="0">
                <a:latin typeface="Arial"/>
                <a:cs typeface="Arial"/>
              </a:rPr>
              <a:t>соответствует </a:t>
            </a:r>
            <a:r>
              <a:rPr sz="1400" spc="-45" dirty="0">
                <a:latin typeface="Arial"/>
                <a:cs typeface="Arial"/>
              </a:rPr>
              <a:t>ставке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b="1" spc="-55" dirty="0">
                <a:solidFill>
                  <a:srgbClr val="008000"/>
                </a:solidFill>
                <a:latin typeface="Arial"/>
                <a:cs typeface="Arial"/>
              </a:rPr>
              <a:t>0,3%</a:t>
            </a:r>
            <a:endParaRPr>
              <a:latin typeface="Arial"/>
              <a:cs typeface="Arial"/>
            </a:endParaRPr>
          </a:p>
          <a:p>
            <a:pPr marL="12700"/>
            <a:r>
              <a:rPr sz="1400" i="1" spc="-125" dirty="0">
                <a:latin typeface="Arial"/>
                <a:cs typeface="Arial"/>
              </a:rPr>
              <a:t>(вместо</a:t>
            </a:r>
            <a:r>
              <a:rPr sz="1400" i="1" spc="-60" dirty="0">
                <a:latin typeface="Arial"/>
                <a:cs typeface="Arial"/>
              </a:rPr>
              <a:t> 2%)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04417" y="950975"/>
            <a:ext cx="7604759" cy="451406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40640" rIns="0" bIns="0" rtlCol="0">
            <a:spAutoFit/>
          </a:bodyPr>
          <a:lstStyle/>
          <a:p>
            <a:pPr marL="90805" marR="102235">
              <a:lnSpc>
                <a:spcPts val="1630"/>
              </a:lnSpc>
              <a:spcBef>
                <a:spcPts val="320"/>
              </a:spcBef>
            </a:pPr>
            <a:r>
              <a:rPr sz="1600" b="1" spc="-160" dirty="0">
                <a:solidFill>
                  <a:srgbClr val="345B89"/>
                </a:solidFill>
                <a:latin typeface="Arial"/>
                <a:cs typeface="Arial"/>
              </a:rPr>
              <a:t>Освобождаются </a:t>
            </a:r>
            <a:r>
              <a:rPr sz="1600" spc="-130" dirty="0">
                <a:latin typeface="Arial"/>
                <a:cs typeface="Arial"/>
              </a:rPr>
              <a:t>от </a:t>
            </a:r>
            <a:r>
              <a:rPr sz="1600" spc="-75" dirty="0">
                <a:latin typeface="Arial"/>
                <a:cs typeface="Arial"/>
              </a:rPr>
              <a:t>налога, </a:t>
            </a:r>
            <a:r>
              <a:rPr sz="1600" spc="-70" dirty="0">
                <a:latin typeface="Arial"/>
                <a:cs typeface="Arial"/>
              </a:rPr>
              <a:t>исчисленного </a:t>
            </a:r>
            <a:r>
              <a:rPr sz="1600" b="1" spc="-195" dirty="0">
                <a:solidFill>
                  <a:srgbClr val="345B89"/>
                </a:solidFill>
                <a:latin typeface="Arial"/>
                <a:cs typeface="Arial"/>
              </a:rPr>
              <a:t>от </a:t>
            </a:r>
            <a:r>
              <a:rPr sz="1600" b="1" spc="-140" dirty="0">
                <a:solidFill>
                  <a:srgbClr val="345B89"/>
                </a:solidFill>
                <a:latin typeface="Arial"/>
                <a:cs typeface="Arial"/>
              </a:rPr>
              <a:t>среднегодовой стоимости</a:t>
            </a:r>
            <a:r>
              <a:rPr sz="1600" spc="-140" dirty="0">
                <a:latin typeface="Arial"/>
                <a:cs typeface="Arial"/>
              </a:rPr>
              <a:t>, </a:t>
            </a:r>
            <a:r>
              <a:rPr sz="1600" spc="-50" dirty="0">
                <a:latin typeface="Arial"/>
                <a:cs typeface="Arial"/>
              </a:rPr>
              <a:t>организации,  </a:t>
            </a:r>
            <a:r>
              <a:rPr sz="1600" spc="-85" dirty="0">
                <a:latin typeface="Arial"/>
                <a:cs typeface="Arial"/>
              </a:rPr>
              <a:t>осуществляющие </a:t>
            </a:r>
            <a:r>
              <a:rPr sz="1600" spc="-110" dirty="0">
                <a:latin typeface="Arial"/>
                <a:cs typeface="Arial"/>
              </a:rPr>
              <a:t>деятельность </a:t>
            </a:r>
            <a:r>
              <a:rPr sz="1600" b="1" spc="-150" dirty="0">
                <a:solidFill>
                  <a:srgbClr val="345B89"/>
                </a:solidFill>
                <a:latin typeface="Arial"/>
                <a:cs typeface="Arial"/>
              </a:rPr>
              <a:t>в </a:t>
            </a:r>
            <a:r>
              <a:rPr sz="1600" b="1" spc="-185" dirty="0">
                <a:solidFill>
                  <a:srgbClr val="345B89"/>
                </a:solidFill>
                <a:latin typeface="Arial"/>
                <a:cs typeface="Arial"/>
              </a:rPr>
              <a:t>следующих</a:t>
            </a:r>
            <a:r>
              <a:rPr sz="1600" b="1" spc="-25" dirty="0">
                <a:solidFill>
                  <a:srgbClr val="345B89"/>
                </a:solidFill>
                <a:latin typeface="Arial"/>
                <a:cs typeface="Arial"/>
              </a:rPr>
              <a:t> </a:t>
            </a:r>
            <a:r>
              <a:rPr sz="1600" b="1" spc="-160" dirty="0">
                <a:solidFill>
                  <a:srgbClr val="345B89"/>
                </a:solidFill>
                <a:latin typeface="Arial"/>
                <a:cs typeface="Arial"/>
              </a:rPr>
              <a:t>сферах: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82851" y="1561185"/>
            <a:ext cx="5607050" cy="89535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90500" indent="-178435">
              <a:spcBef>
                <a:spcPts val="700"/>
              </a:spcBef>
              <a:buFont typeface="Wingdings"/>
              <a:buChar char=""/>
              <a:tabLst>
                <a:tab pos="191135" algn="l"/>
              </a:tabLst>
            </a:pPr>
            <a:r>
              <a:rPr sz="1400" spc="-60" dirty="0">
                <a:latin typeface="Arial"/>
                <a:cs typeface="Arial"/>
              </a:rPr>
              <a:t>производство </a:t>
            </a:r>
            <a:r>
              <a:rPr sz="1400" spc="-65" dirty="0">
                <a:latin typeface="Arial"/>
                <a:cs typeface="Arial"/>
              </a:rPr>
              <a:t>сельскохозяйственной </a:t>
            </a:r>
            <a:r>
              <a:rPr sz="1400" spc="-60" dirty="0">
                <a:latin typeface="Arial"/>
                <a:cs typeface="Arial"/>
              </a:rPr>
              <a:t>продукции </a:t>
            </a:r>
            <a:r>
              <a:rPr sz="1400" spc="-35" dirty="0">
                <a:latin typeface="Arial"/>
                <a:cs typeface="Arial"/>
              </a:rPr>
              <a:t>и </a:t>
            </a:r>
            <a:r>
              <a:rPr sz="1400" spc="-40" dirty="0">
                <a:latin typeface="Arial"/>
                <a:cs typeface="Arial"/>
              </a:rPr>
              <a:t>выращивание</a:t>
            </a:r>
            <a:r>
              <a:rPr sz="1400" spc="-135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рыбы</a:t>
            </a:r>
            <a:endParaRPr sz="1400">
              <a:latin typeface="Arial"/>
              <a:cs typeface="Arial"/>
            </a:endParaRPr>
          </a:p>
          <a:p>
            <a:pPr marL="190500" indent="-178435">
              <a:spcBef>
                <a:spcPts val="605"/>
              </a:spcBef>
              <a:buFont typeface="Wingdings"/>
              <a:buChar char=""/>
              <a:tabLst>
                <a:tab pos="191135" algn="l"/>
              </a:tabLst>
            </a:pPr>
            <a:r>
              <a:rPr sz="1400" spc="-50" dirty="0">
                <a:latin typeface="Arial"/>
                <a:cs typeface="Arial"/>
              </a:rPr>
              <a:t>хранение </a:t>
            </a:r>
            <a:r>
              <a:rPr sz="1400" spc="-65" dirty="0">
                <a:latin typeface="Arial"/>
                <a:cs typeface="Arial"/>
              </a:rPr>
              <a:t>сельскохозяйственной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продукции</a:t>
            </a:r>
            <a:endParaRPr sz="1400">
              <a:latin typeface="Arial"/>
              <a:cs typeface="Arial"/>
            </a:endParaRPr>
          </a:p>
          <a:p>
            <a:pPr marL="190500" indent="-178435">
              <a:spcBef>
                <a:spcPts val="600"/>
              </a:spcBef>
              <a:buFont typeface="Wingdings"/>
              <a:buChar char=""/>
              <a:tabLst>
                <a:tab pos="191135" algn="l"/>
              </a:tabLst>
            </a:pPr>
            <a:r>
              <a:rPr sz="1400" spc="-50" dirty="0">
                <a:latin typeface="Arial"/>
                <a:cs typeface="Arial"/>
              </a:rPr>
              <a:t>переработка </a:t>
            </a:r>
            <a:r>
              <a:rPr sz="1400" spc="-65" dirty="0">
                <a:latin typeface="Arial"/>
                <a:cs typeface="Arial"/>
              </a:rPr>
              <a:t>сельскохозяйственной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продукции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315212" y="3461003"/>
            <a:ext cx="297180" cy="295910"/>
            <a:chOff x="172212" y="3461003"/>
            <a:chExt cx="297180" cy="295910"/>
          </a:xfrm>
        </p:grpSpPr>
        <p:sp>
          <p:nvSpPr>
            <p:cNvPr id="7" name="object 7"/>
            <p:cNvSpPr/>
            <p:nvPr/>
          </p:nvSpPr>
          <p:spPr>
            <a:xfrm>
              <a:off x="217932" y="3465575"/>
              <a:ext cx="246888" cy="2194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7932" y="3465575"/>
              <a:ext cx="247015" cy="219710"/>
            </a:xfrm>
            <a:custGeom>
              <a:avLst/>
              <a:gdLst/>
              <a:ahLst/>
              <a:cxnLst/>
              <a:rect l="l" t="t" r="r" b="b"/>
              <a:pathLst>
                <a:path w="247015" h="219710">
                  <a:moveTo>
                    <a:pt x="234784" y="0"/>
                  </a:moveTo>
                  <a:lnTo>
                    <a:pt x="246888" y="12573"/>
                  </a:lnTo>
                  <a:lnTo>
                    <a:pt x="84112" y="219456"/>
                  </a:lnTo>
                  <a:lnTo>
                    <a:pt x="0" y="139446"/>
                  </a:lnTo>
                  <a:lnTo>
                    <a:pt x="11493" y="126873"/>
                  </a:lnTo>
                  <a:lnTo>
                    <a:pt x="82296" y="195453"/>
                  </a:lnTo>
                  <a:lnTo>
                    <a:pt x="234784" y="0"/>
                  </a:lnTo>
                  <a:close/>
                </a:path>
              </a:pathLst>
            </a:custGeom>
            <a:ln w="914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6784" y="3465829"/>
              <a:ext cx="288290" cy="285750"/>
            </a:xfrm>
            <a:custGeom>
              <a:avLst/>
              <a:gdLst/>
              <a:ahLst/>
              <a:cxnLst/>
              <a:rect l="l" t="t" r="r" b="b"/>
              <a:pathLst>
                <a:path w="288290" h="285750">
                  <a:moveTo>
                    <a:pt x="288036" y="118110"/>
                  </a:moveTo>
                  <a:lnTo>
                    <a:pt x="274751" y="118110"/>
                  </a:lnTo>
                  <a:lnTo>
                    <a:pt x="274751" y="271780"/>
                  </a:lnTo>
                  <a:lnTo>
                    <a:pt x="13284" y="271780"/>
                  </a:lnTo>
                  <a:lnTo>
                    <a:pt x="13284" y="118110"/>
                  </a:lnTo>
                  <a:lnTo>
                    <a:pt x="13284" y="12700"/>
                  </a:lnTo>
                  <a:lnTo>
                    <a:pt x="190207" y="12700"/>
                  </a:lnTo>
                  <a:lnTo>
                    <a:pt x="190207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118110"/>
                  </a:lnTo>
                  <a:lnTo>
                    <a:pt x="0" y="271780"/>
                  </a:lnTo>
                  <a:lnTo>
                    <a:pt x="0" y="285750"/>
                  </a:lnTo>
                  <a:lnTo>
                    <a:pt x="288036" y="285750"/>
                  </a:lnTo>
                  <a:lnTo>
                    <a:pt x="288036" y="271780"/>
                  </a:lnTo>
                  <a:lnTo>
                    <a:pt x="288036" y="11811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6784" y="3465575"/>
              <a:ext cx="288290" cy="287020"/>
            </a:xfrm>
            <a:custGeom>
              <a:avLst/>
              <a:gdLst/>
              <a:ahLst/>
              <a:cxnLst/>
              <a:rect l="l" t="t" r="r" b="b"/>
              <a:pathLst>
                <a:path w="288290" h="287020">
                  <a:moveTo>
                    <a:pt x="274751" y="118490"/>
                  </a:moveTo>
                  <a:lnTo>
                    <a:pt x="274751" y="272161"/>
                  </a:lnTo>
                  <a:lnTo>
                    <a:pt x="13284" y="272161"/>
                  </a:lnTo>
                  <a:lnTo>
                    <a:pt x="13284" y="13208"/>
                  </a:lnTo>
                  <a:lnTo>
                    <a:pt x="190207" y="13208"/>
                  </a:lnTo>
                  <a:lnTo>
                    <a:pt x="190207" y="0"/>
                  </a:lnTo>
                  <a:lnTo>
                    <a:pt x="0" y="0"/>
                  </a:lnTo>
                  <a:lnTo>
                    <a:pt x="0" y="286512"/>
                  </a:lnTo>
                  <a:lnTo>
                    <a:pt x="288036" y="286512"/>
                  </a:lnTo>
                  <a:lnTo>
                    <a:pt x="288036" y="118490"/>
                  </a:lnTo>
                  <a:lnTo>
                    <a:pt x="274751" y="118490"/>
                  </a:lnTo>
                  <a:close/>
                </a:path>
              </a:pathLst>
            </a:custGeom>
            <a:ln w="914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315212" y="1040891"/>
            <a:ext cx="297180" cy="295910"/>
            <a:chOff x="172212" y="1040891"/>
            <a:chExt cx="297180" cy="295910"/>
          </a:xfrm>
        </p:grpSpPr>
        <p:sp>
          <p:nvSpPr>
            <p:cNvPr id="12" name="object 12"/>
            <p:cNvSpPr/>
            <p:nvPr/>
          </p:nvSpPr>
          <p:spPr>
            <a:xfrm>
              <a:off x="217932" y="1045463"/>
              <a:ext cx="246888" cy="2194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7932" y="1045463"/>
              <a:ext cx="247015" cy="219710"/>
            </a:xfrm>
            <a:custGeom>
              <a:avLst/>
              <a:gdLst/>
              <a:ahLst/>
              <a:cxnLst/>
              <a:rect l="l" t="t" r="r" b="b"/>
              <a:pathLst>
                <a:path w="247015" h="219709">
                  <a:moveTo>
                    <a:pt x="234784" y="0"/>
                  </a:moveTo>
                  <a:lnTo>
                    <a:pt x="246888" y="12573"/>
                  </a:lnTo>
                  <a:lnTo>
                    <a:pt x="84112" y="219456"/>
                  </a:lnTo>
                  <a:lnTo>
                    <a:pt x="0" y="139446"/>
                  </a:lnTo>
                  <a:lnTo>
                    <a:pt x="11493" y="126873"/>
                  </a:lnTo>
                  <a:lnTo>
                    <a:pt x="82296" y="195452"/>
                  </a:lnTo>
                  <a:lnTo>
                    <a:pt x="234784" y="0"/>
                  </a:lnTo>
                  <a:close/>
                </a:path>
              </a:pathLst>
            </a:custGeom>
            <a:ln w="914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6784" y="1045209"/>
              <a:ext cx="288290" cy="287020"/>
            </a:xfrm>
            <a:custGeom>
              <a:avLst/>
              <a:gdLst/>
              <a:ahLst/>
              <a:cxnLst/>
              <a:rect l="l" t="t" r="r" b="b"/>
              <a:pathLst>
                <a:path w="288290" h="287019">
                  <a:moveTo>
                    <a:pt x="288036" y="119380"/>
                  </a:moveTo>
                  <a:lnTo>
                    <a:pt x="274751" y="119380"/>
                  </a:lnTo>
                  <a:lnTo>
                    <a:pt x="274751" y="273050"/>
                  </a:lnTo>
                  <a:lnTo>
                    <a:pt x="13284" y="273050"/>
                  </a:lnTo>
                  <a:lnTo>
                    <a:pt x="13284" y="119380"/>
                  </a:lnTo>
                  <a:lnTo>
                    <a:pt x="13284" y="13970"/>
                  </a:lnTo>
                  <a:lnTo>
                    <a:pt x="190207" y="13970"/>
                  </a:lnTo>
                  <a:lnTo>
                    <a:pt x="190207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119380"/>
                  </a:lnTo>
                  <a:lnTo>
                    <a:pt x="0" y="273050"/>
                  </a:lnTo>
                  <a:lnTo>
                    <a:pt x="0" y="287020"/>
                  </a:lnTo>
                  <a:lnTo>
                    <a:pt x="288036" y="287020"/>
                  </a:lnTo>
                  <a:lnTo>
                    <a:pt x="288036" y="273050"/>
                  </a:lnTo>
                  <a:lnTo>
                    <a:pt x="288036" y="11938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6784" y="1045463"/>
              <a:ext cx="288290" cy="287020"/>
            </a:xfrm>
            <a:custGeom>
              <a:avLst/>
              <a:gdLst/>
              <a:ahLst/>
              <a:cxnLst/>
              <a:rect l="l" t="t" r="r" b="b"/>
              <a:pathLst>
                <a:path w="288290" h="287019">
                  <a:moveTo>
                    <a:pt x="274751" y="118490"/>
                  </a:moveTo>
                  <a:lnTo>
                    <a:pt x="274751" y="272161"/>
                  </a:lnTo>
                  <a:lnTo>
                    <a:pt x="13284" y="272161"/>
                  </a:lnTo>
                  <a:lnTo>
                    <a:pt x="13284" y="13208"/>
                  </a:lnTo>
                  <a:lnTo>
                    <a:pt x="190207" y="13208"/>
                  </a:lnTo>
                  <a:lnTo>
                    <a:pt x="190207" y="0"/>
                  </a:lnTo>
                  <a:lnTo>
                    <a:pt x="0" y="0"/>
                  </a:lnTo>
                  <a:lnTo>
                    <a:pt x="0" y="286512"/>
                  </a:lnTo>
                  <a:lnTo>
                    <a:pt x="288036" y="286512"/>
                  </a:lnTo>
                  <a:lnTo>
                    <a:pt x="288036" y="118490"/>
                  </a:lnTo>
                  <a:lnTo>
                    <a:pt x="274751" y="118490"/>
                  </a:lnTo>
                  <a:close/>
                </a:path>
              </a:pathLst>
            </a:custGeom>
            <a:ln w="914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940420" y="1689353"/>
            <a:ext cx="11137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Базовая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ставка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687559" y="1688972"/>
            <a:ext cx="11658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Льготная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ставка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10143" y="2080261"/>
            <a:ext cx="905510" cy="289823"/>
          </a:xfrm>
          <a:prstGeom prst="rect">
            <a:avLst/>
          </a:prstGeom>
          <a:solidFill>
            <a:srgbClr val="FAE4D5"/>
          </a:solidFill>
        </p:spPr>
        <p:txBody>
          <a:bodyPr vert="horz" wrap="square" lIns="0" tIns="43180" rIns="0" bIns="0" rtlCol="0">
            <a:spAutoFit/>
          </a:bodyPr>
          <a:lstStyle/>
          <a:p>
            <a:pPr marL="224154">
              <a:spcBef>
                <a:spcPts val="340"/>
              </a:spcBef>
            </a:pP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2,2%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745981" y="2080261"/>
            <a:ext cx="954405" cy="287899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41275" rIns="0" bIns="0" rtlCol="0">
            <a:spAutoFit/>
          </a:bodyPr>
          <a:lstStyle/>
          <a:p>
            <a:pPr marL="38735" algn="ctr">
              <a:spcBef>
                <a:spcPts val="325"/>
              </a:spcBef>
            </a:pPr>
            <a:r>
              <a:rPr sz="1600" b="1" spc="-105" dirty="0">
                <a:solidFill>
                  <a:srgbClr val="008000"/>
                </a:solidFill>
                <a:latin typeface="Arial"/>
                <a:cs typeface="Arial"/>
              </a:rPr>
              <a:t>0%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9083041" y="2107693"/>
            <a:ext cx="512445" cy="239395"/>
            <a:chOff x="7940040" y="2107692"/>
            <a:chExt cx="512445" cy="239395"/>
          </a:xfrm>
        </p:grpSpPr>
        <p:sp>
          <p:nvSpPr>
            <p:cNvPr id="21" name="object 21"/>
            <p:cNvSpPr/>
            <p:nvPr/>
          </p:nvSpPr>
          <p:spPr>
            <a:xfrm>
              <a:off x="7943088" y="2110740"/>
              <a:ext cx="506095" cy="233679"/>
            </a:xfrm>
            <a:custGeom>
              <a:avLst/>
              <a:gdLst/>
              <a:ahLst/>
              <a:cxnLst/>
              <a:rect l="l" t="t" r="r" b="b"/>
              <a:pathLst>
                <a:path w="506095" h="233680">
                  <a:moveTo>
                    <a:pt x="389381" y="0"/>
                  </a:moveTo>
                  <a:lnTo>
                    <a:pt x="389381" y="58293"/>
                  </a:lnTo>
                  <a:lnTo>
                    <a:pt x="0" y="58293"/>
                  </a:lnTo>
                  <a:lnTo>
                    <a:pt x="0" y="174879"/>
                  </a:lnTo>
                  <a:lnTo>
                    <a:pt x="389381" y="174879"/>
                  </a:lnTo>
                  <a:lnTo>
                    <a:pt x="389381" y="233172"/>
                  </a:lnTo>
                  <a:lnTo>
                    <a:pt x="505967" y="116586"/>
                  </a:lnTo>
                  <a:lnTo>
                    <a:pt x="389381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943088" y="2110740"/>
              <a:ext cx="506095" cy="233679"/>
            </a:xfrm>
            <a:custGeom>
              <a:avLst/>
              <a:gdLst/>
              <a:ahLst/>
              <a:cxnLst/>
              <a:rect l="l" t="t" r="r" b="b"/>
              <a:pathLst>
                <a:path w="506095" h="233680">
                  <a:moveTo>
                    <a:pt x="0" y="58293"/>
                  </a:moveTo>
                  <a:lnTo>
                    <a:pt x="389381" y="58293"/>
                  </a:lnTo>
                  <a:lnTo>
                    <a:pt x="389381" y="0"/>
                  </a:lnTo>
                  <a:lnTo>
                    <a:pt x="505967" y="116586"/>
                  </a:lnTo>
                  <a:lnTo>
                    <a:pt x="389381" y="233172"/>
                  </a:lnTo>
                  <a:lnTo>
                    <a:pt x="389381" y="174879"/>
                  </a:lnTo>
                  <a:lnTo>
                    <a:pt x="0" y="174879"/>
                  </a:lnTo>
                  <a:lnTo>
                    <a:pt x="0" y="58293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7671816" y="1612391"/>
            <a:ext cx="0" cy="935990"/>
          </a:xfrm>
          <a:custGeom>
            <a:avLst/>
            <a:gdLst/>
            <a:ahLst/>
            <a:cxnLst/>
            <a:rect l="l" t="t" r="r" b="b"/>
            <a:pathLst>
              <a:path h="935989">
                <a:moveTo>
                  <a:pt x="0" y="0"/>
                </a:moveTo>
                <a:lnTo>
                  <a:pt x="0" y="935990"/>
                </a:lnTo>
              </a:path>
            </a:pathLst>
          </a:custGeom>
          <a:ln w="6096">
            <a:solidFill>
              <a:srgbClr val="1F487C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586853" y="0"/>
            <a:ext cx="11491415" cy="91050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ts val="3500"/>
              </a:lnSpc>
              <a:spcBef>
                <a:spcPts val="100"/>
              </a:spcBef>
            </a:pPr>
            <a:r>
              <a:rPr sz="3500" spc="-229" dirty="0"/>
              <a:t>Льготы </a:t>
            </a:r>
            <a:r>
              <a:rPr sz="3500" spc="-155" dirty="0"/>
              <a:t>по </a:t>
            </a:r>
            <a:r>
              <a:rPr sz="3500" spc="-175" dirty="0"/>
              <a:t>налогу </a:t>
            </a:r>
            <a:r>
              <a:rPr sz="3500" spc="-85" dirty="0"/>
              <a:t>на </a:t>
            </a:r>
            <a:r>
              <a:rPr sz="3500" spc="-160" dirty="0"/>
              <a:t>имущество </a:t>
            </a:r>
            <a:r>
              <a:rPr sz="3500" spc="-125" dirty="0"/>
              <a:t>организаций </a:t>
            </a:r>
            <a:r>
              <a:rPr sz="3500" spc="-254" dirty="0">
                <a:solidFill>
                  <a:srgbClr val="C00000"/>
                </a:solidFill>
              </a:rPr>
              <a:t>для </a:t>
            </a:r>
            <a:r>
              <a:rPr sz="3500" spc="-225" dirty="0">
                <a:solidFill>
                  <a:srgbClr val="C00000"/>
                </a:solidFill>
              </a:rPr>
              <a:t>сферы </a:t>
            </a:r>
            <a:r>
              <a:rPr sz="3500" spc="-170" dirty="0">
                <a:solidFill>
                  <a:srgbClr val="C00000"/>
                </a:solidFill>
              </a:rPr>
              <a:t>сельского</a:t>
            </a:r>
            <a:r>
              <a:rPr sz="3500" spc="10" dirty="0">
                <a:solidFill>
                  <a:srgbClr val="C00000"/>
                </a:solidFill>
              </a:rPr>
              <a:t> </a:t>
            </a:r>
            <a:r>
              <a:rPr sz="3500" spc="-165" dirty="0">
                <a:solidFill>
                  <a:srgbClr val="C00000"/>
                </a:solidFill>
              </a:rPr>
              <a:t>хозяйства</a:t>
            </a:r>
          </a:p>
        </p:txBody>
      </p:sp>
      <p:sp>
        <p:nvSpPr>
          <p:cNvPr id="25" name="object 25"/>
          <p:cNvSpPr/>
          <p:nvPr/>
        </p:nvSpPr>
        <p:spPr>
          <a:xfrm>
            <a:off x="131724" y="0"/>
            <a:ext cx="329184" cy="614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57173" y="729995"/>
            <a:ext cx="9130665" cy="0"/>
          </a:xfrm>
          <a:custGeom>
            <a:avLst/>
            <a:gdLst/>
            <a:ahLst/>
            <a:cxnLst/>
            <a:rect l="l" t="t" r="r" b="b"/>
            <a:pathLst>
              <a:path w="9130665">
                <a:moveTo>
                  <a:pt x="0" y="0"/>
                </a:moveTo>
                <a:lnTo>
                  <a:pt x="9130538" y="0"/>
                </a:lnTo>
              </a:path>
            </a:pathLst>
          </a:custGeom>
          <a:ln w="6096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408919" y="6507480"/>
            <a:ext cx="640080" cy="350520"/>
          </a:xfrm>
          <a:custGeom>
            <a:avLst/>
            <a:gdLst/>
            <a:ahLst/>
            <a:cxnLst/>
            <a:rect l="l" t="t" r="r" b="b"/>
            <a:pathLst>
              <a:path w="640079" h="350520">
                <a:moveTo>
                  <a:pt x="640079" y="0"/>
                </a:moveTo>
                <a:lnTo>
                  <a:pt x="0" y="0"/>
                </a:lnTo>
                <a:lnTo>
                  <a:pt x="0" y="350517"/>
                </a:lnTo>
                <a:lnTo>
                  <a:pt x="640079" y="350517"/>
                </a:lnTo>
                <a:lnTo>
                  <a:pt x="640079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43000" y="3019044"/>
            <a:ext cx="9906000" cy="0"/>
          </a:xfrm>
          <a:custGeom>
            <a:avLst/>
            <a:gdLst/>
            <a:ahLst/>
            <a:cxnLst/>
            <a:rect l="l" t="t" r="r" b="b"/>
            <a:pathLst>
              <a:path w="9906000">
                <a:moveTo>
                  <a:pt x="0" y="0"/>
                </a:moveTo>
                <a:lnTo>
                  <a:pt x="9906000" y="0"/>
                </a:lnTo>
              </a:path>
            </a:pathLst>
          </a:custGeom>
          <a:ln w="6096">
            <a:solidFill>
              <a:srgbClr val="345B8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701029" y="3960877"/>
            <a:ext cx="3624579" cy="702115"/>
          </a:xfrm>
          <a:prstGeom prst="rect">
            <a:avLst/>
          </a:prstGeom>
          <a:ln w="9144">
            <a:solidFill>
              <a:srgbClr val="345B89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482725">
              <a:spcBef>
                <a:spcPts val="315"/>
              </a:spcBef>
            </a:pPr>
            <a:r>
              <a:rPr sz="1400" b="1" spc="-155" dirty="0">
                <a:solidFill>
                  <a:srgbClr val="345B89"/>
                </a:solidFill>
                <a:latin typeface="Arial"/>
                <a:cs typeface="Arial"/>
              </a:rPr>
              <a:t>Условие:</a:t>
            </a:r>
            <a:endParaRPr sz="1400">
              <a:latin typeface="Arial"/>
              <a:cs typeface="Arial"/>
            </a:endParaRPr>
          </a:p>
          <a:p>
            <a:pPr marL="548640">
              <a:spcBef>
                <a:spcPts val="610"/>
              </a:spcBef>
            </a:pPr>
            <a:r>
              <a:rPr sz="1200" b="1" spc="-95" dirty="0">
                <a:solidFill>
                  <a:srgbClr val="1A1A1A"/>
                </a:solidFill>
                <a:latin typeface="Arial"/>
                <a:cs typeface="Arial"/>
              </a:rPr>
              <a:t>Кадастровая </a:t>
            </a:r>
            <a:r>
              <a:rPr sz="1200" b="1" spc="-135" dirty="0">
                <a:solidFill>
                  <a:srgbClr val="1A1A1A"/>
                </a:solidFill>
                <a:latin typeface="Arial"/>
                <a:cs typeface="Arial"/>
              </a:rPr>
              <a:t>стоимость </a:t>
            </a:r>
            <a:r>
              <a:rPr sz="1200" spc="-70" dirty="0">
                <a:solidFill>
                  <a:srgbClr val="1A1A1A"/>
                </a:solidFill>
                <a:latin typeface="Arial"/>
                <a:cs typeface="Arial"/>
              </a:rPr>
              <a:t>жилого </a:t>
            </a:r>
            <a:r>
              <a:rPr sz="1200" spc="-50" dirty="0">
                <a:solidFill>
                  <a:srgbClr val="1A1A1A"/>
                </a:solidFill>
                <a:latin typeface="Arial"/>
                <a:cs typeface="Arial"/>
              </a:rPr>
              <a:t>помещения</a:t>
            </a:r>
            <a:r>
              <a:rPr sz="1200" spc="1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200" spc="35" dirty="0">
                <a:solidFill>
                  <a:srgbClr val="1A1A1A"/>
                </a:solidFill>
                <a:latin typeface="Arial"/>
                <a:cs typeface="Arial"/>
              </a:rPr>
              <a:t>–</a:t>
            </a:r>
            <a:endParaRPr sz="1200">
              <a:latin typeface="Arial"/>
              <a:cs typeface="Arial"/>
            </a:endParaRPr>
          </a:p>
          <a:p>
            <a:pPr marL="548640"/>
            <a:r>
              <a:rPr sz="1200" b="1" spc="-65" dirty="0">
                <a:solidFill>
                  <a:srgbClr val="1A1A1A"/>
                </a:solidFill>
                <a:latin typeface="Arial"/>
                <a:cs typeface="Arial"/>
              </a:rPr>
              <a:t>не </a:t>
            </a:r>
            <a:r>
              <a:rPr sz="1200" b="1" spc="-110" dirty="0">
                <a:solidFill>
                  <a:srgbClr val="1A1A1A"/>
                </a:solidFill>
                <a:latin typeface="Arial"/>
                <a:cs typeface="Arial"/>
              </a:rPr>
              <a:t>более </a:t>
            </a:r>
            <a:r>
              <a:rPr sz="1200" b="1" spc="35" dirty="0">
                <a:solidFill>
                  <a:srgbClr val="1A1A1A"/>
                </a:solidFill>
                <a:latin typeface="Arial"/>
                <a:cs typeface="Arial"/>
              </a:rPr>
              <a:t>3 </a:t>
            </a:r>
            <a:r>
              <a:rPr sz="1200" b="1" spc="-125" dirty="0">
                <a:solidFill>
                  <a:srgbClr val="1A1A1A"/>
                </a:solidFill>
                <a:latin typeface="Arial"/>
                <a:cs typeface="Arial"/>
              </a:rPr>
              <a:t>млн</a:t>
            </a:r>
            <a:r>
              <a:rPr sz="1200" b="1" spc="-19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200" b="1" spc="-105" dirty="0">
                <a:solidFill>
                  <a:srgbClr val="1A1A1A"/>
                </a:solidFill>
                <a:latin typeface="Arial"/>
                <a:cs typeface="Arial"/>
              </a:rPr>
              <a:t>руб.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746747" y="4351021"/>
            <a:ext cx="365760" cy="338455"/>
            <a:chOff x="5603747" y="4351020"/>
            <a:chExt cx="365760" cy="338455"/>
          </a:xfrm>
        </p:grpSpPr>
        <p:sp>
          <p:nvSpPr>
            <p:cNvPr id="31" name="object 31"/>
            <p:cNvSpPr/>
            <p:nvPr/>
          </p:nvSpPr>
          <p:spPr>
            <a:xfrm>
              <a:off x="5603747" y="4471416"/>
              <a:ext cx="249936" cy="2179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689091" y="4351020"/>
              <a:ext cx="280670" cy="257810"/>
            </a:xfrm>
            <a:custGeom>
              <a:avLst/>
              <a:gdLst/>
              <a:ahLst/>
              <a:cxnLst/>
              <a:rect l="l" t="t" r="r" b="b"/>
              <a:pathLst>
                <a:path w="280670" h="257810">
                  <a:moveTo>
                    <a:pt x="280416" y="242061"/>
                  </a:moveTo>
                  <a:lnTo>
                    <a:pt x="0" y="242061"/>
                  </a:lnTo>
                  <a:lnTo>
                    <a:pt x="0" y="257555"/>
                  </a:lnTo>
                  <a:lnTo>
                    <a:pt x="280416" y="257555"/>
                  </a:lnTo>
                  <a:lnTo>
                    <a:pt x="280416" y="242061"/>
                  </a:lnTo>
                  <a:close/>
                </a:path>
                <a:path w="280670" h="257810">
                  <a:moveTo>
                    <a:pt x="185038" y="0"/>
                  </a:moveTo>
                  <a:lnTo>
                    <a:pt x="43434" y="0"/>
                  </a:lnTo>
                  <a:lnTo>
                    <a:pt x="35052" y="7746"/>
                  </a:lnTo>
                  <a:lnTo>
                    <a:pt x="35052" y="242061"/>
                  </a:lnTo>
                  <a:lnTo>
                    <a:pt x="51816" y="242061"/>
                  </a:lnTo>
                  <a:lnTo>
                    <a:pt x="51816" y="16763"/>
                  </a:lnTo>
                  <a:lnTo>
                    <a:pt x="192024" y="16763"/>
                  </a:lnTo>
                  <a:lnTo>
                    <a:pt x="192024" y="7746"/>
                  </a:lnTo>
                  <a:lnTo>
                    <a:pt x="185038" y="0"/>
                  </a:lnTo>
                  <a:close/>
                </a:path>
                <a:path w="280670" h="257810">
                  <a:moveTo>
                    <a:pt x="192024" y="16763"/>
                  </a:moveTo>
                  <a:lnTo>
                    <a:pt x="175260" y="16763"/>
                  </a:lnTo>
                  <a:lnTo>
                    <a:pt x="175260" y="64388"/>
                  </a:lnTo>
                  <a:lnTo>
                    <a:pt x="227075" y="64388"/>
                  </a:lnTo>
                  <a:lnTo>
                    <a:pt x="227075" y="242061"/>
                  </a:lnTo>
                  <a:lnTo>
                    <a:pt x="245363" y="242061"/>
                  </a:lnTo>
                  <a:lnTo>
                    <a:pt x="245363" y="56641"/>
                  </a:lnTo>
                  <a:lnTo>
                    <a:pt x="236982" y="48894"/>
                  </a:lnTo>
                  <a:lnTo>
                    <a:pt x="192024" y="48894"/>
                  </a:lnTo>
                  <a:lnTo>
                    <a:pt x="192024" y="16763"/>
                  </a:lnTo>
                  <a:close/>
                </a:path>
                <a:path w="280670" h="257810">
                  <a:moveTo>
                    <a:pt x="148590" y="169925"/>
                  </a:moveTo>
                  <a:lnTo>
                    <a:pt x="131825" y="169925"/>
                  </a:lnTo>
                  <a:lnTo>
                    <a:pt x="131825" y="202183"/>
                  </a:lnTo>
                  <a:lnTo>
                    <a:pt x="148590" y="202183"/>
                  </a:lnTo>
                  <a:lnTo>
                    <a:pt x="148590" y="169925"/>
                  </a:lnTo>
                  <a:close/>
                </a:path>
                <a:path w="280670" h="257810">
                  <a:moveTo>
                    <a:pt x="96774" y="169925"/>
                  </a:moveTo>
                  <a:lnTo>
                    <a:pt x="78486" y="169925"/>
                  </a:lnTo>
                  <a:lnTo>
                    <a:pt x="78486" y="185419"/>
                  </a:lnTo>
                  <a:lnTo>
                    <a:pt x="96774" y="185419"/>
                  </a:lnTo>
                  <a:lnTo>
                    <a:pt x="96774" y="169925"/>
                  </a:lnTo>
                  <a:close/>
                </a:path>
                <a:path w="280670" h="257810">
                  <a:moveTo>
                    <a:pt x="201930" y="169925"/>
                  </a:moveTo>
                  <a:lnTo>
                    <a:pt x="183642" y="169925"/>
                  </a:lnTo>
                  <a:lnTo>
                    <a:pt x="183642" y="185419"/>
                  </a:lnTo>
                  <a:lnTo>
                    <a:pt x="201930" y="185419"/>
                  </a:lnTo>
                  <a:lnTo>
                    <a:pt x="201930" y="169925"/>
                  </a:lnTo>
                  <a:close/>
                </a:path>
                <a:path w="280670" h="257810">
                  <a:moveTo>
                    <a:pt x="96774" y="105536"/>
                  </a:moveTo>
                  <a:lnTo>
                    <a:pt x="78486" y="105536"/>
                  </a:lnTo>
                  <a:lnTo>
                    <a:pt x="78486" y="121030"/>
                  </a:lnTo>
                  <a:lnTo>
                    <a:pt x="96774" y="121030"/>
                  </a:lnTo>
                  <a:lnTo>
                    <a:pt x="96774" y="105536"/>
                  </a:lnTo>
                  <a:close/>
                </a:path>
                <a:path w="280670" h="257810">
                  <a:moveTo>
                    <a:pt x="148590" y="105536"/>
                  </a:moveTo>
                  <a:lnTo>
                    <a:pt x="131825" y="105536"/>
                  </a:lnTo>
                  <a:lnTo>
                    <a:pt x="131825" y="121030"/>
                  </a:lnTo>
                  <a:lnTo>
                    <a:pt x="148590" y="121030"/>
                  </a:lnTo>
                  <a:lnTo>
                    <a:pt x="148590" y="105536"/>
                  </a:lnTo>
                  <a:close/>
                </a:path>
                <a:path w="280670" h="257810">
                  <a:moveTo>
                    <a:pt x="201930" y="105536"/>
                  </a:moveTo>
                  <a:lnTo>
                    <a:pt x="183642" y="105536"/>
                  </a:lnTo>
                  <a:lnTo>
                    <a:pt x="183642" y="121030"/>
                  </a:lnTo>
                  <a:lnTo>
                    <a:pt x="201930" y="121030"/>
                  </a:lnTo>
                  <a:lnTo>
                    <a:pt x="201930" y="105536"/>
                  </a:lnTo>
                  <a:close/>
                </a:path>
                <a:path w="280670" h="257810">
                  <a:moveTo>
                    <a:pt x="96774" y="41147"/>
                  </a:moveTo>
                  <a:lnTo>
                    <a:pt x="78486" y="41147"/>
                  </a:lnTo>
                  <a:lnTo>
                    <a:pt x="78486" y="56641"/>
                  </a:lnTo>
                  <a:lnTo>
                    <a:pt x="96774" y="56641"/>
                  </a:lnTo>
                  <a:lnTo>
                    <a:pt x="96774" y="41147"/>
                  </a:lnTo>
                  <a:close/>
                </a:path>
                <a:path w="280670" h="257810">
                  <a:moveTo>
                    <a:pt x="148590" y="41147"/>
                  </a:moveTo>
                  <a:lnTo>
                    <a:pt x="131825" y="41147"/>
                  </a:lnTo>
                  <a:lnTo>
                    <a:pt x="131825" y="56641"/>
                  </a:lnTo>
                  <a:lnTo>
                    <a:pt x="148590" y="56641"/>
                  </a:lnTo>
                  <a:lnTo>
                    <a:pt x="148590" y="411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8810243" y="4951476"/>
            <a:ext cx="1871980" cy="1309370"/>
            <a:chOff x="7667243" y="4951476"/>
            <a:chExt cx="1871980" cy="1309370"/>
          </a:xfrm>
        </p:grpSpPr>
        <p:sp>
          <p:nvSpPr>
            <p:cNvPr id="34" name="object 34"/>
            <p:cNvSpPr/>
            <p:nvPr/>
          </p:nvSpPr>
          <p:spPr>
            <a:xfrm>
              <a:off x="7667243" y="4951475"/>
              <a:ext cx="1871980" cy="1309370"/>
            </a:xfrm>
            <a:custGeom>
              <a:avLst/>
              <a:gdLst/>
              <a:ahLst/>
              <a:cxnLst/>
              <a:rect l="l" t="t" r="r" b="b"/>
              <a:pathLst>
                <a:path w="1871979" h="1309370">
                  <a:moveTo>
                    <a:pt x="601980" y="934758"/>
                  </a:moveTo>
                  <a:lnTo>
                    <a:pt x="593610" y="890104"/>
                  </a:lnTo>
                  <a:lnTo>
                    <a:pt x="570407" y="851433"/>
                  </a:lnTo>
                  <a:lnTo>
                    <a:pt x="535152" y="821029"/>
                  </a:lnTo>
                  <a:lnTo>
                    <a:pt x="494792" y="803008"/>
                  </a:lnTo>
                  <a:lnTo>
                    <a:pt x="494792" y="934758"/>
                  </a:lnTo>
                  <a:lnTo>
                    <a:pt x="490474" y="953084"/>
                  </a:lnTo>
                  <a:lnTo>
                    <a:pt x="478701" y="967994"/>
                  </a:lnTo>
                  <a:lnTo>
                    <a:pt x="461187" y="978014"/>
                  </a:lnTo>
                  <a:lnTo>
                    <a:pt x="439674" y="981671"/>
                  </a:lnTo>
                  <a:lnTo>
                    <a:pt x="418147" y="978014"/>
                  </a:lnTo>
                  <a:lnTo>
                    <a:pt x="400634" y="967994"/>
                  </a:lnTo>
                  <a:lnTo>
                    <a:pt x="388861" y="953084"/>
                  </a:lnTo>
                  <a:lnTo>
                    <a:pt x="384556" y="934758"/>
                  </a:lnTo>
                  <a:lnTo>
                    <a:pt x="388861" y="916432"/>
                  </a:lnTo>
                  <a:lnTo>
                    <a:pt x="400634" y="901522"/>
                  </a:lnTo>
                  <a:lnTo>
                    <a:pt x="418147" y="891501"/>
                  </a:lnTo>
                  <a:lnTo>
                    <a:pt x="439674" y="887831"/>
                  </a:lnTo>
                  <a:lnTo>
                    <a:pt x="461187" y="891501"/>
                  </a:lnTo>
                  <a:lnTo>
                    <a:pt x="478701" y="901522"/>
                  </a:lnTo>
                  <a:lnTo>
                    <a:pt x="490474" y="916432"/>
                  </a:lnTo>
                  <a:lnTo>
                    <a:pt x="494792" y="934758"/>
                  </a:lnTo>
                  <a:lnTo>
                    <a:pt x="494792" y="803008"/>
                  </a:lnTo>
                  <a:lnTo>
                    <a:pt x="490639" y="801141"/>
                  </a:lnTo>
                  <a:lnTo>
                    <a:pt x="439674" y="794004"/>
                  </a:lnTo>
                  <a:lnTo>
                    <a:pt x="387210" y="801141"/>
                  </a:lnTo>
                  <a:lnTo>
                    <a:pt x="341795" y="821029"/>
                  </a:lnTo>
                  <a:lnTo>
                    <a:pt x="306070" y="851433"/>
                  </a:lnTo>
                  <a:lnTo>
                    <a:pt x="282702" y="890104"/>
                  </a:lnTo>
                  <a:lnTo>
                    <a:pt x="274320" y="934758"/>
                  </a:lnTo>
                  <a:lnTo>
                    <a:pt x="282702" y="978154"/>
                  </a:lnTo>
                  <a:lnTo>
                    <a:pt x="306070" y="1016038"/>
                  </a:lnTo>
                  <a:lnTo>
                    <a:pt x="341795" y="1046048"/>
                  </a:lnTo>
                  <a:lnTo>
                    <a:pt x="387210" y="1065796"/>
                  </a:lnTo>
                  <a:lnTo>
                    <a:pt x="439674" y="1072896"/>
                  </a:lnTo>
                  <a:lnTo>
                    <a:pt x="490639" y="1065796"/>
                  </a:lnTo>
                  <a:lnTo>
                    <a:pt x="535152" y="1046048"/>
                  </a:lnTo>
                  <a:lnTo>
                    <a:pt x="570407" y="1016038"/>
                  </a:lnTo>
                  <a:lnTo>
                    <a:pt x="591451" y="981671"/>
                  </a:lnTo>
                  <a:lnTo>
                    <a:pt x="593610" y="978154"/>
                  </a:lnTo>
                  <a:lnTo>
                    <a:pt x="601980" y="934758"/>
                  </a:lnTo>
                  <a:close/>
                </a:path>
                <a:path w="1871979" h="1309370">
                  <a:moveTo>
                    <a:pt x="876300" y="934974"/>
                  </a:moveTo>
                  <a:lnTo>
                    <a:pt x="873340" y="891336"/>
                  </a:lnTo>
                  <a:lnTo>
                    <a:pt x="864692" y="849172"/>
                  </a:lnTo>
                  <a:lnTo>
                    <a:pt x="850709" y="808774"/>
                  </a:lnTo>
                  <a:lnTo>
                    <a:pt x="831697" y="770420"/>
                  </a:lnTo>
                  <a:lnTo>
                    <a:pt x="808012" y="734377"/>
                  </a:lnTo>
                  <a:lnTo>
                    <a:pt x="779983" y="700951"/>
                  </a:lnTo>
                  <a:lnTo>
                    <a:pt x="768731" y="690232"/>
                  </a:lnTo>
                  <a:lnTo>
                    <a:pt x="768731" y="934974"/>
                  </a:lnTo>
                  <a:lnTo>
                    <a:pt x="764413" y="980325"/>
                  </a:lnTo>
                  <a:lnTo>
                    <a:pt x="751928" y="1023366"/>
                  </a:lnTo>
                  <a:lnTo>
                    <a:pt x="731951" y="1063523"/>
                  </a:lnTo>
                  <a:lnTo>
                    <a:pt x="705167" y="1100213"/>
                  </a:lnTo>
                  <a:lnTo>
                    <a:pt x="672249" y="1132840"/>
                  </a:lnTo>
                  <a:lnTo>
                    <a:pt x="633895" y="1160843"/>
                  </a:lnTo>
                  <a:lnTo>
                    <a:pt x="590778" y="1183640"/>
                  </a:lnTo>
                  <a:lnTo>
                    <a:pt x="543585" y="1200632"/>
                  </a:lnTo>
                  <a:lnTo>
                    <a:pt x="492975" y="1211249"/>
                  </a:lnTo>
                  <a:lnTo>
                    <a:pt x="439674" y="1214920"/>
                  </a:lnTo>
                  <a:lnTo>
                    <a:pt x="386384" y="1211249"/>
                  </a:lnTo>
                  <a:lnTo>
                    <a:pt x="335813" y="1200632"/>
                  </a:lnTo>
                  <a:lnTo>
                    <a:pt x="288645" y="1183640"/>
                  </a:lnTo>
                  <a:lnTo>
                    <a:pt x="245541" y="1160843"/>
                  </a:lnTo>
                  <a:lnTo>
                    <a:pt x="207200" y="1132840"/>
                  </a:lnTo>
                  <a:lnTo>
                    <a:pt x="174294" y="1100213"/>
                  </a:lnTo>
                  <a:lnTo>
                    <a:pt x="147510" y="1063523"/>
                  </a:lnTo>
                  <a:lnTo>
                    <a:pt x="127533" y="1023366"/>
                  </a:lnTo>
                  <a:lnTo>
                    <a:pt x="115049" y="980325"/>
                  </a:lnTo>
                  <a:lnTo>
                    <a:pt x="110744" y="934974"/>
                  </a:lnTo>
                  <a:lnTo>
                    <a:pt x="115049" y="889635"/>
                  </a:lnTo>
                  <a:lnTo>
                    <a:pt x="127533" y="846582"/>
                  </a:lnTo>
                  <a:lnTo>
                    <a:pt x="147510" y="806437"/>
                  </a:lnTo>
                  <a:lnTo>
                    <a:pt x="174294" y="769747"/>
                  </a:lnTo>
                  <a:lnTo>
                    <a:pt x="207200" y="737108"/>
                  </a:lnTo>
                  <a:lnTo>
                    <a:pt x="245541" y="709104"/>
                  </a:lnTo>
                  <a:lnTo>
                    <a:pt x="288645" y="686320"/>
                  </a:lnTo>
                  <a:lnTo>
                    <a:pt x="335813" y="669315"/>
                  </a:lnTo>
                  <a:lnTo>
                    <a:pt x="386384" y="658698"/>
                  </a:lnTo>
                  <a:lnTo>
                    <a:pt x="439674" y="655015"/>
                  </a:lnTo>
                  <a:lnTo>
                    <a:pt x="492975" y="658698"/>
                  </a:lnTo>
                  <a:lnTo>
                    <a:pt x="543585" y="669315"/>
                  </a:lnTo>
                  <a:lnTo>
                    <a:pt x="590778" y="686320"/>
                  </a:lnTo>
                  <a:lnTo>
                    <a:pt x="633895" y="709104"/>
                  </a:lnTo>
                  <a:lnTo>
                    <a:pt x="672249" y="737108"/>
                  </a:lnTo>
                  <a:lnTo>
                    <a:pt x="705167" y="769747"/>
                  </a:lnTo>
                  <a:lnTo>
                    <a:pt x="731951" y="806437"/>
                  </a:lnTo>
                  <a:lnTo>
                    <a:pt x="751928" y="846582"/>
                  </a:lnTo>
                  <a:lnTo>
                    <a:pt x="764413" y="889635"/>
                  </a:lnTo>
                  <a:lnTo>
                    <a:pt x="768731" y="934974"/>
                  </a:lnTo>
                  <a:lnTo>
                    <a:pt x="768731" y="690232"/>
                  </a:lnTo>
                  <a:lnTo>
                    <a:pt x="727887" y="655015"/>
                  </a:lnTo>
                  <a:lnTo>
                    <a:pt x="673188" y="619074"/>
                  </a:lnTo>
                  <a:lnTo>
                    <a:pt x="631139" y="598855"/>
                  </a:lnTo>
                  <a:lnTo>
                    <a:pt x="586435" y="582637"/>
                  </a:lnTo>
                  <a:lnTo>
                    <a:pt x="539394" y="570712"/>
                  </a:lnTo>
                  <a:lnTo>
                    <a:pt x="490359" y="563359"/>
                  </a:lnTo>
                  <a:lnTo>
                    <a:pt x="439674" y="560832"/>
                  </a:lnTo>
                  <a:lnTo>
                    <a:pt x="388366" y="563359"/>
                  </a:lnTo>
                  <a:lnTo>
                    <a:pt x="338810" y="570712"/>
                  </a:lnTo>
                  <a:lnTo>
                    <a:pt x="291338" y="582637"/>
                  </a:lnTo>
                  <a:lnTo>
                    <a:pt x="246253" y="598855"/>
                  </a:lnTo>
                  <a:lnTo>
                    <a:pt x="203911" y="619074"/>
                  </a:lnTo>
                  <a:lnTo>
                    <a:pt x="164617" y="643013"/>
                  </a:lnTo>
                  <a:lnTo>
                    <a:pt x="128727" y="670394"/>
                  </a:lnTo>
                  <a:lnTo>
                    <a:pt x="96545" y="700951"/>
                  </a:lnTo>
                  <a:lnTo>
                    <a:pt x="68414" y="734377"/>
                  </a:lnTo>
                  <a:lnTo>
                    <a:pt x="44665" y="770420"/>
                  </a:lnTo>
                  <a:lnTo>
                    <a:pt x="25615" y="808774"/>
                  </a:lnTo>
                  <a:lnTo>
                    <a:pt x="11595" y="849172"/>
                  </a:lnTo>
                  <a:lnTo>
                    <a:pt x="2946" y="891336"/>
                  </a:lnTo>
                  <a:lnTo>
                    <a:pt x="0" y="934974"/>
                  </a:lnTo>
                  <a:lnTo>
                    <a:pt x="2946" y="978623"/>
                  </a:lnTo>
                  <a:lnTo>
                    <a:pt x="11595" y="1020787"/>
                  </a:lnTo>
                  <a:lnTo>
                    <a:pt x="25615" y="1061186"/>
                  </a:lnTo>
                  <a:lnTo>
                    <a:pt x="44665" y="1099540"/>
                  </a:lnTo>
                  <a:lnTo>
                    <a:pt x="68414" y="1135583"/>
                  </a:lnTo>
                  <a:lnTo>
                    <a:pt x="96545" y="1169009"/>
                  </a:lnTo>
                  <a:lnTo>
                    <a:pt x="128727" y="1199565"/>
                  </a:lnTo>
                  <a:lnTo>
                    <a:pt x="164617" y="1226947"/>
                  </a:lnTo>
                  <a:lnTo>
                    <a:pt x="203911" y="1250886"/>
                  </a:lnTo>
                  <a:lnTo>
                    <a:pt x="246253" y="1271104"/>
                  </a:lnTo>
                  <a:lnTo>
                    <a:pt x="291338" y="1287322"/>
                  </a:lnTo>
                  <a:lnTo>
                    <a:pt x="338810" y="1299248"/>
                  </a:lnTo>
                  <a:lnTo>
                    <a:pt x="388366" y="1306601"/>
                  </a:lnTo>
                  <a:lnTo>
                    <a:pt x="439674" y="1309116"/>
                  </a:lnTo>
                  <a:lnTo>
                    <a:pt x="490359" y="1306601"/>
                  </a:lnTo>
                  <a:lnTo>
                    <a:pt x="539394" y="1299248"/>
                  </a:lnTo>
                  <a:lnTo>
                    <a:pt x="586435" y="1287322"/>
                  </a:lnTo>
                  <a:lnTo>
                    <a:pt x="631139" y="1271104"/>
                  </a:lnTo>
                  <a:lnTo>
                    <a:pt x="673188" y="1250886"/>
                  </a:lnTo>
                  <a:lnTo>
                    <a:pt x="712228" y="1226947"/>
                  </a:lnTo>
                  <a:lnTo>
                    <a:pt x="727913" y="1214920"/>
                  </a:lnTo>
                  <a:lnTo>
                    <a:pt x="747941" y="1199565"/>
                  </a:lnTo>
                  <a:lnTo>
                    <a:pt x="779983" y="1169009"/>
                  </a:lnTo>
                  <a:lnTo>
                    <a:pt x="808012" y="1135583"/>
                  </a:lnTo>
                  <a:lnTo>
                    <a:pt x="831697" y="1099540"/>
                  </a:lnTo>
                  <a:lnTo>
                    <a:pt x="850709" y="1061186"/>
                  </a:lnTo>
                  <a:lnTo>
                    <a:pt x="864692" y="1020787"/>
                  </a:lnTo>
                  <a:lnTo>
                    <a:pt x="873340" y="978623"/>
                  </a:lnTo>
                  <a:lnTo>
                    <a:pt x="876300" y="934974"/>
                  </a:lnTo>
                  <a:close/>
                </a:path>
                <a:path w="1871979" h="1309370">
                  <a:moveTo>
                    <a:pt x="1871472" y="1028966"/>
                  </a:moveTo>
                  <a:lnTo>
                    <a:pt x="1866442" y="979792"/>
                  </a:lnTo>
                  <a:lnTo>
                    <a:pt x="1851977" y="933373"/>
                  </a:lnTo>
                  <a:lnTo>
                    <a:pt x="1828952" y="890600"/>
                  </a:lnTo>
                  <a:lnTo>
                    <a:pt x="1798231" y="852360"/>
                  </a:lnTo>
                  <a:lnTo>
                    <a:pt x="1760728" y="819505"/>
                  </a:lnTo>
                  <a:lnTo>
                    <a:pt x="1760728" y="1028966"/>
                  </a:lnTo>
                  <a:lnTo>
                    <a:pt x="1754924" y="1071422"/>
                  </a:lnTo>
                  <a:lnTo>
                    <a:pt x="1738414" y="1110475"/>
                  </a:lnTo>
                  <a:lnTo>
                    <a:pt x="1712544" y="1145006"/>
                  </a:lnTo>
                  <a:lnTo>
                    <a:pt x="1678660" y="1173848"/>
                  </a:lnTo>
                  <a:lnTo>
                    <a:pt x="1638122" y="1195870"/>
                  </a:lnTo>
                  <a:lnTo>
                    <a:pt x="1592249" y="1209929"/>
                  </a:lnTo>
                  <a:lnTo>
                    <a:pt x="1542415" y="1214856"/>
                  </a:lnTo>
                  <a:lnTo>
                    <a:pt x="1492516" y="1209929"/>
                  </a:lnTo>
                  <a:lnTo>
                    <a:pt x="1446618" y="1195870"/>
                  </a:lnTo>
                  <a:lnTo>
                    <a:pt x="1406042" y="1173848"/>
                  </a:lnTo>
                  <a:lnTo>
                    <a:pt x="1372158" y="1145006"/>
                  </a:lnTo>
                  <a:lnTo>
                    <a:pt x="1346276" y="1110475"/>
                  </a:lnTo>
                  <a:lnTo>
                    <a:pt x="1329766" y="1071422"/>
                  </a:lnTo>
                  <a:lnTo>
                    <a:pt x="1323975" y="1028966"/>
                  </a:lnTo>
                  <a:lnTo>
                    <a:pt x="1329766" y="985558"/>
                  </a:lnTo>
                  <a:lnTo>
                    <a:pt x="1331315" y="981837"/>
                  </a:lnTo>
                  <a:lnTo>
                    <a:pt x="1346276" y="945794"/>
                  </a:lnTo>
                  <a:lnTo>
                    <a:pt x="1372158" y="910805"/>
                  </a:lnTo>
                  <a:lnTo>
                    <a:pt x="1406042" y="881672"/>
                  </a:lnTo>
                  <a:lnTo>
                    <a:pt x="1446618" y="859510"/>
                  </a:lnTo>
                  <a:lnTo>
                    <a:pt x="1492516" y="845400"/>
                  </a:lnTo>
                  <a:lnTo>
                    <a:pt x="1542415" y="840447"/>
                  </a:lnTo>
                  <a:lnTo>
                    <a:pt x="1592249" y="845400"/>
                  </a:lnTo>
                  <a:lnTo>
                    <a:pt x="1638122" y="859510"/>
                  </a:lnTo>
                  <a:lnTo>
                    <a:pt x="1678660" y="881672"/>
                  </a:lnTo>
                  <a:lnTo>
                    <a:pt x="1712544" y="910805"/>
                  </a:lnTo>
                  <a:lnTo>
                    <a:pt x="1738414" y="945794"/>
                  </a:lnTo>
                  <a:lnTo>
                    <a:pt x="1754924" y="985558"/>
                  </a:lnTo>
                  <a:lnTo>
                    <a:pt x="1760728" y="1028966"/>
                  </a:lnTo>
                  <a:lnTo>
                    <a:pt x="1760728" y="819505"/>
                  </a:lnTo>
                  <a:lnTo>
                    <a:pt x="1760728" y="764527"/>
                  </a:lnTo>
                  <a:lnTo>
                    <a:pt x="1760728" y="654558"/>
                  </a:lnTo>
                  <a:lnTo>
                    <a:pt x="1754924" y="611136"/>
                  </a:lnTo>
                  <a:lnTo>
                    <a:pt x="1738414" y="571385"/>
                  </a:lnTo>
                  <a:lnTo>
                    <a:pt x="1712544" y="536397"/>
                  </a:lnTo>
                  <a:lnTo>
                    <a:pt x="1678660" y="507288"/>
                  </a:lnTo>
                  <a:lnTo>
                    <a:pt x="1653032" y="493280"/>
                  </a:lnTo>
                  <a:lnTo>
                    <a:pt x="1653032" y="654558"/>
                  </a:lnTo>
                  <a:lnTo>
                    <a:pt x="1653032" y="764527"/>
                  </a:lnTo>
                  <a:lnTo>
                    <a:pt x="1625384" y="757250"/>
                  </a:lnTo>
                  <a:lnTo>
                    <a:pt x="1597723" y="751446"/>
                  </a:lnTo>
                  <a:lnTo>
                    <a:pt x="1570050" y="747598"/>
                  </a:lnTo>
                  <a:lnTo>
                    <a:pt x="1542415" y="746201"/>
                  </a:lnTo>
                  <a:lnTo>
                    <a:pt x="1296289" y="746201"/>
                  </a:lnTo>
                  <a:lnTo>
                    <a:pt x="1296289" y="840447"/>
                  </a:lnTo>
                  <a:lnTo>
                    <a:pt x="1268641" y="871385"/>
                  </a:lnTo>
                  <a:lnTo>
                    <a:pt x="1245895" y="905256"/>
                  </a:lnTo>
                  <a:lnTo>
                    <a:pt x="1228344" y="942086"/>
                  </a:lnTo>
                  <a:lnTo>
                    <a:pt x="1216279" y="981837"/>
                  </a:lnTo>
                  <a:lnTo>
                    <a:pt x="1096391" y="981837"/>
                  </a:lnTo>
                  <a:lnTo>
                    <a:pt x="1096352" y="933373"/>
                  </a:lnTo>
                  <a:lnTo>
                    <a:pt x="1094079" y="887577"/>
                  </a:lnTo>
                  <a:lnTo>
                    <a:pt x="1087120" y="840447"/>
                  </a:lnTo>
                  <a:lnTo>
                    <a:pt x="1296289" y="840447"/>
                  </a:lnTo>
                  <a:lnTo>
                    <a:pt x="1296289" y="746201"/>
                  </a:lnTo>
                  <a:lnTo>
                    <a:pt x="1059434" y="746201"/>
                  </a:lnTo>
                  <a:lnTo>
                    <a:pt x="1039482" y="706005"/>
                  </a:lnTo>
                  <a:lnTo>
                    <a:pt x="1016444" y="667207"/>
                  </a:lnTo>
                  <a:lnTo>
                    <a:pt x="990142" y="629907"/>
                  </a:lnTo>
                  <a:lnTo>
                    <a:pt x="960450" y="594245"/>
                  </a:lnTo>
                  <a:lnTo>
                    <a:pt x="927227" y="560324"/>
                  </a:lnTo>
                  <a:lnTo>
                    <a:pt x="1542415" y="560324"/>
                  </a:lnTo>
                  <a:lnTo>
                    <a:pt x="1585620" y="567690"/>
                  </a:lnTo>
                  <a:lnTo>
                    <a:pt x="1620761" y="587819"/>
                  </a:lnTo>
                  <a:lnTo>
                    <a:pt x="1644383" y="617766"/>
                  </a:lnTo>
                  <a:lnTo>
                    <a:pt x="1653032" y="654558"/>
                  </a:lnTo>
                  <a:lnTo>
                    <a:pt x="1653032" y="493280"/>
                  </a:lnTo>
                  <a:lnTo>
                    <a:pt x="1638122" y="485127"/>
                  </a:lnTo>
                  <a:lnTo>
                    <a:pt x="1592249" y="471043"/>
                  </a:lnTo>
                  <a:lnTo>
                    <a:pt x="1542415" y="466090"/>
                  </a:lnTo>
                  <a:lnTo>
                    <a:pt x="1431671" y="466090"/>
                  </a:lnTo>
                  <a:lnTo>
                    <a:pt x="1431671" y="233045"/>
                  </a:lnTo>
                  <a:lnTo>
                    <a:pt x="1435976" y="214655"/>
                  </a:lnTo>
                  <a:lnTo>
                    <a:pt x="1447774" y="199682"/>
                  </a:lnTo>
                  <a:lnTo>
                    <a:pt x="1465364" y="189623"/>
                  </a:lnTo>
                  <a:lnTo>
                    <a:pt x="1487043" y="185928"/>
                  </a:lnTo>
                  <a:lnTo>
                    <a:pt x="1487043" y="94234"/>
                  </a:lnTo>
                  <a:lnTo>
                    <a:pt x="1435798" y="101384"/>
                  </a:lnTo>
                  <a:lnTo>
                    <a:pt x="1391069" y="121234"/>
                  </a:lnTo>
                  <a:lnTo>
                    <a:pt x="1355661" y="151384"/>
                  </a:lnTo>
                  <a:lnTo>
                    <a:pt x="1332357" y="189445"/>
                  </a:lnTo>
                  <a:lnTo>
                    <a:pt x="1323975" y="233045"/>
                  </a:lnTo>
                  <a:lnTo>
                    <a:pt x="1323975" y="466090"/>
                  </a:lnTo>
                  <a:lnTo>
                    <a:pt x="1081024" y="466090"/>
                  </a:lnTo>
                  <a:lnTo>
                    <a:pt x="967232" y="146342"/>
                  </a:lnTo>
                  <a:lnTo>
                    <a:pt x="967232" y="466090"/>
                  </a:lnTo>
                  <a:lnTo>
                    <a:pt x="801116" y="466090"/>
                  </a:lnTo>
                  <a:lnTo>
                    <a:pt x="760895" y="445604"/>
                  </a:lnTo>
                  <a:lnTo>
                    <a:pt x="718845" y="427443"/>
                  </a:lnTo>
                  <a:lnTo>
                    <a:pt x="675132" y="411746"/>
                  </a:lnTo>
                  <a:lnTo>
                    <a:pt x="629958" y="398627"/>
                  </a:lnTo>
                  <a:lnTo>
                    <a:pt x="583488" y="388213"/>
                  </a:lnTo>
                  <a:lnTo>
                    <a:pt x="535914" y="380619"/>
                  </a:lnTo>
                  <a:lnTo>
                    <a:pt x="487400" y="375983"/>
                  </a:lnTo>
                  <a:lnTo>
                    <a:pt x="438150" y="374396"/>
                  </a:lnTo>
                  <a:lnTo>
                    <a:pt x="382778" y="374396"/>
                  </a:lnTo>
                  <a:lnTo>
                    <a:pt x="382778" y="94234"/>
                  </a:lnTo>
                  <a:lnTo>
                    <a:pt x="834898" y="94234"/>
                  </a:lnTo>
                  <a:lnTo>
                    <a:pt x="967232" y="466090"/>
                  </a:lnTo>
                  <a:lnTo>
                    <a:pt x="967232" y="146342"/>
                  </a:lnTo>
                  <a:lnTo>
                    <a:pt x="948690" y="94234"/>
                  </a:lnTo>
                  <a:lnTo>
                    <a:pt x="1041019" y="94234"/>
                  </a:lnTo>
                  <a:lnTo>
                    <a:pt x="1041019" y="0"/>
                  </a:lnTo>
                  <a:lnTo>
                    <a:pt x="164465" y="0"/>
                  </a:lnTo>
                  <a:lnTo>
                    <a:pt x="164465" y="94234"/>
                  </a:lnTo>
                  <a:lnTo>
                    <a:pt x="272034" y="94234"/>
                  </a:lnTo>
                  <a:lnTo>
                    <a:pt x="272034" y="392684"/>
                  </a:lnTo>
                  <a:lnTo>
                    <a:pt x="226441" y="403593"/>
                  </a:lnTo>
                  <a:lnTo>
                    <a:pt x="181940" y="417766"/>
                  </a:lnTo>
                  <a:lnTo>
                    <a:pt x="138633" y="434962"/>
                  </a:lnTo>
                  <a:lnTo>
                    <a:pt x="96596" y="454990"/>
                  </a:lnTo>
                  <a:lnTo>
                    <a:pt x="55943" y="477634"/>
                  </a:lnTo>
                  <a:lnTo>
                    <a:pt x="16764" y="502666"/>
                  </a:lnTo>
                  <a:lnTo>
                    <a:pt x="87503" y="573405"/>
                  </a:lnTo>
                  <a:lnTo>
                    <a:pt x="131127" y="546036"/>
                  </a:lnTo>
                  <a:lnTo>
                    <a:pt x="177457" y="522363"/>
                  </a:lnTo>
                  <a:lnTo>
                    <a:pt x="226161" y="502589"/>
                  </a:lnTo>
                  <a:lnTo>
                    <a:pt x="276898" y="486905"/>
                  </a:lnTo>
                  <a:lnTo>
                    <a:pt x="329361" y="475462"/>
                  </a:lnTo>
                  <a:lnTo>
                    <a:pt x="383222" y="468464"/>
                  </a:lnTo>
                  <a:lnTo>
                    <a:pt x="438150" y="466090"/>
                  </a:lnTo>
                  <a:lnTo>
                    <a:pt x="490715" y="468236"/>
                  </a:lnTo>
                  <a:lnTo>
                    <a:pt x="541909" y="474535"/>
                  </a:lnTo>
                  <a:lnTo>
                    <a:pt x="591477" y="484784"/>
                  </a:lnTo>
                  <a:lnTo>
                    <a:pt x="639216" y="498792"/>
                  </a:lnTo>
                  <a:lnTo>
                    <a:pt x="684860" y="516382"/>
                  </a:lnTo>
                  <a:lnTo>
                    <a:pt x="728205" y="537337"/>
                  </a:lnTo>
                  <a:lnTo>
                    <a:pt x="768997" y="561467"/>
                  </a:lnTo>
                  <a:lnTo>
                    <a:pt x="807008" y="588581"/>
                  </a:lnTo>
                  <a:lnTo>
                    <a:pt x="842022" y="618490"/>
                  </a:lnTo>
                  <a:lnTo>
                    <a:pt x="873772" y="650989"/>
                  </a:lnTo>
                  <a:lnTo>
                    <a:pt x="902055" y="685888"/>
                  </a:lnTo>
                  <a:lnTo>
                    <a:pt x="926617" y="722985"/>
                  </a:lnTo>
                  <a:lnTo>
                    <a:pt x="947242" y="762088"/>
                  </a:lnTo>
                  <a:lnTo>
                    <a:pt x="963701" y="803021"/>
                  </a:lnTo>
                  <a:lnTo>
                    <a:pt x="975728" y="845553"/>
                  </a:lnTo>
                  <a:lnTo>
                    <a:pt x="983119" y="889520"/>
                  </a:lnTo>
                  <a:lnTo>
                    <a:pt x="985570" y="933373"/>
                  </a:lnTo>
                  <a:lnTo>
                    <a:pt x="985647" y="1073480"/>
                  </a:lnTo>
                  <a:lnTo>
                    <a:pt x="1216279" y="1073480"/>
                  </a:lnTo>
                  <a:lnTo>
                    <a:pt x="1229385" y="1116736"/>
                  </a:lnTo>
                  <a:lnTo>
                    <a:pt x="1249807" y="1157071"/>
                  </a:lnTo>
                  <a:lnTo>
                    <a:pt x="1276896" y="1193927"/>
                  </a:lnTo>
                  <a:lnTo>
                    <a:pt x="1309979" y="1226693"/>
                  </a:lnTo>
                  <a:lnTo>
                    <a:pt x="1348409" y="1254823"/>
                  </a:lnTo>
                  <a:lnTo>
                    <a:pt x="1391539" y="1277708"/>
                  </a:lnTo>
                  <a:lnTo>
                    <a:pt x="1438681" y="1294765"/>
                  </a:lnTo>
                  <a:lnTo>
                    <a:pt x="1489189" y="1305433"/>
                  </a:lnTo>
                  <a:lnTo>
                    <a:pt x="1542415" y="1309116"/>
                  </a:lnTo>
                  <a:lnTo>
                    <a:pt x="1595742" y="1305433"/>
                  </a:lnTo>
                  <a:lnTo>
                    <a:pt x="1646275" y="1294815"/>
                  </a:lnTo>
                  <a:lnTo>
                    <a:pt x="1693468" y="1277810"/>
                  </a:lnTo>
                  <a:lnTo>
                    <a:pt x="1736585" y="1255001"/>
                  </a:lnTo>
                  <a:lnTo>
                    <a:pt x="1774952" y="1226972"/>
                  </a:lnTo>
                  <a:lnTo>
                    <a:pt x="1787156" y="1214856"/>
                  </a:lnTo>
                  <a:lnTo>
                    <a:pt x="1807870" y="1194320"/>
                  </a:lnTo>
                  <a:lnTo>
                    <a:pt x="1834667" y="1157605"/>
                  </a:lnTo>
                  <a:lnTo>
                    <a:pt x="1854657" y="1117422"/>
                  </a:lnTo>
                  <a:lnTo>
                    <a:pt x="1867154" y="1074356"/>
                  </a:lnTo>
                  <a:lnTo>
                    <a:pt x="1871472" y="1028966"/>
                  </a:lnTo>
                  <a:close/>
                </a:path>
              </a:pathLst>
            </a:custGeom>
            <a:solidFill>
              <a:srgbClr val="1F487C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156191" y="5934456"/>
              <a:ext cx="111251" cy="899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0635360" y="6572198"/>
            <a:ext cx="189230" cy="730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pPr marL="38100">
                <a:lnSpc>
                  <a:spcPts val="1864"/>
                </a:lnSpc>
              </a:pPr>
              <a:t>43</a:t>
            </a:fld>
            <a:endParaRPr sz="1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19378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3190" y="928242"/>
            <a:ext cx="10528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45" dirty="0">
                <a:latin typeface="Arial"/>
                <a:cs typeface="Arial"/>
              </a:rPr>
              <a:t>Базовая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ставка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00744" y="927608"/>
            <a:ext cx="10801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65" dirty="0">
                <a:latin typeface="Arial"/>
                <a:cs typeface="Arial"/>
              </a:rPr>
              <a:t>Льготная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ставка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48729" y="883919"/>
            <a:ext cx="24765" cy="5443220"/>
          </a:xfrm>
          <a:custGeom>
            <a:avLst/>
            <a:gdLst/>
            <a:ahLst/>
            <a:cxnLst/>
            <a:rect l="l" t="t" r="r" b="b"/>
            <a:pathLst>
              <a:path w="24764" h="5443220">
                <a:moveTo>
                  <a:pt x="24764" y="0"/>
                </a:moveTo>
                <a:lnTo>
                  <a:pt x="0" y="5443169"/>
                </a:lnTo>
              </a:path>
            </a:pathLst>
          </a:custGeom>
          <a:ln w="6096">
            <a:solidFill>
              <a:srgbClr val="1F487C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87057" y="1450848"/>
            <a:ext cx="998219" cy="258403"/>
          </a:xfrm>
          <a:prstGeom prst="rect">
            <a:avLst/>
          </a:prstGeom>
          <a:solidFill>
            <a:srgbClr val="FAE4D5"/>
          </a:solidFill>
        </p:spPr>
        <p:txBody>
          <a:bodyPr vert="horz" wrap="square" lIns="0" tIns="42544" rIns="0" bIns="0" rtlCol="0">
            <a:spAutoFit/>
          </a:bodyPr>
          <a:lstStyle/>
          <a:p>
            <a:pPr marL="96520">
              <a:spcBef>
                <a:spcPts val="334"/>
              </a:spcBef>
            </a:pP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2% /</a:t>
            </a:r>
            <a:r>
              <a:rPr sz="1400" b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2,2%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15857" y="1450848"/>
            <a:ext cx="955675" cy="258403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42544" rIns="0" bIns="0" rtlCol="0">
            <a:spAutoFit/>
          </a:bodyPr>
          <a:lstStyle/>
          <a:p>
            <a:pPr marL="37465" algn="ctr">
              <a:spcBef>
                <a:spcPts val="334"/>
              </a:spcBef>
            </a:pPr>
            <a:r>
              <a:rPr sz="1400" b="1" spc="-80" dirty="0">
                <a:solidFill>
                  <a:srgbClr val="008000"/>
                </a:solidFill>
                <a:latin typeface="Arial"/>
                <a:cs typeface="Arial"/>
              </a:rPr>
              <a:t>0%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854441" y="1463039"/>
            <a:ext cx="512445" cy="241300"/>
            <a:chOff x="7711440" y="1463039"/>
            <a:chExt cx="512445" cy="241300"/>
          </a:xfrm>
        </p:grpSpPr>
        <p:sp>
          <p:nvSpPr>
            <p:cNvPr id="8" name="object 8"/>
            <p:cNvSpPr/>
            <p:nvPr/>
          </p:nvSpPr>
          <p:spPr>
            <a:xfrm>
              <a:off x="7714488" y="1466087"/>
              <a:ext cx="506095" cy="234950"/>
            </a:xfrm>
            <a:custGeom>
              <a:avLst/>
              <a:gdLst/>
              <a:ahLst/>
              <a:cxnLst/>
              <a:rect l="l" t="t" r="r" b="b"/>
              <a:pathLst>
                <a:path w="506095" h="234950">
                  <a:moveTo>
                    <a:pt x="388619" y="0"/>
                  </a:moveTo>
                  <a:lnTo>
                    <a:pt x="388619" y="58674"/>
                  </a:lnTo>
                  <a:lnTo>
                    <a:pt x="0" y="58674"/>
                  </a:lnTo>
                  <a:lnTo>
                    <a:pt x="0" y="176022"/>
                  </a:lnTo>
                  <a:lnTo>
                    <a:pt x="388619" y="176022"/>
                  </a:lnTo>
                  <a:lnTo>
                    <a:pt x="388619" y="234696"/>
                  </a:lnTo>
                  <a:lnTo>
                    <a:pt x="505967" y="117348"/>
                  </a:lnTo>
                  <a:lnTo>
                    <a:pt x="388619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714488" y="1466087"/>
              <a:ext cx="506095" cy="234950"/>
            </a:xfrm>
            <a:custGeom>
              <a:avLst/>
              <a:gdLst/>
              <a:ahLst/>
              <a:cxnLst/>
              <a:rect l="l" t="t" r="r" b="b"/>
              <a:pathLst>
                <a:path w="506095" h="234950">
                  <a:moveTo>
                    <a:pt x="0" y="58674"/>
                  </a:moveTo>
                  <a:lnTo>
                    <a:pt x="388619" y="58674"/>
                  </a:lnTo>
                  <a:lnTo>
                    <a:pt x="388619" y="0"/>
                  </a:lnTo>
                  <a:lnTo>
                    <a:pt x="505967" y="117348"/>
                  </a:lnTo>
                  <a:lnTo>
                    <a:pt x="388619" y="234696"/>
                  </a:lnTo>
                  <a:lnTo>
                    <a:pt x="388619" y="176022"/>
                  </a:lnTo>
                  <a:lnTo>
                    <a:pt x="0" y="176022"/>
                  </a:lnTo>
                  <a:lnTo>
                    <a:pt x="0" y="58674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687056" y="2566417"/>
            <a:ext cx="1013460" cy="257763"/>
          </a:xfrm>
          <a:prstGeom prst="rect">
            <a:avLst/>
          </a:prstGeom>
          <a:solidFill>
            <a:srgbClr val="FAE4D5"/>
          </a:solidFill>
        </p:spPr>
        <p:txBody>
          <a:bodyPr vert="horz" wrap="square" lIns="0" tIns="41910" rIns="0" bIns="0" rtlCol="0">
            <a:spAutoFit/>
          </a:bodyPr>
          <a:lstStyle/>
          <a:p>
            <a:pPr marL="104775">
              <a:spcBef>
                <a:spcPts val="330"/>
              </a:spcBef>
            </a:pP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2% /</a:t>
            </a:r>
            <a:r>
              <a:rPr sz="1400" b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2,2%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18904" y="2566417"/>
            <a:ext cx="927100" cy="257763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41910" rIns="0" bIns="0" rtlCol="0">
            <a:spAutoFit/>
          </a:bodyPr>
          <a:lstStyle/>
          <a:p>
            <a:pPr marL="38735" algn="ctr">
              <a:spcBef>
                <a:spcPts val="330"/>
              </a:spcBef>
            </a:pPr>
            <a:r>
              <a:rPr sz="1400" b="1" spc="-80" dirty="0">
                <a:solidFill>
                  <a:srgbClr val="008000"/>
                </a:solidFill>
                <a:latin typeface="Arial"/>
                <a:cs typeface="Arial"/>
              </a:rPr>
              <a:t>0%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849869" y="2589277"/>
            <a:ext cx="497205" cy="239395"/>
            <a:chOff x="7706868" y="2589276"/>
            <a:chExt cx="497205" cy="239395"/>
          </a:xfrm>
        </p:grpSpPr>
        <p:sp>
          <p:nvSpPr>
            <p:cNvPr id="13" name="object 13"/>
            <p:cNvSpPr/>
            <p:nvPr/>
          </p:nvSpPr>
          <p:spPr>
            <a:xfrm>
              <a:off x="7709916" y="2592324"/>
              <a:ext cx="490855" cy="233679"/>
            </a:xfrm>
            <a:custGeom>
              <a:avLst/>
              <a:gdLst/>
              <a:ahLst/>
              <a:cxnLst/>
              <a:rect l="l" t="t" r="r" b="b"/>
              <a:pathLst>
                <a:path w="490854" h="233680">
                  <a:moveTo>
                    <a:pt x="374141" y="0"/>
                  </a:moveTo>
                  <a:lnTo>
                    <a:pt x="374141" y="58292"/>
                  </a:lnTo>
                  <a:lnTo>
                    <a:pt x="0" y="58292"/>
                  </a:lnTo>
                  <a:lnTo>
                    <a:pt x="0" y="174878"/>
                  </a:lnTo>
                  <a:lnTo>
                    <a:pt x="374141" y="174878"/>
                  </a:lnTo>
                  <a:lnTo>
                    <a:pt x="374141" y="233172"/>
                  </a:lnTo>
                  <a:lnTo>
                    <a:pt x="490727" y="116586"/>
                  </a:lnTo>
                  <a:lnTo>
                    <a:pt x="374141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09916" y="2592324"/>
              <a:ext cx="490855" cy="233679"/>
            </a:xfrm>
            <a:custGeom>
              <a:avLst/>
              <a:gdLst/>
              <a:ahLst/>
              <a:cxnLst/>
              <a:rect l="l" t="t" r="r" b="b"/>
              <a:pathLst>
                <a:path w="490854" h="233680">
                  <a:moveTo>
                    <a:pt x="0" y="58292"/>
                  </a:moveTo>
                  <a:lnTo>
                    <a:pt x="374141" y="58292"/>
                  </a:lnTo>
                  <a:lnTo>
                    <a:pt x="374141" y="0"/>
                  </a:lnTo>
                  <a:lnTo>
                    <a:pt x="490727" y="116586"/>
                  </a:lnTo>
                  <a:lnTo>
                    <a:pt x="374141" y="233172"/>
                  </a:lnTo>
                  <a:lnTo>
                    <a:pt x="374141" y="174878"/>
                  </a:lnTo>
                  <a:lnTo>
                    <a:pt x="0" y="174878"/>
                  </a:lnTo>
                  <a:lnTo>
                    <a:pt x="0" y="58292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972055" y="982980"/>
            <a:ext cx="4051300" cy="242374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26670" rIns="0" bIns="0" rtlCol="0">
            <a:spAutoFit/>
          </a:bodyPr>
          <a:lstStyle/>
          <a:p>
            <a:pPr marL="71120">
              <a:spcBef>
                <a:spcPts val="210"/>
              </a:spcBef>
            </a:pPr>
            <a:r>
              <a:rPr sz="1400" b="1" spc="-145" dirty="0">
                <a:latin typeface="Arial"/>
                <a:cs typeface="Arial"/>
              </a:rPr>
              <a:t>Освобождаются </a:t>
            </a:r>
            <a:r>
              <a:rPr sz="1400" spc="-114" dirty="0">
                <a:latin typeface="Arial"/>
                <a:cs typeface="Arial"/>
              </a:rPr>
              <a:t>от </a:t>
            </a:r>
            <a:r>
              <a:rPr sz="1400" spc="-60" dirty="0">
                <a:latin typeface="Arial"/>
                <a:cs typeface="Arial"/>
              </a:rPr>
              <a:t>налога </a:t>
            </a:r>
            <a:r>
              <a:rPr sz="1400" b="1" spc="-140" dirty="0">
                <a:latin typeface="Arial"/>
                <a:cs typeface="Arial"/>
              </a:rPr>
              <a:t>гостиницы </a:t>
            </a:r>
            <a:r>
              <a:rPr sz="1400" spc="-35" dirty="0">
                <a:latin typeface="Arial"/>
                <a:cs typeface="Arial"/>
              </a:rPr>
              <a:t>при</a:t>
            </a:r>
            <a:r>
              <a:rPr sz="1400" spc="125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условии: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30983" y="1248893"/>
            <a:ext cx="4264660" cy="985519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99085" indent="-287020">
              <a:spcBef>
                <a:spcPts val="94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60" dirty="0">
                <a:latin typeface="Arial"/>
                <a:cs typeface="Arial"/>
              </a:rPr>
              <a:t>гостиница </a:t>
            </a:r>
            <a:r>
              <a:rPr sz="1400" spc="-35" dirty="0">
                <a:latin typeface="Arial"/>
                <a:cs typeface="Arial"/>
              </a:rPr>
              <a:t>не </a:t>
            </a:r>
            <a:r>
              <a:rPr sz="1400" spc="-45" dirty="0">
                <a:latin typeface="Arial"/>
                <a:cs typeface="Arial"/>
              </a:rPr>
              <a:t>ниже, </a:t>
            </a:r>
            <a:r>
              <a:rPr sz="1400" spc="-35" dirty="0">
                <a:latin typeface="Arial"/>
                <a:cs typeface="Arial"/>
              </a:rPr>
              <a:t>чем </a:t>
            </a:r>
            <a:r>
              <a:rPr sz="1400" spc="-145" dirty="0">
                <a:latin typeface="Arial"/>
                <a:cs typeface="Arial"/>
              </a:rPr>
              <a:t>«три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звезды</a:t>
            </a:r>
            <a:r>
              <a:rPr sz="1400" spc="-90" dirty="0">
                <a:latin typeface="Arial"/>
                <a:cs typeface="Arial"/>
              </a:rPr>
              <a:t>»</a:t>
            </a:r>
            <a:endParaRPr sz="1400" dirty="0">
              <a:latin typeface="Arial"/>
              <a:cs typeface="Arial"/>
            </a:endParaRPr>
          </a:p>
          <a:p>
            <a:pPr marL="299085" indent="-287020">
              <a:spcBef>
                <a:spcPts val="84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50" dirty="0">
                <a:latin typeface="Arial"/>
                <a:cs typeface="Arial"/>
              </a:rPr>
              <a:t>введена </a:t>
            </a:r>
            <a:r>
              <a:rPr sz="1400" spc="-10" dirty="0">
                <a:latin typeface="Arial"/>
                <a:cs typeface="Arial"/>
              </a:rPr>
              <a:t>в </a:t>
            </a:r>
            <a:r>
              <a:rPr sz="1400" spc="-70" dirty="0">
                <a:latin typeface="Arial"/>
                <a:cs typeface="Arial"/>
              </a:rPr>
              <a:t>эксплуатацию </a:t>
            </a:r>
            <a:r>
              <a:rPr sz="1400" spc="-75" dirty="0">
                <a:latin typeface="Arial"/>
                <a:cs typeface="Arial"/>
              </a:rPr>
              <a:t>после </a:t>
            </a:r>
            <a:r>
              <a:rPr sz="1400" spc="40" dirty="0">
                <a:latin typeface="Arial"/>
                <a:cs typeface="Arial"/>
              </a:rPr>
              <a:t>1 </a:t>
            </a:r>
            <a:r>
              <a:rPr sz="1400" spc="-40" dirty="0">
                <a:latin typeface="Arial"/>
                <a:cs typeface="Arial"/>
              </a:rPr>
              <a:t>января </a:t>
            </a:r>
            <a:r>
              <a:rPr sz="1400" spc="25" dirty="0">
                <a:latin typeface="Arial"/>
                <a:cs typeface="Arial"/>
              </a:rPr>
              <a:t>2019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года</a:t>
            </a:r>
            <a:endParaRPr sz="1400" dirty="0">
              <a:latin typeface="Arial"/>
              <a:cs typeface="Arial"/>
            </a:endParaRPr>
          </a:p>
          <a:p>
            <a:pPr marL="299085" indent="-287020">
              <a:spcBef>
                <a:spcPts val="84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65" dirty="0">
                <a:latin typeface="Arial"/>
                <a:cs typeface="Arial"/>
              </a:rPr>
              <a:t>объём </a:t>
            </a:r>
            <a:r>
              <a:rPr sz="1400" spc="-60" dirty="0">
                <a:latin typeface="Arial"/>
                <a:cs typeface="Arial"/>
              </a:rPr>
              <a:t>вложений </a:t>
            </a:r>
            <a:r>
              <a:rPr sz="1400" spc="-75" dirty="0">
                <a:latin typeface="Arial"/>
                <a:cs typeface="Arial"/>
              </a:rPr>
              <a:t>составил </a:t>
            </a:r>
            <a:r>
              <a:rPr sz="1400" spc="-35" dirty="0">
                <a:latin typeface="Arial"/>
                <a:cs typeface="Arial"/>
              </a:rPr>
              <a:t>не менее </a:t>
            </a:r>
            <a:r>
              <a:rPr sz="1400" spc="40" dirty="0">
                <a:latin typeface="Arial"/>
                <a:cs typeface="Arial"/>
              </a:rPr>
              <a:t>500 </a:t>
            </a:r>
            <a:r>
              <a:rPr sz="1400" spc="-75" dirty="0">
                <a:latin typeface="Arial"/>
                <a:cs typeface="Arial"/>
              </a:rPr>
              <a:t>млн</a:t>
            </a:r>
            <a:r>
              <a:rPr sz="1400" spc="-195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руб</a:t>
            </a:r>
            <a:r>
              <a:rPr sz="1400" spc="-70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72055" y="2505455"/>
            <a:ext cx="4975860" cy="396240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0" rIns="0" bIns="0" rtlCol="0">
            <a:spAutoFit/>
          </a:bodyPr>
          <a:lstStyle/>
          <a:p>
            <a:pPr marL="71120">
              <a:lnSpc>
                <a:spcPts val="1335"/>
              </a:lnSpc>
            </a:pPr>
            <a:r>
              <a:rPr sz="1400" b="1" spc="-145" dirty="0">
                <a:latin typeface="Arial"/>
                <a:cs typeface="Arial"/>
              </a:rPr>
              <a:t>Освобождаются </a:t>
            </a:r>
            <a:r>
              <a:rPr sz="1400" spc="-114" dirty="0">
                <a:latin typeface="Arial"/>
                <a:cs typeface="Arial"/>
              </a:rPr>
              <a:t>от </a:t>
            </a:r>
            <a:r>
              <a:rPr sz="1400" spc="-60" dirty="0">
                <a:latin typeface="Arial"/>
                <a:cs typeface="Arial"/>
              </a:rPr>
              <a:t>налога </a:t>
            </a:r>
            <a:r>
              <a:rPr sz="1400" b="1" spc="-150" dirty="0">
                <a:latin typeface="Arial"/>
                <a:cs typeface="Arial"/>
              </a:rPr>
              <a:t>объекты </a:t>
            </a:r>
            <a:r>
              <a:rPr sz="1400" b="1" spc="-155" dirty="0">
                <a:latin typeface="Arial"/>
                <a:cs typeface="Arial"/>
              </a:rPr>
              <a:t>культурного</a:t>
            </a:r>
            <a:r>
              <a:rPr sz="1400" b="1" spc="-145" dirty="0">
                <a:latin typeface="Arial"/>
                <a:cs typeface="Arial"/>
              </a:rPr>
              <a:t> </a:t>
            </a:r>
            <a:r>
              <a:rPr sz="1400" b="1" spc="-125" dirty="0">
                <a:latin typeface="Arial"/>
                <a:cs typeface="Arial"/>
              </a:rPr>
              <a:t>наследия</a:t>
            </a:r>
            <a:endParaRPr sz="1400">
              <a:latin typeface="Arial"/>
              <a:cs typeface="Arial"/>
            </a:endParaRPr>
          </a:p>
          <a:p>
            <a:pPr marL="71120"/>
            <a:r>
              <a:rPr sz="1400" spc="-35" dirty="0">
                <a:latin typeface="Arial"/>
                <a:cs typeface="Arial"/>
              </a:rPr>
              <a:t>при </a:t>
            </a:r>
            <a:r>
              <a:rPr sz="1400" spc="-75" dirty="0">
                <a:latin typeface="Arial"/>
                <a:cs typeface="Arial"/>
              </a:rPr>
              <a:t>осуществлении </a:t>
            </a:r>
            <a:r>
              <a:rPr sz="1400" spc="-45" dirty="0">
                <a:latin typeface="Arial"/>
                <a:cs typeface="Arial"/>
              </a:rPr>
              <a:t>капвложений </a:t>
            </a:r>
            <a:r>
              <a:rPr sz="1400" spc="-10" dirty="0">
                <a:latin typeface="Arial"/>
                <a:cs typeface="Arial"/>
              </a:rPr>
              <a:t>в </a:t>
            </a:r>
            <a:r>
              <a:rPr sz="1400" spc="-60" dirty="0">
                <a:latin typeface="Arial"/>
                <a:cs typeface="Arial"/>
              </a:rPr>
              <a:t>них </a:t>
            </a:r>
            <a:r>
              <a:rPr sz="1400" spc="-75" dirty="0">
                <a:latin typeface="Arial"/>
                <a:cs typeface="Arial"/>
              </a:rPr>
              <a:t>после </a:t>
            </a:r>
            <a:r>
              <a:rPr sz="1400" spc="40" dirty="0">
                <a:latin typeface="Arial"/>
                <a:cs typeface="Arial"/>
              </a:rPr>
              <a:t>1 </a:t>
            </a:r>
            <a:r>
              <a:rPr sz="1400" spc="-40" dirty="0">
                <a:latin typeface="Arial"/>
                <a:cs typeface="Arial"/>
              </a:rPr>
              <a:t>января </a:t>
            </a:r>
            <a:r>
              <a:rPr sz="1400" spc="25" dirty="0">
                <a:latin typeface="Arial"/>
                <a:cs typeface="Arial"/>
              </a:rPr>
              <a:t>2019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г.: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30983" y="2951734"/>
            <a:ext cx="290195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spcBef>
                <a:spcPts val="105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35" dirty="0">
                <a:latin typeface="Arial"/>
                <a:cs typeface="Arial"/>
              </a:rPr>
              <a:t>не менее </a:t>
            </a:r>
            <a:r>
              <a:rPr sz="1400" spc="25" dirty="0">
                <a:latin typeface="Arial"/>
                <a:cs typeface="Arial"/>
              </a:rPr>
              <a:t>100 </a:t>
            </a:r>
            <a:r>
              <a:rPr sz="1400" spc="-75" dirty="0">
                <a:latin typeface="Arial"/>
                <a:cs typeface="Arial"/>
              </a:rPr>
              <a:t>млн </a:t>
            </a:r>
            <a:r>
              <a:rPr sz="1400" spc="-70" dirty="0">
                <a:latin typeface="Arial"/>
                <a:cs typeface="Arial"/>
              </a:rPr>
              <a:t>руб. </a:t>
            </a:r>
            <a:r>
              <a:rPr sz="1400" spc="-40" dirty="0">
                <a:latin typeface="Arial"/>
                <a:cs typeface="Arial"/>
              </a:rPr>
              <a:t>всего,</a:t>
            </a:r>
            <a:r>
              <a:rPr sz="1400" spc="-160" dirty="0">
                <a:latin typeface="Arial"/>
                <a:cs typeface="Arial"/>
              </a:rPr>
              <a:t> </a:t>
            </a:r>
            <a:r>
              <a:rPr sz="1400" spc="-95" dirty="0">
                <a:latin typeface="Arial"/>
                <a:cs typeface="Arial"/>
              </a:rPr>
              <a:t>или</a:t>
            </a:r>
            <a:endParaRPr sz="1400">
              <a:latin typeface="Arial"/>
              <a:cs typeface="Arial"/>
            </a:endParaRPr>
          </a:p>
          <a:p>
            <a:pPr marL="299085" indent="-287020">
              <a:buChar char="•"/>
              <a:tabLst>
                <a:tab pos="299085" algn="l"/>
                <a:tab pos="299720" algn="l"/>
              </a:tabLst>
            </a:pPr>
            <a:r>
              <a:rPr sz="1400" spc="-35" dirty="0">
                <a:latin typeface="Arial"/>
                <a:cs typeface="Arial"/>
              </a:rPr>
              <a:t>не менее </a:t>
            </a:r>
            <a:r>
              <a:rPr sz="1400" spc="40" dirty="0">
                <a:latin typeface="Arial"/>
                <a:cs typeface="Arial"/>
              </a:rPr>
              <a:t>25 000 </a:t>
            </a:r>
            <a:r>
              <a:rPr sz="1400" spc="-70" dirty="0">
                <a:latin typeface="Arial"/>
                <a:cs typeface="Arial"/>
              </a:rPr>
              <a:t>руб. </a:t>
            </a:r>
            <a:r>
              <a:rPr sz="1400" spc="-3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кв.</a:t>
            </a:r>
            <a:r>
              <a:rPr sz="1400" spc="-27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м.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72056" y="3631691"/>
            <a:ext cx="4788535" cy="652102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5715" rIns="0" bIns="0" rtlCol="0">
            <a:spAutoFit/>
          </a:bodyPr>
          <a:lstStyle/>
          <a:p>
            <a:pPr marL="71120" marR="5715">
              <a:spcBef>
                <a:spcPts val="45"/>
              </a:spcBef>
            </a:pPr>
            <a:r>
              <a:rPr sz="1400" spc="-85" dirty="0">
                <a:latin typeface="Arial"/>
                <a:cs typeface="Arial"/>
              </a:rPr>
              <a:t>Предоставляется </a:t>
            </a:r>
            <a:r>
              <a:rPr sz="1400" b="1" spc="-160" dirty="0">
                <a:latin typeface="Arial"/>
                <a:cs typeface="Arial"/>
              </a:rPr>
              <a:t>льгота </a:t>
            </a:r>
            <a:r>
              <a:rPr sz="1400" b="1" spc="-130" dirty="0">
                <a:latin typeface="Arial"/>
                <a:cs typeface="Arial"/>
              </a:rPr>
              <a:t>в </a:t>
            </a:r>
            <a:r>
              <a:rPr sz="1400" b="1" spc="-120" dirty="0">
                <a:latin typeface="Arial"/>
                <a:cs typeface="Arial"/>
              </a:rPr>
              <a:t>отношении </a:t>
            </a:r>
            <a:r>
              <a:rPr sz="1400" b="1" spc="-135" dirty="0">
                <a:latin typeface="Arial"/>
                <a:cs typeface="Arial"/>
              </a:rPr>
              <a:t>новых, созданных </a:t>
            </a:r>
            <a:r>
              <a:rPr sz="1400" b="1" spc="-165" dirty="0">
                <a:latin typeface="Arial"/>
                <a:cs typeface="Arial"/>
              </a:rPr>
              <a:t>или  </a:t>
            </a:r>
            <a:r>
              <a:rPr sz="1400" b="1" spc="-125" dirty="0">
                <a:latin typeface="Arial"/>
                <a:cs typeface="Arial"/>
              </a:rPr>
              <a:t>приобретённых </a:t>
            </a:r>
            <a:r>
              <a:rPr sz="1400" b="1" spc="-145" dirty="0">
                <a:latin typeface="Arial"/>
                <a:cs typeface="Arial"/>
              </a:rPr>
              <a:t>основных </a:t>
            </a:r>
            <a:r>
              <a:rPr sz="1400" b="1" spc="-135" dirty="0">
                <a:latin typeface="Arial"/>
                <a:cs typeface="Arial"/>
              </a:rPr>
              <a:t>средств </a:t>
            </a:r>
            <a:r>
              <a:rPr sz="1400" spc="-10" dirty="0">
                <a:latin typeface="Arial"/>
                <a:cs typeface="Arial"/>
              </a:rPr>
              <a:t>в </a:t>
            </a:r>
            <a:r>
              <a:rPr sz="1400" spc="-65" dirty="0">
                <a:latin typeface="Arial"/>
                <a:cs typeface="Arial"/>
              </a:rPr>
              <a:t>течение </a:t>
            </a:r>
            <a:r>
              <a:rPr sz="1400" b="1" spc="45" dirty="0">
                <a:latin typeface="Arial"/>
                <a:cs typeface="Arial"/>
              </a:rPr>
              <a:t>3 </a:t>
            </a:r>
            <a:r>
              <a:rPr sz="1400" b="1" spc="-165" dirty="0">
                <a:latin typeface="Arial"/>
                <a:cs typeface="Arial"/>
              </a:rPr>
              <a:t>лет </a:t>
            </a:r>
            <a:r>
              <a:rPr sz="1400" spc="-45" dirty="0">
                <a:latin typeface="Arial"/>
                <a:cs typeface="Arial"/>
              </a:rPr>
              <a:t>с момента  </a:t>
            </a:r>
            <a:r>
              <a:rPr sz="1400" spc="-55" dirty="0">
                <a:latin typeface="Arial"/>
                <a:cs typeface="Arial"/>
              </a:rPr>
              <a:t>ввода </a:t>
            </a:r>
            <a:r>
              <a:rPr sz="1400" spc="-10" dirty="0">
                <a:latin typeface="Arial"/>
                <a:cs typeface="Arial"/>
              </a:rPr>
              <a:t>в </a:t>
            </a:r>
            <a:r>
              <a:rPr sz="1400" spc="-70" dirty="0">
                <a:latin typeface="Arial"/>
                <a:cs typeface="Arial"/>
              </a:rPr>
              <a:t>эксплуатацию, используемых </a:t>
            </a:r>
            <a:r>
              <a:rPr sz="1400" spc="-10" dirty="0">
                <a:latin typeface="Arial"/>
                <a:cs typeface="Arial"/>
              </a:rPr>
              <a:t>в </a:t>
            </a:r>
            <a:r>
              <a:rPr sz="1400" spc="-90" dirty="0">
                <a:latin typeface="Arial"/>
                <a:cs typeface="Arial"/>
              </a:rPr>
              <a:t>следующих </a:t>
            </a:r>
            <a:r>
              <a:rPr sz="1400" spc="-85" dirty="0">
                <a:latin typeface="Arial"/>
                <a:cs typeface="Arial"/>
              </a:rPr>
              <a:t>отраслях: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30983" y="4265143"/>
            <a:ext cx="4080510" cy="197675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9085" indent="-287020">
              <a:spcBef>
                <a:spcPts val="70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60" dirty="0">
                <a:latin typeface="Arial"/>
                <a:cs typeface="Arial"/>
              </a:rPr>
              <a:t>сельское хозяйство, </a:t>
            </a:r>
            <a:r>
              <a:rPr sz="1400" spc="-95" dirty="0">
                <a:latin typeface="Arial"/>
                <a:cs typeface="Arial"/>
              </a:rPr>
              <a:t>охота </a:t>
            </a:r>
            <a:r>
              <a:rPr sz="1400" spc="-35" dirty="0">
                <a:latin typeface="Arial"/>
                <a:cs typeface="Arial"/>
              </a:rPr>
              <a:t>и </a:t>
            </a:r>
            <a:r>
              <a:rPr sz="1400" spc="-70" dirty="0">
                <a:latin typeface="Arial"/>
                <a:cs typeface="Arial"/>
              </a:rPr>
              <a:t>лесное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хозяйство</a:t>
            </a:r>
            <a:endParaRPr sz="1400">
              <a:latin typeface="Arial"/>
              <a:cs typeface="Arial"/>
            </a:endParaRPr>
          </a:p>
          <a:p>
            <a:pPr marL="299085" indent="-287020">
              <a:spcBef>
                <a:spcPts val="60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65" dirty="0">
                <a:latin typeface="Arial"/>
                <a:cs typeface="Arial"/>
              </a:rPr>
              <a:t>рыболовство,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рыбоводство</a:t>
            </a:r>
            <a:endParaRPr sz="1400">
              <a:latin typeface="Arial"/>
              <a:cs typeface="Arial"/>
            </a:endParaRPr>
          </a:p>
          <a:p>
            <a:pPr marL="299085" indent="-287020">
              <a:spcBef>
                <a:spcPts val="60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70" dirty="0">
                <a:latin typeface="Arial"/>
                <a:cs typeface="Arial"/>
              </a:rPr>
              <a:t>добыча полезных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ископаемых</a:t>
            </a:r>
            <a:endParaRPr sz="1400">
              <a:latin typeface="Arial"/>
              <a:cs typeface="Arial"/>
            </a:endParaRPr>
          </a:p>
          <a:p>
            <a:pPr marL="299085" marR="5080" indent="-287020">
              <a:spcBef>
                <a:spcPts val="60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55" dirty="0">
                <a:latin typeface="Arial"/>
                <a:cs typeface="Arial"/>
              </a:rPr>
              <a:t>обрабатывающие производства; производство </a:t>
            </a:r>
            <a:r>
              <a:rPr sz="1400" spc="-35" dirty="0">
                <a:latin typeface="Arial"/>
                <a:cs typeface="Arial"/>
              </a:rPr>
              <a:t>и  </a:t>
            </a:r>
            <a:r>
              <a:rPr sz="1400" spc="-60" dirty="0">
                <a:latin typeface="Arial"/>
                <a:cs typeface="Arial"/>
              </a:rPr>
              <a:t>распределение </a:t>
            </a:r>
            <a:r>
              <a:rPr sz="1400" spc="-55" dirty="0">
                <a:latin typeface="Arial"/>
                <a:cs typeface="Arial"/>
              </a:rPr>
              <a:t>электроэнергии, </a:t>
            </a:r>
            <a:r>
              <a:rPr sz="1400" spc="-30" dirty="0">
                <a:latin typeface="Arial"/>
                <a:cs typeface="Arial"/>
              </a:rPr>
              <a:t>газа </a:t>
            </a:r>
            <a:r>
              <a:rPr sz="1400" spc="-35" dirty="0">
                <a:latin typeface="Arial"/>
                <a:cs typeface="Arial"/>
              </a:rPr>
              <a:t>и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воды</a:t>
            </a:r>
            <a:endParaRPr sz="1400">
              <a:latin typeface="Arial"/>
              <a:cs typeface="Arial"/>
            </a:endParaRPr>
          </a:p>
          <a:p>
            <a:pPr marL="299085" indent="-287020">
              <a:spcBef>
                <a:spcPts val="60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85" dirty="0">
                <a:latin typeface="Arial"/>
                <a:cs typeface="Arial"/>
              </a:rPr>
              <a:t>строительство</a:t>
            </a:r>
            <a:endParaRPr sz="1400">
              <a:latin typeface="Arial"/>
              <a:cs typeface="Arial"/>
            </a:endParaRPr>
          </a:p>
          <a:p>
            <a:pPr marL="299085" indent="-287020">
              <a:spcBef>
                <a:spcPts val="60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65" dirty="0">
                <a:latin typeface="Arial"/>
                <a:cs typeface="Arial"/>
              </a:rPr>
              <a:t>транспорт </a:t>
            </a:r>
            <a:r>
              <a:rPr sz="1400" spc="-35" dirty="0">
                <a:latin typeface="Arial"/>
                <a:cs typeface="Arial"/>
              </a:rPr>
              <a:t>и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связь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792212" y="3782567"/>
            <a:ext cx="2851785" cy="258404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42545" rIns="0" bIns="0" rtlCol="0">
            <a:spAutoFit/>
          </a:bodyPr>
          <a:lstStyle/>
          <a:p>
            <a:pPr marL="612140">
              <a:spcBef>
                <a:spcPts val="335"/>
              </a:spcBef>
            </a:pPr>
            <a:r>
              <a:rPr sz="1400" b="1" spc="-45" dirty="0">
                <a:solidFill>
                  <a:srgbClr val="008000"/>
                </a:solidFill>
                <a:latin typeface="Arial"/>
                <a:cs typeface="Arial"/>
              </a:rPr>
              <a:t>50% </a:t>
            </a:r>
            <a:r>
              <a:rPr sz="1400" b="1" spc="-165" dirty="0">
                <a:solidFill>
                  <a:srgbClr val="008000"/>
                </a:solidFill>
                <a:latin typeface="Arial"/>
                <a:cs typeface="Arial"/>
              </a:rPr>
              <a:t>от </a:t>
            </a:r>
            <a:r>
              <a:rPr sz="1400" b="1" spc="-140" dirty="0">
                <a:solidFill>
                  <a:srgbClr val="008000"/>
                </a:solidFill>
                <a:latin typeface="Arial"/>
                <a:cs typeface="Arial"/>
              </a:rPr>
              <a:t>суммы</a:t>
            </a:r>
            <a:r>
              <a:rPr sz="1400" b="1" spc="-254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400" b="1" spc="-105" dirty="0">
                <a:solidFill>
                  <a:srgbClr val="008000"/>
                </a:solidFill>
                <a:latin typeface="Arial"/>
                <a:cs typeface="Arial"/>
              </a:rPr>
              <a:t>налога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627797" y="0"/>
            <a:ext cx="11564203" cy="91050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ts val="3500"/>
              </a:lnSpc>
              <a:spcBef>
                <a:spcPts val="100"/>
              </a:spcBef>
            </a:pPr>
            <a:r>
              <a:rPr sz="3500" spc="-229" dirty="0">
                <a:solidFill>
                  <a:srgbClr val="1F487C"/>
                </a:solidFill>
              </a:rPr>
              <a:t>Льготы </a:t>
            </a:r>
            <a:r>
              <a:rPr sz="3500" spc="-155" dirty="0">
                <a:solidFill>
                  <a:srgbClr val="1F487C"/>
                </a:solidFill>
              </a:rPr>
              <a:t>по </a:t>
            </a:r>
            <a:r>
              <a:rPr sz="3500" spc="-175" dirty="0">
                <a:solidFill>
                  <a:srgbClr val="1F487C"/>
                </a:solidFill>
              </a:rPr>
              <a:t>налогу </a:t>
            </a:r>
            <a:r>
              <a:rPr sz="3500" spc="-85" dirty="0">
                <a:solidFill>
                  <a:srgbClr val="1F487C"/>
                </a:solidFill>
              </a:rPr>
              <a:t>на </a:t>
            </a:r>
            <a:r>
              <a:rPr sz="3500" spc="-160" dirty="0">
                <a:solidFill>
                  <a:srgbClr val="1F487C"/>
                </a:solidFill>
              </a:rPr>
              <a:t>имущество </a:t>
            </a:r>
            <a:r>
              <a:rPr sz="3500" spc="-125" dirty="0">
                <a:solidFill>
                  <a:srgbClr val="1F487C"/>
                </a:solidFill>
              </a:rPr>
              <a:t>организаций </a:t>
            </a:r>
            <a:r>
              <a:rPr sz="3500" spc="-254" dirty="0">
                <a:solidFill>
                  <a:srgbClr val="1F487C"/>
                </a:solidFill>
              </a:rPr>
              <a:t>для</a:t>
            </a:r>
            <a:r>
              <a:rPr sz="3500" spc="-85" dirty="0">
                <a:solidFill>
                  <a:srgbClr val="1F487C"/>
                </a:solidFill>
              </a:rPr>
              <a:t> </a:t>
            </a:r>
            <a:r>
              <a:rPr sz="3500" spc="-155" dirty="0">
                <a:solidFill>
                  <a:srgbClr val="C00000"/>
                </a:solidFill>
              </a:rPr>
              <a:t>инвесторов</a:t>
            </a:r>
          </a:p>
        </p:txBody>
      </p:sp>
      <p:sp>
        <p:nvSpPr>
          <p:cNvPr id="23" name="object 23"/>
          <p:cNvSpPr/>
          <p:nvPr/>
        </p:nvSpPr>
        <p:spPr>
          <a:xfrm>
            <a:off x="118076" y="0"/>
            <a:ext cx="329184" cy="614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57173" y="729995"/>
            <a:ext cx="9130665" cy="0"/>
          </a:xfrm>
          <a:custGeom>
            <a:avLst/>
            <a:gdLst/>
            <a:ahLst/>
            <a:cxnLst/>
            <a:rect l="l" t="t" r="r" b="b"/>
            <a:pathLst>
              <a:path w="9130665">
                <a:moveTo>
                  <a:pt x="0" y="0"/>
                </a:moveTo>
                <a:lnTo>
                  <a:pt x="9130538" y="0"/>
                </a:lnTo>
              </a:path>
            </a:pathLst>
          </a:custGeom>
          <a:ln w="6096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408919" y="6507480"/>
            <a:ext cx="640080" cy="350520"/>
          </a:xfrm>
          <a:custGeom>
            <a:avLst/>
            <a:gdLst/>
            <a:ahLst/>
            <a:cxnLst/>
            <a:rect l="l" t="t" r="r" b="b"/>
            <a:pathLst>
              <a:path w="640079" h="350520">
                <a:moveTo>
                  <a:pt x="640079" y="0"/>
                </a:moveTo>
                <a:lnTo>
                  <a:pt x="0" y="0"/>
                </a:lnTo>
                <a:lnTo>
                  <a:pt x="0" y="350517"/>
                </a:lnTo>
                <a:lnTo>
                  <a:pt x="640079" y="350517"/>
                </a:lnTo>
                <a:lnTo>
                  <a:pt x="640079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385810" y="4104514"/>
            <a:ext cx="171132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i="1" spc="-65" dirty="0">
                <a:latin typeface="Arial"/>
                <a:cs typeface="Arial"/>
              </a:rPr>
              <a:t>до </a:t>
            </a:r>
            <a:r>
              <a:rPr sz="1100" i="1" spc="30" dirty="0">
                <a:latin typeface="Arial"/>
                <a:cs typeface="Arial"/>
              </a:rPr>
              <a:t>2024 </a:t>
            </a:r>
            <a:r>
              <a:rPr sz="1100" i="1" spc="-70" dirty="0">
                <a:latin typeface="Arial"/>
                <a:cs typeface="Arial"/>
              </a:rPr>
              <a:t>года</a:t>
            </a:r>
            <a:r>
              <a:rPr sz="1100" i="1" spc="-110" dirty="0">
                <a:latin typeface="Arial"/>
                <a:cs typeface="Arial"/>
              </a:rPr>
              <a:t> </a:t>
            </a:r>
            <a:r>
              <a:rPr sz="1100" i="1" spc="-90" dirty="0">
                <a:latin typeface="Arial"/>
                <a:cs typeface="Arial"/>
              </a:rPr>
              <a:t>включительно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463040" y="982980"/>
            <a:ext cx="297180" cy="297180"/>
            <a:chOff x="320040" y="982980"/>
            <a:chExt cx="297180" cy="297180"/>
          </a:xfrm>
        </p:grpSpPr>
        <p:sp>
          <p:nvSpPr>
            <p:cNvPr id="28" name="object 28"/>
            <p:cNvSpPr/>
            <p:nvPr/>
          </p:nvSpPr>
          <p:spPr>
            <a:xfrm>
              <a:off x="365760" y="987552"/>
              <a:ext cx="246888" cy="2194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65760" y="987552"/>
              <a:ext cx="247015" cy="219710"/>
            </a:xfrm>
            <a:custGeom>
              <a:avLst/>
              <a:gdLst/>
              <a:ahLst/>
              <a:cxnLst/>
              <a:rect l="l" t="t" r="r" b="b"/>
              <a:pathLst>
                <a:path w="247015" h="219709">
                  <a:moveTo>
                    <a:pt x="234784" y="0"/>
                  </a:moveTo>
                  <a:lnTo>
                    <a:pt x="246888" y="12573"/>
                  </a:lnTo>
                  <a:lnTo>
                    <a:pt x="84112" y="219456"/>
                  </a:lnTo>
                  <a:lnTo>
                    <a:pt x="0" y="139446"/>
                  </a:lnTo>
                  <a:lnTo>
                    <a:pt x="11493" y="126873"/>
                  </a:lnTo>
                  <a:lnTo>
                    <a:pt x="82296" y="195452"/>
                  </a:lnTo>
                  <a:lnTo>
                    <a:pt x="234784" y="0"/>
                  </a:lnTo>
                  <a:close/>
                </a:path>
              </a:pathLst>
            </a:custGeom>
            <a:ln w="914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24612" y="988059"/>
              <a:ext cx="288290" cy="287020"/>
            </a:xfrm>
            <a:custGeom>
              <a:avLst/>
              <a:gdLst/>
              <a:ahLst/>
              <a:cxnLst/>
              <a:rect l="l" t="t" r="r" b="b"/>
              <a:pathLst>
                <a:path w="288290" h="287019">
                  <a:moveTo>
                    <a:pt x="288036" y="118110"/>
                  </a:moveTo>
                  <a:lnTo>
                    <a:pt x="274751" y="118110"/>
                  </a:lnTo>
                  <a:lnTo>
                    <a:pt x="274751" y="273050"/>
                  </a:lnTo>
                  <a:lnTo>
                    <a:pt x="13284" y="273050"/>
                  </a:lnTo>
                  <a:lnTo>
                    <a:pt x="13284" y="118110"/>
                  </a:lnTo>
                  <a:lnTo>
                    <a:pt x="13284" y="12700"/>
                  </a:lnTo>
                  <a:lnTo>
                    <a:pt x="190207" y="12700"/>
                  </a:lnTo>
                  <a:lnTo>
                    <a:pt x="190207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118110"/>
                  </a:lnTo>
                  <a:lnTo>
                    <a:pt x="0" y="273050"/>
                  </a:lnTo>
                  <a:lnTo>
                    <a:pt x="0" y="287020"/>
                  </a:lnTo>
                  <a:lnTo>
                    <a:pt x="288036" y="287020"/>
                  </a:lnTo>
                  <a:lnTo>
                    <a:pt x="288036" y="273050"/>
                  </a:lnTo>
                  <a:lnTo>
                    <a:pt x="288036" y="11811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24612" y="987552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90" h="288290">
                  <a:moveTo>
                    <a:pt x="274751" y="119125"/>
                  </a:moveTo>
                  <a:lnTo>
                    <a:pt x="274751" y="273558"/>
                  </a:lnTo>
                  <a:lnTo>
                    <a:pt x="13284" y="273558"/>
                  </a:lnTo>
                  <a:lnTo>
                    <a:pt x="13284" y="13208"/>
                  </a:lnTo>
                  <a:lnTo>
                    <a:pt x="190207" y="13208"/>
                  </a:lnTo>
                  <a:lnTo>
                    <a:pt x="190207" y="0"/>
                  </a:lnTo>
                  <a:lnTo>
                    <a:pt x="0" y="0"/>
                  </a:lnTo>
                  <a:lnTo>
                    <a:pt x="0" y="288036"/>
                  </a:lnTo>
                  <a:lnTo>
                    <a:pt x="288036" y="288036"/>
                  </a:lnTo>
                  <a:lnTo>
                    <a:pt x="288036" y="119125"/>
                  </a:lnTo>
                  <a:lnTo>
                    <a:pt x="274751" y="119125"/>
                  </a:lnTo>
                  <a:close/>
                </a:path>
              </a:pathLst>
            </a:custGeom>
            <a:ln w="914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1463040" y="2549651"/>
            <a:ext cx="297180" cy="295910"/>
            <a:chOff x="320040" y="2549651"/>
            <a:chExt cx="297180" cy="295910"/>
          </a:xfrm>
        </p:grpSpPr>
        <p:sp>
          <p:nvSpPr>
            <p:cNvPr id="33" name="object 33"/>
            <p:cNvSpPr/>
            <p:nvPr/>
          </p:nvSpPr>
          <p:spPr>
            <a:xfrm>
              <a:off x="365760" y="2554223"/>
              <a:ext cx="246888" cy="2194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65760" y="2554223"/>
              <a:ext cx="247015" cy="219710"/>
            </a:xfrm>
            <a:custGeom>
              <a:avLst/>
              <a:gdLst/>
              <a:ahLst/>
              <a:cxnLst/>
              <a:rect l="l" t="t" r="r" b="b"/>
              <a:pathLst>
                <a:path w="247015" h="219710">
                  <a:moveTo>
                    <a:pt x="234784" y="0"/>
                  </a:moveTo>
                  <a:lnTo>
                    <a:pt x="246888" y="12573"/>
                  </a:lnTo>
                  <a:lnTo>
                    <a:pt x="84112" y="219455"/>
                  </a:lnTo>
                  <a:lnTo>
                    <a:pt x="0" y="139446"/>
                  </a:lnTo>
                  <a:lnTo>
                    <a:pt x="11493" y="126873"/>
                  </a:lnTo>
                  <a:lnTo>
                    <a:pt x="82296" y="195452"/>
                  </a:lnTo>
                  <a:lnTo>
                    <a:pt x="234784" y="0"/>
                  </a:lnTo>
                  <a:close/>
                </a:path>
              </a:pathLst>
            </a:custGeom>
            <a:ln w="914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24612" y="2553969"/>
              <a:ext cx="288290" cy="287020"/>
            </a:xfrm>
            <a:custGeom>
              <a:avLst/>
              <a:gdLst/>
              <a:ahLst/>
              <a:cxnLst/>
              <a:rect l="l" t="t" r="r" b="b"/>
              <a:pathLst>
                <a:path w="288290" h="287019">
                  <a:moveTo>
                    <a:pt x="288036" y="119380"/>
                  </a:moveTo>
                  <a:lnTo>
                    <a:pt x="274751" y="119380"/>
                  </a:lnTo>
                  <a:lnTo>
                    <a:pt x="274751" y="273050"/>
                  </a:lnTo>
                  <a:lnTo>
                    <a:pt x="13284" y="273050"/>
                  </a:lnTo>
                  <a:lnTo>
                    <a:pt x="13284" y="119380"/>
                  </a:lnTo>
                  <a:lnTo>
                    <a:pt x="13284" y="13970"/>
                  </a:lnTo>
                  <a:lnTo>
                    <a:pt x="190207" y="13970"/>
                  </a:lnTo>
                  <a:lnTo>
                    <a:pt x="190207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119380"/>
                  </a:lnTo>
                  <a:lnTo>
                    <a:pt x="0" y="273050"/>
                  </a:lnTo>
                  <a:lnTo>
                    <a:pt x="0" y="287020"/>
                  </a:lnTo>
                  <a:lnTo>
                    <a:pt x="288036" y="287020"/>
                  </a:lnTo>
                  <a:lnTo>
                    <a:pt x="288036" y="273050"/>
                  </a:lnTo>
                  <a:lnTo>
                    <a:pt x="288036" y="11938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24612" y="2554223"/>
              <a:ext cx="288290" cy="287020"/>
            </a:xfrm>
            <a:custGeom>
              <a:avLst/>
              <a:gdLst/>
              <a:ahLst/>
              <a:cxnLst/>
              <a:rect l="l" t="t" r="r" b="b"/>
              <a:pathLst>
                <a:path w="288290" h="287019">
                  <a:moveTo>
                    <a:pt x="274751" y="118490"/>
                  </a:moveTo>
                  <a:lnTo>
                    <a:pt x="274751" y="272161"/>
                  </a:lnTo>
                  <a:lnTo>
                    <a:pt x="13284" y="272161"/>
                  </a:lnTo>
                  <a:lnTo>
                    <a:pt x="13284" y="13208"/>
                  </a:lnTo>
                  <a:lnTo>
                    <a:pt x="190207" y="13208"/>
                  </a:lnTo>
                  <a:lnTo>
                    <a:pt x="190207" y="0"/>
                  </a:lnTo>
                  <a:lnTo>
                    <a:pt x="0" y="0"/>
                  </a:lnTo>
                  <a:lnTo>
                    <a:pt x="0" y="286512"/>
                  </a:lnTo>
                  <a:lnTo>
                    <a:pt x="288036" y="286512"/>
                  </a:lnTo>
                  <a:lnTo>
                    <a:pt x="288036" y="118490"/>
                  </a:lnTo>
                  <a:lnTo>
                    <a:pt x="274751" y="118490"/>
                  </a:lnTo>
                  <a:close/>
                </a:path>
              </a:pathLst>
            </a:custGeom>
            <a:ln w="914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1461515" y="3726179"/>
            <a:ext cx="297180" cy="297180"/>
            <a:chOff x="318515" y="3726179"/>
            <a:chExt cx="297180" cy="297180"/>
          </a:xfrm>
        </p:grpSpPr>
        <p:sp>
          <p:nvSpPr>
            <p:cNvPr id="38" name="object 38"/>
            <p:cNvSpPr/>
            <p:nvPr/>
          </p:nvSpPr>
          <p:spPr>
            <a:xfrm>
              <a:off x="364235" y="3730751"/>
              <a:ext cx="246887" cy="2194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64235" y="3730751"/>
              <a:ext cx="247015" cy="219710"/>
            </a:xfrm>
            <a:custGeom>
              <a:avLst/>
              <a:gdLst/>
              <a:ahLst/>
              <a:cxnLst/>
              <a:rect l="l" t="t" r="r" b="b"/>
              <a:pathLst>
                <a:path w="247015" h="219710">
                  <a:moveTo>
                    <a:pt x="234784" y="0"/>
                  </a:moveTo>
                  <a:lnTo>
                    <a:pt x="246887" y="12573"/>
                  </a:lnTo>
                  <a:lnTo>
                    <a:pt x="84112" y="219456"/>
                  </a:lnTo>
                  <a:lnTo>
                    <a:pt x="0" y="139446"/>
                  </a:lnTo>
                  <a:lnTo>
                    <a:pt x="11493" y="126873"/>
                  </a:lnTo>
                  <a:lnTo>
                    <a:pt x="82295" y="195453"/>
                  </a:lnTo>
                  <a:lnTo>
                    <a:pt x="234784" y="0"/>
                  </a:lnTo>
                  <a:close/>
                </a:path>
              </a:pathLst>
            </a:custGeom>
            <a:ln w="914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23088" y="3731259"/>
              <a:ext cx="288290" cy="287020"/>
            </a:xfrm>
            <a:custGeom>
              <a:avLst/>
              <a:gdLst/>
              <a:ahLst/>
              <a:cxnLst/>
              <a:rect l="l" t="t" r="r" b="b"/>
              <a:pathLst>
                <a:path w="288290" h="287020">
                  <a:moveTo>
                    <a:pt x="288036" y="118110"/>
                  </a:moveTo>
                  <a:lnTo>
                    <a:pt x="274751" y="118110"/>
                  </a:lnTo>
                  <a:lnTo>
                    <a:pt x="274751" y="273050"/>
                  </a:lnTo>
                  <a:lnTo>
                    <a:pt x="13284" y="273050"/>
                  </a:lnTo>
                  <a:lnTo>
                    <a:pt x="13284" y="118110"/>
                  </a:lnTo>
                  <a:lnTo>
                    <a:pt x="13284" y="12700"/>
                  </a:lnTo>
                  <a:lnTo>
                    <a:pt x="190207" y="12700"/>
                  </a:lnTo>
                  <a:lnTo>
                    <a:pt x="190207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118110"/>
                  </a:lnTo>
                  <a:lnTo>
                    <a:pt x="0" y="273050"/>
                  </a:lnTo>
                  <a:lnTo>
                    <a:pt x="0" y="287020"/>
                  </a:lnTo>
                  <a:lnTo>
                    <a:pt x="288036" y="287020"/>
                  </a:lnTo>
                  <a:lnTo>
                    <a:pt x="288036" y="273050"/>
                  </a:lnTo>
                  <a:lnTo>
                    <a:pt x="288036" y="11811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23087" y="3730751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90" h="288289">
                  <a:moveTo>
                    <a:pt x="274751" y="119125"/>
                  </a:moveTo>
                  <a:lnTo>
                    <a:pt x="274751" y="273558"/>
                  </a:lnTo>
                  <a:lnTo>
                    <a:pt x="13284" y="273558"/>
                  </a:lnTo>
                  <a:lnTo>
                    <a:pt x="13284" y="13208"/>
                  </a:lnTo>
                  <a:lnTo>
                    <a:pt x="190207" y="13208"/>
                  </a:lnTo>
                  <a:lnTo>
                    <a:pt x="190207" y="0"/>
                  </a:lnTo>
                  <a:lnTo>
                    <a:pt x="0" y="0"/>
                  </a:lnTo>
                  <a:lnTo>
                    <a:pt x="0" y="288036"/>
                  </a:lnTo>
                  <a:lnTo>
                    <a:pt x="288035" y="288036"/>
                  </a:lnTo>
                  <a:lnTo>
                    <a:pt x="288035" y="119125"/>
                  </a:lnTo>
                  <a:lnTo>
                    <a:pt x="274751" y="119125"/>
                  </a:lnTo>
                  <a:close/>
                </a:path>
              </a:pathLst>
            </a:custGeom>
            <a:ln w="914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0635360" y="6572198"/>
            <a:ext cx="189230" cy="730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pPr marL="38100">
                <a:lnSpc>
                  <a:spcPts val="1864"/>
                </a:lnSpc>
              </a:pPr>
              <a:t>44</a:t>
            </a:fld>
            <a:endParaRPr sz="1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48821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0501" y="142680"/>
            <a:ext cx="11591499" cy="937244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ts val="3500"/>
              </a:lnSpc>
              <a:spcBef>
                <a:spcPts val="100"/>
              </a:spcBef>
            </a:pPr>
            <a:r>
              <a:rPr spc="-170" dirty="0">
                <a:solidFill>
                  <a:srgbClr val="1F487C"/>
                </a:solidFill>
              </a:rPr>
              <a:t>Налоговые </a:t>
            </a:r>
            <a:r>
              <a:rPr spc="-250" dirty="0">
                <a:solidFill>
                  <a:srgbClr val="1F487C"/>
                </a:solidFill>
              </a:rPr>
              <a:t>льготы </a:t>
            </a:r>
            <a:r>
              <a:rPr spc="-254" dirty="0">
                <a:solidFill>
                  <a:srgbClr val="1F487C"/>
                </a:solidFill>
              </a:rPr>
              <a:t>для </a:t>
            </a:r>
            <a:r>
              <a:rPr spc="-155" dirty="0">
                <a:solidFill>
                  <a:srgbClr val="C00000"/>
                </a:solidFill>
              </a:rPr>
              <a:t>резидентов </a:t>
            </a:r>
            <a:r>
              <a:rPr spc="-150" dirty="0">
                <a:solidFill>
                  <a:srgbClr val="C00000"/>
                </a:solidFill>
              </a:rPr>
              <a:t>технопарков и </a:t>
            </a:r>
            <a:r>
              <a:rPr spc="-210" dirty="0">
                <a:solidFill>
                  <a:srgbClr val="C00000"/>
                </a:solidFill>
              </a:rPr>
              <a:t>индустриальных</a:t>
            </a:r>
            <a:r>
              <a:rPr spc="-110" dirty="0">
                <a:solidFill>
                  <a:srgbClr val="C00000"/>
                </a:solidFill>
              </a:rPr>
              <a:t> </a:t>
            </a:r>
            <a:r>
              <a:rPr spc="-120" dirty="0">
                <a:solidFill>
                  <a:srgbClr val="C00000"/>
                </a:solidFill>
              </a:rPr>
              <a:t>парков</a:t>
            </a:r>
          </a:p>
        </p:txBody>
      </p:sp>
      <p:sp>
        <p:nvSpPr>
          <p:cNvPr id="3" name="object 3"/>
          <p:cNvSpPr/>
          <p:nvPr/>
        </p:nvSpPr>
        <p:spPr>
          <a:xfrm>
            <a:off x="186315" y="0"/>
            <a:ext cx="329184" cy="614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57173" y="729995"/>
            <a:ext cx="9130665" cy="0"/>
          </a:xfrm>
          <a:custGeom>
            <a:avLst/>
            <a:gdLst/>
            <a:ahLst/>
            <a:cxnLst/>
            <a:rect l="l" t="t" r="r" b="b"/>
            <a:pathLst>
              <a:path w="9130665">
                <a:moveTo>
                  <a:pt x="0" y="0"/>
                </a:moveTo>
                <a:lnTo>
                  <a:pt x="9130538" y="0"/>
                </a:lnTo>
              </a:path>
            </a:pathLst>
          </a:custGeom>
          <a:ln w="6096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19681" y="1461261"/>
            <a:ext cx="376364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spc="-110" dirty="0">
                <a:latin typeface="Arial"/>
                <a:cs typeface="Arial"/>
              </a:rPr>
              <a:t>По </a:t>
            </a:r>
            <a:r>
              <a:rPr sz="1600" b="1" spc="-135" dirty="0">
                <a:latin typeface="Arial"/>
                <a:cs typeface="Arial"/>
              </a:rPr>
              <a:t>упрощенной </a:t>
            </a:r>
            <a:r>
              <a:rPr sz="1600" b="1" spc="-125" dirty="0">
                <a:latin typeface="Arial"/>
                <a:cs typeface="Arial"/>
              </a:rPr>
              <a:t>системе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50" dirty="0">
                <a:latin typeface="Arial"/>
                <a:cs typeface="Arial"/>
              </a:rPr>
              <a:t>налогообложения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31872" y="2268981"/>
            <a:ext cx="33883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spc="-110" dirty="0">
                <a:latin typeface="Arial"/>
                <a:cs typeface="Arial"/>
              </a:rPr>
              <a:t>По </a:t>
            </a:r>
            <a:r>
              <a:rPr sz="1600" b="1" spc="-155" dirty="0">
                <a:latin typeface="Arial"/>
                <a:cs typeface="Arial"/>
              </a:rPr>
              <a:t>налогу </a:t>
            </a:r>
            <a:r>
              <a:rPr sz="1600" b="1" spc="-80" dirty="0">
                <a:latin typeface="Arial"/>
                <a:cs typeface="Arial"/>
              </a:rPr>
              <a:t>на </a:t>
            </a:r>
            <a:r>
              <a:rPr sz="1600" b="1" spc="-145" dirty="0">
                <a:latin typeface="Arial"/>
                <a:cs typeface="Arial"/>
              </a:rPr>
              <a:t>имущество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14" dirty="0">
                <a:latin typeface="Arial"/>
                <a:cs typeface="Arial"/>
              </a:rPr>
              <a:t>организаций: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38883" y="3019805"/>
            <a:ext cx="311658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spc="-110" dirty="0">
                <a:latin typeface="Arial"/>
                <a:cs typeface="Arial"/>
              </a:rPr>
              <a:t>По </a:t>
            </a:r>
            <a:r>
              <a:rPr sz="1600" b="1" spc="-155" dirty="0">
                <a:latin typeface="Arial"/>
                <a:cs typeface="Arial"/>
              </a:rPr>
              <a:t>налогу </a:t>
            </a:r>
            <a:r>
              <a:rPr sz="1600" b="1" spc="-80" dirty="0">
                <a:latin typeface="Arial"/>
                <a:cs typeface="Arial"/>
              </a:rPr>
              <a:t>на </a:t>
            </a:r>
            <a:r>
              <a:rPr sz="1600" b="1" spc="-200" dirty="0">
                <a:latin typeface="Arial"/>
                <a:cs typeface="Arial"/>
              </a:rPr>
              <a:t>прибыль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114" dirty="0">
                <a:latin typeface="Arial"/>
                <a:cs typeface="Arial"/>
              </a:rPr>
              <a:t>организаций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07223" y="1278636"/>
            <a:ext cx="967740" cy="610424"/>
          </a:xfrm>
          <a:prstGeom prst="rect">
            <a:avLst/>
          </a:prstGeom>
          <a:solidFill>
            <a:srgbClr val="FAE4D5"/>
          </a:solidFill>
        </p:spPr>
        <p:txBody>
          <a:bodyPr vert="horz" wrap="square" lIns="0" tIns="40640" rIns="0" bIns="0" rtlCol="0">
            <a:spAutoFit/>
          </a:bodyPr>
          <a:lstStyle/>
          <a:p>
            <a:pPr algn="ctr">
              <a:spcBef>
                <a:spcPts val="320"/>
              </a:spcBef>
            </a:pPr>
            <a:r>
              <a:rPr sz="1600" b="1" spc="-105" dirty="0">
                <a:solidFill>
                  <a:srgbClr val="C00000"/>
                </a:solidFill>
                <a:latin typeface="Arial"/>
                <a:cs typeface="Arial"/>
              </a:rPr>
              <a:t>6%</a:t>
            </a:r>
            <a:endParaRPr sz="1600">
              <a:latin typeface="Arial"/>
              <a:cs typeface="Arial"/>
            </a:endParaRPr>
          </a:p>
          <a:p>
            <a:pPr marL="3810" algn="ctr">
              <a:spcBef>
                <a:spcPts val="560"/>
              </a:spcBef>
            </a:pPr>
            <a:r>
              <a:rPr sz="1600" b="1" spc="-65" dirty="0">
                <a:solidFill>
                  <a:srgbClr val="C00000"/>
                </a:solidFill>
                <a:latin typeface="Arial"/>
                <a:cs typeface="Arial"/>
              </a:rPr>
              <a:t>15%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61932" y="1278637"/>
            <a:ext cx="962025" cy="597599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40640" rIns="0" bIns="0" rtlCol="0">
            <a:spAutoFit/>
          </a:bodyPr>
          <a:lstStyle/>
          <a:p>
            <a:pPr marL="38100" algn="ctr">
              <a:spcBef>
                <a:spcPts val="320"/>
              </a:spcBef>
            </a:pPr>
            <a:r>
              <a:rPr sz="1600" b="1" spc="-105" dirty="0">
                <a:solidFill>
                  <a:srgbClr val="008000"/>
                </a:solidFill>
                <a:latin typeface="Arial"/>
                <a:cs typeface="Arial"/>
              </a:rPr>
              <a:t>2%</a:t>
            </a:r>
            <a:endParaRPr sz="1600">
              <a:latin typeface="Arial"/>
              <a:cs typeface="Arial"/>
            </a:endParaRPr>
          </a:p>
          <a:p>
            <a:pPr marL="38100" algn="ctr">
              <a:spcBef>
                <a:spcPts val="490"/>
              </a:spcBef>
            </a:pPr>
            <a:r>
              <a:rPr sz="1600" b="1" spc="-105" dirty="0">
                <a:solidFill>
                  <a:srgbClr val="008000"/>
                </a:solidFill>
                <a:latin typeface="Arial"/>
                <a:cs typeface="Arial"/>
              </a:rPr>
              <a:t>7%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634983" y="1493519"/>
            <a:ext cx="516890" cy="257810"/>
            <a:chOff x="7491983" y="1493519"/>
            <a:chExt cx="516890" cy="257810"/>
          </a:xfrm>
        </p:grpSpPr>
        <p:sp>
          <p:nvSpPr>
            <p:cNvPr id="11" name="object 11"/>
            <p:cNvSpPr/>
            <p:nvPr/>
          </p:nvSpPr>
          <p:spPr>
            <a:xfrm>
              <a:off x="7495031" y="1496567"/>
              <a:ext cx="510540" cy="251460"/>
            </a:xfrm>
            <a:custGeom>
              <a:avLst/>
              <a:gdLst/>
              <a:ahLst/>
              <a:cxnLst/>
              <a:rect l="l" t="t" r="r" b="b"/>
              <a:pathLst>
                <a:path w="510540" h="251460">
                  <a:moveTo>
                    <a:pt x="384810" y="0"/>
                  </a:moveTo>
                  <a:lnTo>
                    <a:pt x="384810" y="62865"/>
                  </a:lnTo>
                  <a:lnTo>
                    <a:pt x="0" y="62865"/>
                  </a:lnTo>
                  <a:lnTo>
                    <a:pt x="0" y="188595"/>
                  </a:lnTo>
                  <a:lnTo>
                    <a:pt x="384810" y="188595"/>
                  </a:lnTo>
                  <a:lnTo>
                    <a:pt x="384810" y="251460"/>
                  </a:lnTo>
                  <a:lnTo>
                    <a:pt x="510540" y="125730"/>
                  </a:lnTo>
                  <a:lnTo>
                    <a:pt x="384810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95031" y="1496567"/>
              <a:ext cx="510540" cy="251460"/>
            </a:xfrm>
            <a:custGeom>
              <a:avLst/>
              <a:gdLst/>
              <a:ahLst/>
              <a:cxnLst/>
              <a:rect l="l" t="t" r="r" b="b"/>
              <a:pathLst>
                <a:path w="510540" h="251460">
                  <a:moveTo>
                    <a:pt x="0" y="62865"/>
                  </a:moveTo>
                  <a:lnTo>
                    <a:pt x="384810" y="62865"/>
                  </a:lnTo>
                  <a:lnTo>
                    <a:pt x="384810" y="0"/>
                  </a:lnTo>
                  <a:lnTo>
                    <a:pt x="510540" y="125730"/>
                  </a:lnTo>
                  <a:lnTo>
                    <a:pt x="384810" y="251460"/>
                  </a:lnTo>
                  <a:lnTo>
                    <a:pt x="384810" y="188595"/>
                  </a:lnTo>
                  <a:lnTo>
                    <a:pt x="0" y="188595"/>
                  </a:lnTo>
                  <a:lnTo>
                    <a:pt x="0" y="62865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317361" y="1340865"/>
            <a:ext cx="1111885" cy="478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7145" algn="r">
              <a:spcBef>
                <a:spcPts val="105"/>
              </a:spcBef>
            </a:pPr>
            <a:r>
              <a:rPr sz="1100" spc="-235" dirty="0">
                <a:latin typeface="Arial"/>
                <a:cs typeface="Arial"/>
              </a:rPr>
              <a:t>«</a:t>
            </a:r>
            <a:r>
              <a:rPr sz="1100" spc="-75" dirty="0">
                <a:latin typeface="Arial"/>
                <a:cs typeface="Arial"/>
              </a:rPr>
              <a:t>Д</a:t>
            </a:r>
            <a:r>
              <a:rPr sz="1100" spc="-55" dirty="0">
                <a:latin typeface="Arial"/>
                <a:cs typeface="Arial"/>
              </a:rPr>
              <a:t>охо</a:t>
            </a:r>
            <a:r>
              <a:rPr sz="1100" spc="-130" dirty="0">
                <a:latin typeface="Arial"/>
                <a:cs typeface="Arial"/>
              </a:rPr>
              <a:t>д</a:t>
            </a:r>
            <a:r>
              <a:rPr sz="1100" spc="-50" dirty="0">
                <a:latin typeface="Arial"/>
                <a:cs typeface="Arial"/>
              </a:rPr>
              <a:t>ы</a:t>
            </a:r>
            <a:r>
              <a:rPr sz="1100" spc="-235" dirty="0">
                <a:latin typeface="Arial"/>
                <a:cs typeface="Arial"/>
              </a:rPr>
              <a:t>»</a:t>
            </a:r>
            <a:endParaRPr sz="1100">
              <a:latin typeface="Arial"/>
              <a:cs typeface="Arial"/>
            </a:endParaRPr>
          </a:p>
          <a:p>
            <a:pPr marR="5080" algn="r">
              <a:spcBef>
                <a:spcPts val="919"/>
              </a:spcBef>
            </a:pPr>
            <a:r>
              <a:rPr sz="1100" spc="-235" dirty="0">
                <a:latin typeface="Arial"/>
                <a:cs typeface="Arial"/>
              </a:rPr>
              <a:t>«</a:t>
            </a:r>
            <a:r>
              <a:rPr sz="1100" spc="-75" dirty="0">
                <a:latin typeface="Arial"/>
                <a:cs typeface="Arial"/>
              </a:rPr>
              <a:t>Д</a:t>
            </a:r>
            <a:r>
              <a:rPr sz="1100" spc="-55" dirty="0">
                <a:latin typeface="Arial"/>
                <a:cs typeface="Arial"/>
              </a:rPr>
              <a:t>охо</a:t>
            </a:r>
            <a:r>
              <a:rPr sz="1100" spc="-130" dirty="0">
                <a:latin typeface="Arial"/>
                <a:cs typeface="Arial"/>
              </a:rPr>
              <a:t>д</a:t>
            </a:r>
            <a:r>
              <a:rPr sz="1100" spc="-50" dirty="0">
                <a:latin typeface="Arial"/>
                <a:cs typeface="Arial"/>
              </a:rPr>
              <a:t>ы</a:t>
            </a:r>
            <a:r>
              <a:rPr sz="1100" spc="-95" dirty="0">
                <a:latin typeface="Arial"/>
                <a:cs typeface="Arial"/>
              </a:rPr>
              <a:t>-</a:t>
            </a:r>
            <a:r>
              <a:rPr sz="1100" spc="-40" dirty="0">
                <a:latin typeface="Arial"/>
                <a:cs typeface="Arial"/>
              </a:rPr>
              <a:t>р</a:t>
            </a:r>
            <a:r>
              <a:rPr sz="1100" spc="-30" dirty="0">
                <a:latin typeface="Arial"/>
                <a:cs typeface="Arial"/>
              </a:rPr>
              <a:t>а</a:t>
            </a:r>
            <a:r>
              <a:rPr sz="1100" spc="-50" dirty="0">
                <a:latin typeface="Arial"/>
                <a:cs typeface="Arial"/>
              </a:rPr>
              <a:t>с</a:t>
            </a:r>
            <a:r>
              <a:rPr sz="1100" spc="-100" dirty="0">
                <a:latin typeface="Arial"/>
                <a:cs typeface="Arial"/>
              </a:rPr>
              <a:t>х</a:t>
            </a:r>
            <a:r>
              <a:rPr sz="1100" spc="-75" dirty="0">
                <a:latin typeface="Arial"/>
                <a:cs typeface="Arial"/>
              </a:rPr>
              <a:t>о</a:t>
            </a:r>
            <a:r>
              <a:rPr sz="1100" spc="-95" dirty="0">
                <a:latin typeface="Arial"/>
                <a:cs typeface="Arial"/>
              </a:rPr>
              <a:t>д</a:t>
            </a:r>
            <a:r>
              <a:rPr sz="1100" spc="-55" dirty="0">
                <a:latin typeface="Arial"/>
                <a:cs typeface="Arial"/>
              </a:rPr>
              <a:t>ы</a:t>
            </a:r>
            <a:r>
              <a:rPr sz="1100" spc="-235" dirty="0">
                <a:latin typeface="Arial"/>
                <a:cs typeface="Arial"/>
              </a:rPr>
              <a:t>»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93508" y="3026665"/>
            <a:ext cx="963294" cy="287899"/>
          </a:xfrm>
          <a:prstGeom prst="rect">
            <a:avLst/>
          </a:prstGeom>
          <a:solidFill>
            <a:srgbClr val="FAE4D5"/>
          </a:solidFill>
        </p:spPr>
        <p:txBody>
          <a:bodyPr vert="horz" wrap="square" lIns="0" tIns="41275" rIns="0" bIns="0" rtlCol="0">
            <a:spAutoFit/>
          </a:bodyPr>
          <a:lstStyle/>
          <a:p>
            <a:pPr marL="287020">
              <a:spcBef>
                <a:spcPts val="325"/>
              </a:spcBef>
            </a:pPr>
            <a:r>
              <a:rPr sz="1600" b="1" spc="-55" dirty="0">
                <a:solidFill>
                  <a:srgbClr val="C00000"/>
                </a:solidFill>
                <a:latin typeface="Arial"/>
                <a:cs typeface="Arial"/>
              </a:rPr>
              <a:t>20%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361932" y="3026665"/>
            <a:ext cx="962025" cy="287899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41275" rIns="0" bIns="0" rtlCol="0">
            <a:spAutoFit/>
          </a:bodyPr>
          <a:lstStyle/>
          <a:p>
            <a:pPr marL="224154">
              <a:spcBef>
                <a:spcPts val="325"/>
              </a:spcBef>
            </a:pPr>
            <a:r>
              <a:rPr sz="1600" b="1" spc="-45" dirty="0">
                <a:solidFill>
                  <a:srgbClr val="008000"/>
                </a:solidFill>
                <a:latin typeface="Arial"/>
                <a:cs typeface="Arial"/>
              </a:rPr>
              <a:t>16,5%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627364" y="3043427"/>
            <a:ext cx="516890" cy="257810"/>
            <a:chOff x="7484364" y="3043427"/>
            <a:chExt cx="516890" cy="257810"/>
          </a:xfrm>
        </p:grpSpPr>
        <p:sp>
          <p:nvSpPr>
            <p:cNvPr id="17" name="object 17"/>
            <p:cNvSpPr/>
            <p:nvPr/>
          </p:nvSpPr>
          <p:spPr>
            <a:xfrm>
              <a:off x="7487412" y="3046475"/>
              <a:ext cx="510540" cy="251460"/>
            </a:xfrm>
            <a:custGeom>
              <a:avLst/>
              <a:gdLst/>
              <a:ahLst/>
              <a:cxnLst/>
              <a:rect l="l" t="t" r="r" b="b"/>
              <a:pathLst>
                <a:path w="510540" h="251460">
                  <a:moveTo>
                    <a:pt x="384810" y="0"/>
                  </a:moveTo>
                  <a:lnTo>
                    <a:pt x="384810" y="62864"/>
                  </a:lnTo>
                  <a:lnTo>
                    <a:pt x="0" y="62864"/>
                  </a:lnTo>
                  <a:lnTo>
                    <a:pt x="0" y="188595"/>
                  </a:lnTo>
                  <a:lnTo>
                    <a:pt x="384810" y="188595"/>
                  </a:lnTo>
                  <a:lnTo>
                    <a:pt x="384810" y="251460"/>
                  </a:lnTo>
                  <a:lnTo>
                    <a:pt x="510540" y="125729"/>
                  </a:lnTo>
                  <a:lnTo>
                    <a:pt x="384810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487412" y="3046475"/>
              <a:ext cx="510540" cy="251460"/>
            </a:xfrm>
            <a:custGeom>
              <a:avLst/>
              <a:gdLst/>
              <a:ahLst/>
              <a:cxnLst/>
              <a:rect l="l" t="t" r="r" b="b"/>
              <a:pathLst>
                <a:path w="510540" h="251460">
                  <a:moveTo>
                    <a:pt x="0" y="62864"/>
                  </a:moveTo>
                  <a:lnTo>
                    <a:pt x="384810" y="62864"/>
                  </a:lnTo>
                  <a:lnTo>
                    <a:pt x="384810" y="0"/>
                  </a:lnTo>
                  <a:lnTo>
                    <a:pt x="510540" y="125729"/>
                  </a:lnTo>
                  <a:lnTo>
                    <a:pt x="384810" y="251460"/>
                  </a:lnTo>
                  <a:lnTo>
                    <a:pt x="384810" y="188595"/>
                  </a:lnTo>
                  <a:lnTo>
                    <a:pt x="0" y="188595"/>
                  </a:lnTo>
                  <a:lnTo>
                    <a:pt x="0" y="62864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0408919" y="6507480"/>
            <a:ext cx="640080" cy="350520"/>
          </a:xfrm>
          <a:custGeom>
            <a:avLst/>
            <a:gdLst/>
            <a:ahLst/>
            <a:cxnLst/>
            <a:rect l="l" t="t" r="r" b="b"/>
            <a:pathLst>
              <a:path w="640079" h="350520">
                <a:moveTo>
                  <a:pt x="640079" y="0"/>
                </a:moveTo>
                <a:lnTo>
                  <a:pt x="0" y="0"/>
                </a:lnTo>
                <a:lnTo>
                  <a:pt x="0" y="350517"/>
                </a:lnTo>
                <a:lnTo>
                  <a:pt x="640079" y="350517"/>
                </a:lnTo>
                <a:lnTo>
                  <a:pt x="640079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489698" y="926338"/>
            <a:ext cx="10483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45" dirty="0">
                <a:latin typeface="Arial"/>
                <a:cs typeface="Arial"/>
              </a:rPr>
              <a:t>Базовая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ставка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248902" y="925829"/>
            <a:ext cx="10756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65" dirty="0">
                <a:latin typeface="Arial"/>
                <a:cs typeface="Arial"/>
              </a:rPr>
              <a:t>Льготная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ставка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169152" y="3947159"/>
            <a:ext cx="4460748" cy="24917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43000" y="2025395"/>
            <a:ext cx="9906000" cy="0"/>
          </a:xfrm>
          <a:custGeom>
            <a:avLst/>
            <a:gdLst/>
            <a:ahLst/>
            <a:cxnLst/>
            <a:rect l="l" t="t" r="r" b="b"/>
            <a:pathLst>
              <a:path w="9906000">
                <a:moveTo>
                  <a:pt x="0" y="0"/>
                </a:moveTo>
                <a:lnTo>
                  <a:pt x="9906000" y="0"/>
                </a:lnTo>
              </a:path>
            </a:pathLst>
          </a:custGeom>
          <a:ln w="6096">
            <a:solidFill>
              <a:srgbClr val="345B8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43000" y="2779776"/>
            <a:ext cx="9906000" cy="0"/>
          </a:xfrm>
          <a:custGeom>
            <a:avLst/>
            <a:gdLst/>
            <a:ahLst/>
            <a:cxnLst/>
            <a:rect l="l" t="t" r="r" b="b"/>
            <a:pathLst>
              <a:path w="9906000">
                <a:moveTo>
                  <a:pt x="0" y="0"/>
                </a:moveTo>
                <a:lnTo>
                  <a:pt x="9906000" y="0"/>
                </a:lnTo>
              </a:path>
            </a:pathLst>
          </a:custGeom>
          <a:ln w="6096">
            <a:solidFill>
              <a:srgbClr val="345B8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1549908" y="1461516"/>
            <a:ext cx="297180" cy="297180"/>
            <a:chOff x="406908" y="1461516"/>
            <a:chExt cx="297180" cy="297180"/>
          </a:xfrm>
        </p:grpSpPr>
        <p:sp>
          <p:nvSpPr>
            <p:cNvPr id="26" name="object 26"/>
            <p:cNvSpPr/>
            <p:nvPr/>
          </p:nvSpPr>
          <p:spPr>
            <a:xfrm>
              <a:off x="452628" y="1466088"/>
              <a:ext cx="246887" cy="2194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52628" y="1466088"/>
              <a:ext cx="247015" cy="219710"/>
            </a:xfrm>
            <a:custGeom>
              <a:avLst/>
              <a:gdLst/>
              <a:ahLst/>
              <a:cxnLst/>
              <a:rect l="l" t="t" r="r" b="b"/>
              <a:pathLst>
                <a:path w="247015" h="219710">
                  <a:moveTo>
                    <a:pt x="234784" y="0"/>
                  </a:moveTo>
                  <a:lnTo>
                    <a:pt x="246887" y="12573"/>
                  </a:lnTo>
                  <a:lnTo>
                    <a:pt x="84112" y="219456"/>
                  </a:lnTo>
                  <a:lnTo>
                    <a:pt x="0" y="139446"/>
                  </a:lnTo>
                  <a:lnTo>
                    <a:pt x="11493" y="126873"/>
                  </a:lnTo>
                  <a:lnTo>
                    <a:pt x="82295" y="195452"/>
                  </a:lnTo>
                  <a:lnTo>
                    <a:pt x="234784" y="0"/>
                  </a:lnTo>
                  <a:close/>
                </a:path>
              </a:pathLst>
            </a:custGeom>
            <a:ln w="914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11480" y="1465579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90" h="288289">
                  <a:moveTo>
                    <a:pt x="288036" y="119380"/>
                  </a:moveTo>
                  <a:lnTo>
                    <a:pt x="274751" y="119380"/>
                  </a:lnTo>
                  <a:lnTo>
                    <a:pt x="274751" y="274320"/>
                  </a:lnTo>
                  <a:lnTo>
                    <a:pt x="13284" y="274320"/>
                  </a:lnTo>
                  <a:lnTo>
                    <a:pt x="13284" y="119380"/>
                  </a:lnTo>
                  <a:lnTo>
                    <a:pt x="13284" y="13970"/>
                  </a:lnTo>
                  <a:lnTo>
                    <a:pt x="190207" y="13970"/>
                  </a:lnTo>
                  <a:lnTo>
                    <a:pt x="190207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119380"/>
                  </a:lnTo>
                  <a:lnTo>
                    <a:pt x="0" y="274320"/>
                  </a:lnTo>
                  <a:lnTo>
                    <a:pt x="0" y="288290"/>
                  </a:lnTo>
                  <a:lnTo>
                    <a:pt x="288036" y="288290"/>
                  </a:lnTo>
                  <a:lnTo>
                    <a:pt x="288036" y="274320"/>
                  </a:lnTo>
                  <a:lnTo>
                    <a:pt x="288036" y="11938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11480" y="1466088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90" h="288289">
                  <a:moveTo>
                    <a:pt x="274751" y="119125"/>
                  </a:moveTo>
                  <a:lnTo>
                    <a:pt x="274751" y="273558"/>
                  </a:lnTo>
                  <a:lnTo>
                    <a:pt x="13284" y="273558"/>
                  </a:lnTo>
                  <a:lnTo>
                    <a:pt x="13284" y="13208"/>
                  </a:lnTo>
                  <a:lnTo>
                    <a:pt x="190207" y="13208"/>
                  </a:lnTo>
                  <a:lnTo>
                    <a:pt x="190207" y="0"/>
                  </a:lnTo>
                  <a:lnTo>
                    <a:pt x="0" y="0"/>
                  </a:lnTo>
                  <a:lnTo>
                    <a:pt x="0" y="288036"/>
                  </a:lnTo>
                  <a:lnTo>
                    <a:pt x="288036" y="288036"/>
                  </a:lnTo>
                  <a:lnTo>
                    <a:pt x="288036" y="119125"/>
                  </a:lnTo>
                  <a:lnTo>
                    <a:pt x="274751" y="119125"/>
                  </a:lnTo>
                  <a:close/>
                </a:path>
              </a:pathLst>
            </a:custGeom>
            <a:ln w="9143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1546859" y="2272283"/>
            <a:ext cx="297180" cy="297180"/>
            <a:chOff x="403859" y="2272283"/>
            <a:chExt cx="297180" cy="297180"/>
          </a:xfrm>
        </p:grpSpPr>
        <p:sp>
          <p:nvSpPr>
            <p:cNvPr id="31" name="object 31"/>
            <p:cNvSpPr/>
            <p:nvPr/>
          </p:nvSpPr>
          <p:spPr>
            <a:xfrm>
              <a:off x="449579" y="2276855"/>
              <a:ext cx="246888" cy="2194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9579" y="2276855"/>
              <a:ext cx="247015" cy="219710"/>
            </a:xfrm>
            <a:custGeom>
              <a:avLst/>
              <a:gdLst/>
              <a:ahLst/>
              <a:cxnLst/>
              <a:rect l="l" t="t" r="r" b="b"/>
              <a:pathLst>
                <a:path w="247015" h="219710">
                  <a:moveTo>
                    <a:pt x="234784" y="0"/>
                  </a:moveTo>
                  <a:lnTo>
                    <a:pt x="246888" y="12573"/>
                  </a:lnTo>
                  <a:lnTo>
                    <a:pt x="84112" y="219456"/>
                  </a:lnTo>
                  <a:lnTo>
                    <a:pt x="0" y="139446"/>
                  </a:lnTo>
                  <a:lnTo>
                    <a:pt x="11493" y="126873"/>
                  </a:lnTo>
                  <a:lnTo>
                    <a:pt x="82296" y="195453"/>
                  </a:lnTo>
                  <a:lnTo>
                    <a:pt x="234784" y="0"/>
                  </a:lnTo>
                  <a:close/>
                </a:path>
              </a:pathLst>
            </a:custGeom>
            <a:ln w="914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08419" y="2277109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90" h="288289">
                  <a:moveTo>
                    <a:pt x="288048" y="119380"/>
                  </a:moveTo>
                  <a:lnTo>
                    <a:pt x="274764" y="119380"/>
                  </a:lnTo>
                  <a:lnTo>
                    <a:pt x="274764" y="273050"/>
                  </a:lnTo>
                  <a:lnTo>
                    <a:pt x="13296" y="273050"/>
                  </a:lnTo>
                  <a:lnTo>
                    <a:pt x="13296" y="119380"/>
                  </a:lnTo>
                  <a:lnTo>
                    <a:pt x="13296" y="12700"/>
                  </a:lnTo>
                  <a:lnTo>
                    <a:pt x="190220" y="12700"/>
                  </a:lnTo>
                  <a:lnTo>
                    <a:pt x="19022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119380"/>
                  </a:lnTo>
                  <a:lnTo>
                    <a:pt x="0" y="273050"/>
                  </a:lnTo>
                  <a:lnTo>
                    <a:pt x="0" y="288290"/>
                  </a:lnTo>
                  <a:lnTo>
                    <a:pt x="288048" y="288290"/>
                  </a:lnTo>
                  <a:lnTo>
                    <a:pt x="288048" y="273050"/>
                  </a:lnTo>
                  <a:lnTo>
                    <a:pt x="288048" y="11938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08431" y="2276855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90" h="288289">
                  <a:moveTo>
                    <a:pt x="274751" y="119126"/>
                  </a:moveTo>
                  <a:lnTo>
                    <a:pt x="274751" y="273558"/>
                  </a:lnTo>
                  <a:lnTo>
                    <a:pt x="13284" y="273558"/>
                  </a:lnTo>
                  <a:lnTo>
                    <a:pt x="13284" y="13208"/>
                  </a:lnTo>
                  <a:lnTo>
                    <a:pt x="190207" y="13208"/>
                  </a:lnTo>
                  <a:lnTo>
                    <a:pt x="190207" y="0"/>
                  </a:lnTo>
                  <a:lnTo>
                    <a:pt x="0" y="0"/>
                  </a:lnTo>
                  <a:lnTo>
                    <a:pt x="0" y="288036"/>
                  </a:lnTo>
                  <a:lnTo>
                    <a:pt x="288036" y="288036"/>
                  </a:lnTo>
                  <a:lnTo>
                    <a:pt x="288036" y="119126"/>
                  </a:lnTo>
                  <a:lnTo>
                    <a:pt x="274751" y="119126"/>
                  </a:lnTo>
                  <a:close/>
                </a:path>
              </a:pathLst>
            </a:custGeom>
            <a:ln w="914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1552955" y="3026664"/>
            <a:ext cx="297180" cy="297180"/>
            <a:chOff x="409955" y="3026664"/>
            <a:chExt cx="297180" cy="297180"/>
          </a:xfrm>
        </p:grpSpPr>
        <p:sp>
          <p:nvSpPr>
            <p:cNvPr id="36" name="object 36"/>
            <p:cNvSpPr/>
            <p:nvPr/>
          </p:nvSpPr>
          <p:spPr>
            <a:xfrm>
              <a:off x="457199" y="3031236"/>
              <a:ext cx="245364" cy="2194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57199" y="3031236"/>
              <a:ext cx="245745" cy="219710"/>
            </a:xfrm>
            <a:custGeom>
              <a:avLst/>
              <a:gdLst/>
              <a:ahLst/>
              <a:cxnLst/>
              <a:rect l="l" t="t" r="r" b="b"/>
              <a:pathLst>
                <a:path w="245745" h="219710">
                  <a:moveTo>
                    <a:pt x="233337" y="0"/>
                  </a:moveTo>
                  <a:lnTo>
                    <a:pt x="245364" y="12573"/>
                  </a:lnTo>
                  <a:lnTo>
                    <a:pt x="83591" y="219455"/>
                  </a:lnTo>
                  <a:lnTo>
                    <a:pt x="0" y="139446"/>
                  </a:lnTo>
                  <a:lnTo>
                    <a:pt x="11429" y="126873"/>
                  </a:lnTo>
                  <a:lnTo>
                    <a:pt x="81787" y="195452"/>
                  </a:lnTo>
                  <a:lnTo>
                    <a:pt x="233337" y="0"/>
                  </a:lnTo>
                  <a:close/>
                </a:path>
              </a:pathLst>
            </a:custGeom>
            <a:ln w="914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14528" y="3031489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90" h="288289">
                  <a:moveTo>
                    <a:pt x="288036" y="119380"/>
                  </a:moveTo>
                  <a:lnTo>
                    <a:pt x="274751" y="119380"/>
                  </a:lnTo>
                  <a:lnTo>
                    <a:pt x="274751" y="273050"/>
                  </a:lnTo>
                  <a:lnTo>
                    <a:pt x="13284" y="273050"/>
                  </a:lnTo>
                  <a:lnTo>
                    <a:pt x="13284" y="119380"/>
                  </a:lnTo>
                  <a:lnTo>
                    <a:pt x="13284" y="12700"/>
                  </a:lnTo>
                  <a:lnTo>
                    <a:pt x="190207" y="12700"/>
                  </a:lnTo>
                  <a:lnTo>
                    <a:pt x="190207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119380"/>
                  </a:lnTo>
                  <a:lnTo>
                    <a:pt x="0" y="273050"/>
                  </a:lnTo>
                  <a:lnTo>
                    <a:pt x="0" y="288290"/>
                  </a:lnTo>
                  <a:lnTo>
                    <a:pt x="288036" y="288290"/>
                  </a:lnTo>
                  <a:lnTo>
                    <a:pt x="288036" y="273050"/>
                  </a:lnTo>
                  <a:lnTo>
                    <a:pt x="288036" y="11938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14527" y="3031236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90" h="288289">
                  <a:moveTo>
                    <a:pt x="274751" y="119125"/>
                  </a:moveTo>
                  <a:lnTo>
                    <a:pt x="274751" y="273558"/>
                  </a:lnTo>
                  <a:lnTo>
                    <a:pt x="13284" y="273558"/>
                  </a:lnTo>
                  <a:lnTo>
                    <a:pt x="13284" y="13208"/>
                  </a:lnTo>
                  <a:lnTo>
                    <a:pt x="190207" y="13208"/>
                  </a:lnTo>
                  <a:lnTo>
                    <a:pt x="190207" y="0"/>
                  </a:lnTo>
                  <a:lnTo>
                    <a:pt x="0" y="0"/>
                  </a:lnTo>
                  <a:lnTo>
                    <a:pt x="0" y="288036"/>
                  </a:lnTo>
                  <a:lnTo>
                    <a:pt x="288036" y="288036"/>
                  </a:lnTo>
                  <a:lnTo>
                    <a:pt x="288036" y="119125"/>
                  </a:lnTo>
                  <a:lnTo>
                    <a:pt x="274751" y="119125"/>
                  </a:lnTo>
                  <a:close/>
                </a:path>
              </a:pathLst>
            </a:custGeom>
            <a:ln w="9143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7493509" y="2234183"/>
            <a:ext cx="2853055" cy="257122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41275" rIns="0" bIns="0" rtlCol="0">
            <a:spAutoFit/>
          </a:bodyPr>
          <a:lstStyle/>
          <a:p>
            <a:pPr marL="612775">
              <a:spcBef>
                <a:spcPts val="325"/>
              </a:spcBef>
            </a:pPr>
            <a:r>
              <a:rPr sz="1400" b="1" spc="-40" dirty="0">
                <a:solidFill>
                  <a:srgbClr val="008000"/>
                </a:solidFill>
                <a:latin typeface="Arial"/>
                <a:cs typeface="Arial"/>
              </a:rPr>
              <a:t>50% </a:t>
            </a:r>
            <a:r>
              <a:rPr sz="1400" b="1" spc="-170" dirty="0">
                <a:solidFill>
                  <a:srgbClr val="008000"/>
                </a:solidFill>
                <a:latin typeface="Arial"/>
                <a:cs typeface="Arial"/>
              </a:rPr>
              <a:t>от </a:t>
            </a:r>
            <a:r>
              <a:rPr sz="1400" b="1" spc="-140" dirty="0">
                <a:solidFill>
                  <a:srgbClr val="008000"/>
                </a:solidFill>
                <a:latin typeface="Arial"/>
                <a:cs typeface="Arial"/>
              </a:rPr>
              <a:t>суммы</a:t>
            </a:r>
            <a:r>
              <a:rPr sz="1400" b="1" spc="-25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400" b="1" spc="-105" dirty="0">
                <a:solidFill>
                  <a:srgbClr val="008000"/>
                </a:solidFill>
                <a:latin typeface="Arial"/>
                <a:cs typeface="Arial"/>
              </a:rPr>
              <a:t>налога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438259" y="3335274"/>
            <a:ext cx="871855" cy="346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19685">
              <a:lnSpc>
                <a:spcPts val="1200"/>
              </a:lnSpc>
              <a:spcBef>
                <a:spcPts val="240"/>
              </a:spcBef>
            </a:pPr>
            <a:r>
              <a:rPr sz="1100" i="1" spc="-65" dirty="0">
                <a:latin typeface="Arial"/>
                <a:cs typeface="Arial"/>
              </a:rPr>
              <a:t>до </a:t>
            </a:r>
            <a:r>
              <a:rPr sz="1100" i="1" spc="30" dirty="0">
                <a:latin typeface="Arial"/>
                <a:cs typeface="Arial"/>
              </a:rPr>
              <a:t>2023 </a:t>
            </a:r>
            <a:r>
              <a:rPr sz="1100" i="1" spc="-70" dirty="0">
                <a:latin typeface="Arial"/>
                <a:cs typeface="Arial"/>
              </a:rPr>
              <a:t>года  </a:t>
            </a:r>
            <a:r>
              <a:rPr sz="1100" i="1" spc="-40" dirty="0">
                <a:latin typeface="Arial"/>
                <a:cs typeface="Arial"/>
              </a:rPr>
              <a:t>вк</a:t>
            </a:r>
            <a:r>
              <a:rPr sz="1100" i="1" spc="-55" dirty="0">
                <a:latin typeface="Arial"/>
                <a:cs typeface="Arial"/>
              </a:rPr>
              <a:t>л</a:t>
            </a:r>
            <a:r>
              <a:rPr sz="1100" i="1" spc="-105" dirty="0">
                <a:latin typeface="Arial"/>
                <a:cs typeface="Arial"/>
              </a:rPr>
              <a:t>ючительно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592581" y="3942588"/>
            <a:ext cx="4460875" cy="2504440"/>
            <a:chOff x="449580" y="3942588"/>
            <a:chExt cx="4460875" cy="2504440"/>
          </a:xfrm>
        </p:grpSpPr>
        <p:sp>
          <p:nvSpPr>
            <p:cNvPr id="43" name="object 43"/>
            <p:cNvSpPr/>
            <p:nvPr/>
          </p:nvSpPr>
          <p:spPr>
            <a:xfrm>
              <a:off x="449580" y="3942588"/>
              <a:ext cx="4460875" cy="2504440"/>
            </a:xfrm>
            <a:custGeom>
              <a:avLst/>
              <a:gdLst/>
              <a:ahLst/>
              <a:cxnLst/>
              <a:rect l="l" t="t" r="r" b="b"/>
              <a:pathLst>
                <a:path w="4460875" h="2504440">
                  <a:moveTo>
                    <a:pt x="4245610" y="0"/>
                  </a:moveTo>
                  <a:lnTo>
                    <a:pt x="215188" y="0"/>
                  </a:lnTo>
                  <a:lnTo>
                    <a:pt x="165847" y="5685"/>
                  </a:lnTo>
                  <a:lnTo>
                    <a:pt x="120553" y="21879"/>
                  </a:lnTo>
                  <a:lnTo>
                    <a:pt x="80598" y="47286"/>
                  </a:lnTo>
                  <a:lnTo>
                    <a:pt x="47274" y="80610"/>
                  </a:lnTo>
                  <a:lnTo>
                    <a:pt x="21871" y="120557"/>
                  </a:lnTo>
                  <a:lnTo>
                    <a:pt x="5683" y="165831"/>
                  </a:lnTo>
                  <a:lnTo>
                    <a:pt x="0" y="215137"/>
                  </a:lnTo>
                  <a:lnTo>
                    <a:pt x="0" y="2288743"/>
                  </a:lnTo>
                  <a:lnTo>
                    <a:pt x="5683" y="2338084"/>
                  </a:lnTo>
                  <a:lnTo>
                    <a:pt x="21871" y="2383378"/>
                  </a:lnTo>
                  <a:lnTo>
                    <a:pt x="47274" y="2423333"/>
                  </a:lnTo>
                  <a:lnTo>
                    <a:pt x="80598" y="2456657"/>
                  </a:lnTo>
                  <a:lnTo>
                    <a:pt x="120553" y="2482060"/>
                  </a:lnTo>
                  <a:lnTo>
                    <a:pt x="165847" y="2498248"/>
                  </a:lnTo>
                  <a:lnTo>
                    <a:pt x="215188" y="2503932"/>
                  </a:lnTo>
                  <a:lnTo>
                    <a:pt x="4245610" y="2503932"/>
                  </a:lnTo>
                  <a:lnTo>
                    <a:pt x="4294916" y="2498248"/>
                  </a:lnTo>
                  <a:lnTo>
                    <a:pt x="4340190" y="2482060"/>
                  </a:lnTo>
                  <a:lnTo>
                    <a:pt x="4380137" y="2456657"/>
                  </a:lnTo>
                  <a:lnTo>
                    <a:pt x="4413461" y="2423333"/>
                  </a:lnTo>
                  <a:lnTo>
                    <a:pt x="4438868" y="2383378"/>
                  </a:lnTo>
                  <a:lnTo>
                    <a:pt x="4455062" y="2338084"/>
                  </a:lnTo>
                  <a:lnTo>
                    <a:pt x="4460748" y="2288743"/>
                  </a:lnTo>
                  <a:lnTo>
                    <a:pt x="4460748" y="215137"/>
                  </a:lnTo>
                  <a:lnTo>
                    <a:pt x="4455062" y="165831"/>
                  </a:lnTo>
                  <a:lnTo>
                    <a:pt x="4438868" y="120557"/>
                  </a:lnTo>
                  <a:lnTo>
                    <a:pt x="4413461" y="80610"/>
                  </a:lnTo>
                  <a:lnTo>
                    <a:pt x="4380137" y="47286"/>
                  </a:lnTo>
                  <a:lnTo>
                    <a:pt x="4340190" y="21879"/>
                  </a:lnTo>
                  <a:lnTo>
                    <a:pt x="4294916" y="5685"/>
                  </a:lnTo>
                  <a:lnTo>
                    <a:pt x="4245610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49580" y="3942588"/>
              <a:ext cx="4460748" cy="25039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10635360" y="6572198"/>
            <a:ext cx="189230" cy="730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pPr marL="38100">
                <a:lnSpc>
                  <a:spcPts val="1864"/>
                </a:lnSpc>
              </a:pPr>
              <a:t>45</a:t>
            </a:fld>
            <a:endParaRPr sz="1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7518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71853" y="893763"/>
            <a:ext cx="9032875" cy="4503156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48260">
              <a:spcBef>
                <a:spcPts val="615"/>
              </a:spcBef>
            </a:pPr>
            <a:r>
              <a:rPr sz="1600" b="1" spc="-175" dirty="0">
                <a:solidFill>
                  <a:srgbClr val="1F487C"/>
                </a:solidFill>
                <a:latin typeface="Arial"/>
                <a:cs typeface="Arial"/>
              </a:rPr>
              <a:t>Цель:</a:t>
            </a:r>
            <a:endParaRPr sz="1600">
              <a:latin typeface="Arial"/>
              <a:cs typeface="Arial"/>
            </a:endParaRPr>
          </a:p>
          <a:p>
            <a:pPr marL="55244">
              <a:spcBef>
                <a:spcPts val="455"/>
              </a:spcBef>
            </a:pPr>
            <a:r>
              <a:rPr sz="1400" spc="-35" dirty="0">
                <a:latin typeface="Arial"/>
                <a:cs typeface="Arial"/>
              </a:rPr>
              <a:t>Компенсация </a:t>
            </a:r>
            <a:r>
              <a:rPr sz="1400" spc="-85" dirty="0">
                <a:latin typeface="Arial"/>
                <a:cs typeface="Arial"/>
              </a:rPr>
              <a:t>затрат </a:t>
            </a:r>
            <a:r>
              <a:rPr sz="1400" spc="-30" dirty="0">
                <a:latin typeface="Arial"/>
                <a:cs typeface="Arial"/>
              </a:rPr>
              <a:t>на </a:t>
            </a:r>
            <a:r>
              <a:rPr sz="1400" spc="-60" dirty="0">
                <a:latin typeface="Arial"/>
                <a:cs typeface="Arial"/>
              </a:rPr>
              <a:t>оборудование, </a:t>
            </a:r>
            <a:r>
              <a:rPr sz="1400" spc="-50" dirty="0">
                <a:latin typeface="Arial"/>
                <a:cs typeface="Arial"/>
              </a:rPr>
              <a:t>понесенных </a:t>
            </a:r>
            <a:r>
              <a:rPr sz="1400" spc="-35" dirty="0">
                <a:latin typeface="Arial"/>
                <a:cs typeface="Arial"/>
              </a:rPr>
              <a:t>не </a:t>
            </a:r>
            <a:r>
              <a:rPr sz="1400" spc="-40" dirty="0">
                <a:latin typeface="Arial"/>
                <a:cs typeface="Arial"/>
              </a:rPr>
              <a:t>ранее </a:t>
            </a:r>
            <a:r>
              <a:rPr sz="1400" spc="15" dirty="0">
                <a:latin typeface="Arial"/>
                <a:cs typeface="Arial"/>
              </a:rPr>
              <a:t>01.01.2020 </a:t>
            </a:r>
            <a:r>
              <a:rPr sz="1400" spc="-65" dirty="0">
                <a:latin typeface="Arial"/>
                <a:cs typeface="Arial"/>
              </a:rPr>
              <a:t>г., </a:t>
            </a:r>
            <a:r>
              <a:rPr sz="1400" spc="-135" dirty="0">
                <a:latin typeface="Arial"/>
                <a:cs typeface="Arial"/>
              </a:rPr>
              <a:t>для </a:t>
            </a:r>
            <a:r>
              <a:rPr sz="1400" spc="-70" dirty="0">
                <a:latin typeface="Arial"/>
                <a:cs typeface="Arial"/>
              </a:rPr>
              <a:t>субъектов </a:t>
            </a:r>
            <a:r>
              <a:rPr sz="1400" spc="-120" dirty="0">
                <a:latin typeface="Arial"/>
                <a:cs typeface="Arial"/>
              </a:rPr>
              <a:t>МСП </a:t>
            </a:r>
            <a:r>
              <a:rPr sz="1400" spc="-50" dirty="0">
                <a:latin typeface="Arial"/>
                <a:cs typeface="Arial"/>
              </a:rPr>
              <a:t>с </a:t>
            </a:r>
            <a:r>
              <a:rPr sz="1400" spc="-35" dirty="0">
                <a:latin typeface="Arial"/>
                <a:cs typeface="Arial"/>
              </a:rPr>
              <a:t>основным</a:t>
            </a:r>
            <a:r>
              <a:rPr sz="1400" spc="-160" dirty="0">
                <a:latin typeface="Arial"/>
                <a:cs typeface="Arial"/>
              </a:rPr>
              <a:t> </a:t>
            </a:r>
            <a:r>
              <a:rPr sz="1400" spc="-95" dirty="0">
                <a:latin typeface="Arial"/>
                <a:cs typeface="Arial"/>
              </a:rPr>
              <a:t>ОКВЭД:</a:t>
            </a:r>
            <a:endParaRPr sz="1400">
              <a:latin typeface="Arial"/>
              <a:cs typeface="Arial"/>
            </a:endParaRPr>
          </a:p>
          <a:p>
            <a:pPr marL="300990" indent="-266065">
              <a:spcBef>
                <a:spcPts val="775"/>
              </a:spcBef>
              <a:buFont typeface="Wingdings"/>
              <a:buChar char=""/>
              <a:tabLst>
                <a:tab pos="300990" algn="l"/>
                <a:tab pos="301625" algn="l"/>
              </a:tabLst>
            </a:pPr>
            <a:r>
              <a:rPr sz="1400" b="1" spc="-120" dirty="0">
                <a:latin typeface="Arial"/>
                <a:cs typeface="Arial"/>
              </a:rPr>
              <a:t>Обрабатывающее </a:t>
            </a:r>
            <a:r>
              <a:rPr sz="1400" b="1" spc="-135" dirty="0">
                <a:latin typeface="Arial"/>
                <a:cs typeface="Arial"/>
              </a:rPr>
              <a:t>производство </a:t>
            </a:r>
            <a:r>
              <a:rPr sz="1400" spc="-80" dirty="0">
                <a:latin typeface="Arial"/>
                <a:cs typeface="Arial"/>
              </a:rPr>
              <a:t>(раздел </a:t>
            </a:r>
            <a:r>
              <a:rPr sz="1400" spc="-125" dirty="0">
                <a:latin typeface="Arial"/>
                <a:cs typeface="Arial"/>
              </a:rPr>
              <a:t>С, </a:t>
            </a:r>
            <a:r>
              <a:rPr sz="1400" spc="-40" dirty="0">
                <a:latin typeface="Arial"/>
                <a:cs typeface="Arial"/>
              </a:rPr>
              <a:t>за </a:t>
            </a:r>
            <a:r>
              <a:rPr sz="1400" spc="-60" dirty="0">
                <a:latin typeface="Arial"/>
                <a:cs typeface="Arial"/>
              </a:rPr>
              <a:t>искл. </a:t>
            </a:r>
            <a:r>
              <a:rPr sz="1400" spc="15" dirty="0">
                <a:latin typeface="Arial"/>
                <a:cs typeface="Arial"/>
              </a:rPr>
              <a:t>12, </a:t>
            </a:r>
            <a:r>
              <a:rPr sz="1400" spc="10" dirty="0">
                <a:latin typeface="Arial"/>
                <a:cs typeface="Arial"/>
              </a:rPr>
              <a:t>18, 19, </a:t>
            </a:r>
            <a:r>
              <a:rPr sz="1400" spc="-5" dirty="0">
                <a:latin typeface="Arial"/>
                <a:cs typeface="Arial"/>
              </a:rPr>
              <a:t>21,</a:t>
            </a:r>
            <a:r>
              <a:rPr sz="1400" spc="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30.1)</a:t>
            </a:r>
            <a:endParaRPr sz="1400">
              <a:latin typeface="Arial"/>
              <a:cs typeface="Arial"/>
            </a:endParaRPr>
          </a:p>
          <a:p>
            <a:pPr marL="300990" indent="-266065">
              <a:buFont typeface="Wingdings"/>
              <a:buChar char=""/>
              <a:tabLst>
                <a:tab pos="300990" algn="l"/>
                <a:tab pos="301625" algn="l"/>
              </a:tabLst>
            </a:pPr>
            <a:r>
              <a:rPr sz="1400" b="1" spc="-110" dirty="0">
                <a:latin typeface="Arial"/>
                <a:cs typeface="Arial"/>
              </a:rPr>
              <a:t>Здравоохранение </a:t>
            </a:r>
            <a:r>
              <a:rPr sz="1400" spc="-5" dirty="0">
                <a:latin typeface="Arial"/>
                <a:cs typeface="Arial"/>
              </a:rPr>
              <a:t>(86, </a:t>
            </a:r>
            <a:r>
              <a:rPr sz="1400" spc="-35" dirty="0">
                <a:latin typeface="Arial"/>
                <a:cs typeface="Arial"/>
              </a:rPr>
              <a:t>за </a:t>
            </a:r>
            <a:r>
              <a:rPr sz="1400" spc="-60" dirty="0">
                <a:latin typeface="Arial"/>
                <a:cs typeface="Arial"/>
              </a:rPr>
              <a:t>искл. </a:t>
            </a:r>
            <a:r>
              <a:rPr sz="1400" spc="5" dirty="0">
                <a:latin typeface="Arial"/>
                <a:cs typeface="Arial"/>
              </a:rPr>
              <a:t>86.9)</a:t>
            </a:r>
            <a:endParaRPr sz="1400">
              <a:latin typeface="Arial"/>
              <a:cs typeface="Arial"/>
            </a:endParaRPr>
          </a:p>
          <a:p>
            <a:pPr marL="300990" indent="-266065">
              <a:buFont typeface="Wingdings"/>
              <a:buChar char=""/>
              <a:tabLst>
                <a:tab pos="300990" algn="l"/>
                <a:tab pos="301625" algn="l"/>
              </a:tabLst>
            </a:pPr>
            <a:r>
              <a:rPr sz="1400" b="1" spc="-135" dirty="0">
                <a:latin typeface="Arial"/>
                <a:cs typeface="Arial"/>
              </a:rPr>
              <a:t>Сбор </a:t>
            </a:r>
            <a:r>
              <a:rPr sz="1400" b="1" spc="-114" dirty="0">
                <a:latin typeface="Arial"/>
                <a:cs typeface="Arial"/>
              </a:rPr>
              <a:t>и </a:t>
            </a:r>
            <a:r>
              <a:rPr sz="1400" b="1" spc="-135" dirty="0">
                <a:latin typeface="Arial"/>
                <a:cs typeface="Arial"/>
              </a:rPr>
              <a:t>утилизация </a:t>
            </a:r>
            <a:r>
              <a:rPr sz="1400" b="1" spc="-165" dirty="0">
                <a:latin typeface="Arial"/>
                <a:cs typeface="Arial"/>
              </a:rPr>
              <a:t>отходов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(38)</a:t>
            </a:r>
            <a:endParaRPr sz="1400">
              <a:latin typeface="Arial"/>
              <a:cs typeface="Arial"/>
            </a:endParaRPr>
          </a:p>
          <a:p>
            <a:pPr marL="300990" indent="-266065">
              <a:buFont typeface="Wingdings"/>
              <a:buChar char=""/>
              <a:tabLst>
                <a:tab pos="300990" algn="l"/>
                <a:tab pos="301625" algn="l"/>
              </a:tabLst>
            </a:pPr>
            <a:r>
              <a:rPr sz="1400" b="1" spc="-135" dirty="0">
                <a:latin typeface="Arial"/>
                <a:cs typeface="Arial"/>
              </a:rPr>
              <a:t>Туризм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(79)</a:t>
            </a:r>
            <a:endParaRPr sz="1400">
              <a:latin typeface="Arial"/>
              <a:cs typeface="Arial"/>
            </a:endParaRPr>
          </a:p>
          <a:p>
            <a:pPr marL="300990" indent="-266065">
              <a:buFont typeface="Wingdings"/>
              <a:buChar char=""/>
              <a:tabLst>
                <a:tab pos="300990" algn="l"/>
                <a:tab pos="301625" algn="l"/>
              </a:tabLst>
            </a:pPr>
            <a:r>
              <a:rPr sz="1400" b="1" spc="-165" dirty="0">
                <a:latin typeface="Arial"/>
                <a:cs typeface="Arial"/>
              </a:rPr>
              <a:t>Гостиницы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(55)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Wingdings"/>
              <a:buChar char=""/>
            </a:pPr>
            <a:endParaRPr sz="1500">
              <a:latin typeface="Arial"/>
              <a:cs typeface="Arial"/>
            </a:endParaRPr>
          </a:p>
          <a:p>
            <a:pPr marL="79375"/>
            <a:r>
              <a:rPr sz="1600" b="1" spc="-100" dirty="0">
                <a:solidFill>
                  <a:srgbClr val="1F487C"/>
                </a:solidFill>
                <a:latin typeface="Arial"/>
                <a:cs typeface="Arial"/>
              </a:rPr>
              <a:t>Размер</a:t>
            </a:r>
            <a:r>
              <a:rPr sz="1600" b="1" spc="-8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b="1" spc="-160" dirty="0">
                <a:solidFill>
                  <a:srgbClr val="1F487C"/>
                </a:solidFill>
                <a:latin typeface="Arial"/>
                <a:cs typeface="Arial"/>
              </a:rPr>
              <a:t>субсидии:</a:t>
            </a:r>
            <a:endParaRPr sz="1600">
              <a:latin typeface="Arial"/>
              <a:cs typeface="Arial"/>
            </a:endParaRPr>
          </a:p>
          <a:p>
            <a:pPr marL="78740">
              <a:lnSpc>
                <a:spcPts val="1675"/>
              </a:lnSpc>
              <a:spcBef>
                <a:spcPts val="434"/>
              </a:spcBef>
            </a:pPr>
            <a:r>
              <a:rPr sz="1400" spc="-40" dirty="0">
                <a:latin typeface="Arial"/>
                <a:cs typeface="Arial"/>
              </a:rPr>
              <a:t>суммарно </a:t>
            </a:r>
            <a:r>
              <a:rPr sz="1400" spc="-10" dirty="0">
                <a:latin typeface="Arial"/>
                <a:cs typeface="Arial"/>
              </a:rPr>
              <a:t>в </a:t>
            </a:r>
            <a:r>
              <a:rPr sz="1400" spc="-65" dirty="0">
                <a:latin typeface="Arial"/>
                <a:cs typeface="Arial"/>
              </a:rPr>
              <a:t>течение </a:t>
            </a:r>
            <a:r>
              <a:rPr sz="1400" spc="-25" dirty="0">
                <a:latin typeface="Arial"/>
                <a:cs typeface="Arial"/>
              </a:rPr>
              <a:t>срока </a:t>
            </a:r>
            <a:r>
              <a:rPr sz="1400" spc="-70" dirty="0">
                <a:latin typeface="Arial"/>
                <a:cs typeface="Arial"/>
              </a:rPr>
              <a:t>действия </a:t>
            </a:r>
            <a:r>
              <a:rPr sz="1400" spc="-30" dirty="0">
                <a:latin typeface="Arial"/>
                <a:cs typeface="Arial"/>
              </a:rPr>
              <a:t>меры</a:t>
            </a:r>
            <a:r>
              <a:rPr sz="1400" spc="-185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поддержки</a:t>
            </a:r>
            <a:endParaRPr sz="1400">
              <a:latin typeface="Arial"/>
              <a:cs typeface="Arial"/>
            </a:endParaRPr>
          </a:p>
          <a:p>
            <a:pPr marL="760095" lvl="1" indent="-98425">
              <a:lnSpc>
                <a:spcPts val="1914"/>
              </a:lnSpc>
              <a:buChar char="•"/>
              <a:tabLst>
                <a:tab pos="760730" algn="l"/>
              </a:tabLst>
            </a:pPr>
            <a:r>
              <a:rPr sz="1400" spc="-35" dirty="0">
                <a:latin typeface="Arial"/>
                <a:cs typeface="Arial"/>
              </a:rPr>
              <a:t>не </a:t>
            </a:r>
            <a:r>
              <a:rPr sz="1400" spc="-85" dirty="0">
                <a:latin typeface="Arial"/>
                <a:cs typeface="Arial"/>
              </a:rPr>
              <a:t>более </a:t>
            </a:r>
            <a:r>
              <a:rPr sz="1600" b="1" spc="45" dirty="0">
                <a:solidFill>
                  <a:srgbClr val="008000"/>
                </a:solidFill>
                <a:latin typeface="Arial"/>
                <a:cs typeface="Arial"/>
              </a:rPr>
              <a:t>5 </a:t>
            </a:r>
            <a:r>
              <a:rPr sz="1400" b="1" spc="-140" dirty="0">
                <a:latin typeface="Arial"/>
                <a:cs typeface="Arial"/>
              </a:rPr>
              <a:t>млн </a:t>
            </a:r>
            <a:r>
              <a:rPr sz="1400" b="1" spc="-114" dirty="0">
                <a:latin typeface="Arial"/>
                <a:cs typeface="Arial"/>
              </a:rPr>
              <a:t>руб. </a:t>
            </a:r>
            <a:r>
              <a:rPr sz="1400" spc="-30" dirty="0">
                <a:latin typeface="Arial"/>
                <a:cs typeface="Arial"/>
              </a:rPr>
              <a:t>на </a:t>
            </a:r>
            <a:r>
              <a:rPr sz="1400" spc="-60" dirty="0">
                <a:latin typeface="Arial"/>
                <a:cs typeface="Arial"/>
              </a:rPr>
              <a:t>одного</a:t>
            </a:r>
            <a:r>
              <a:rPr sz="1400" spc="-170" dirty="0">
                <a:latin typeface="Arial"/>
                <a:cs typeface="Arial"/>
              </a:rPr>
              <a:t> </a:t>
            </a:r>
            <a:r>
              <a:rPr sz="1400" spc="-120" dirty="0">
                <a:latin typeface="Arial"/>
                <a:cs typeface="Arial"/>
              </a:rPr>
              <a:t>МСП</a:t>
            </a:r>
            <a:endParaRPr sz="1400">
              <a:latin typeface="Arial"/>
              <a:cs typeface="Arial"/>
            </a:endParaRPr>
          </a:p>
          <a:p>
            <a:pPr marL="760095" lvl="1" indent="-98425">
              <a:spcBef>
                <a:spcPts val="5"/>
              </a:spcBef>
              <a:buChar char="•"/>
              <a:tabLst>
                <a:tab pos="760730" algn="l"/>
              </a:tabLst>
            </a:pPr>
            <a:r>
              <a:rPr sz="1400" spc="-35" dirty="0">
                <a:latin typeface="Arial"/>
                <a:cs typeface="Arial"/>
              </a:rPr>
              <a:t>не </a:t>
            </a:r>
            <a:r>
              <a:rPr sz="1400" spc="-85" dirty="0">
                <a:latin typeface="Arial"/>
                <a:cs typeface="Arial"/>
              </a:rPr>
              <a:t>более </a:t>
            </a:r>
            <a:r>
              <a:rPr sz="1600" b="1" spc="45" dirty="0">
                <a:solidFill>
                  <a:srgbClr val="008000"/>
                </a:solidFill>
                <a:latin typeface="Arial"/>
                <a:cs typeface="Arial"/>
              </a:rPr>
              <a:t>1 </a:t>
            </a:r>
            <a:r>
              <a:rPr sz="1400" b="1" spc="-140" dirty="0">
                <a:latin typeface="Arial"/>
                <a:cs typeface="Arial"/>
              </a:rPr>
              <a:t>млн </a:t>
            </a:r>
            <a:r>
              <a:rPr sz="1400" b="1" spc="-114" dirty="0">
                <a:latin typeface="Arial"/>
                <a:cs typeface="Arial"/>
              </a:rPr>
              <a:t>руб. </a:t>
            </a:r>
            <a:r>
              <a:rPr sz="1400" spc="-35" dirty="0">
                <a:latin typeface="Arial"/>
                <a:cs typeface="Arial"/>
              </a:rPr>
              <a:t>начинающим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120" dirty="0">
                <a:latin typeface="Arial"/>
                <a:cs typeface="Arial"/>
              </a:rPr>
              <a:t>МСП</a:t>
            </a:r>
            <a:endParaRPr sz="1400">
              <a:latin typeface="Arial"/>
              <a:cs typeface="Arial"/>
            </a:endParaRPr>
          </a:p>
          <a:p>
            <a:pPr lvl="1">
              <a:spcBef>
                <a:spcPts val="35"/>
              </a:spcBef>
              <a:buFont typeface="Arial"/>
              <a:buChar char="•"/>
            </a:pPr>
            <a:endParaRPr sz="1600">
              <a:latin typeface="Arial"/>
              <a:cs typeface="Arial"/>
            </a:endParaRPr>
          </a:p>
          <a:p>
            <a:pPr marL="91440"/>
            <a:r>
              <a:rPr sz="1600" b="1" spc="-175" dirty="0">
                <a:solidFill>
                  <a:srgbClr val="1F487C"/>
                </a:solidFill>
                <a:latin typeface="Arial"/>
                <a:cs typeface="Arial"/>
              </a:rPr>
              <a:t>Условия:</a:t>
            </a:r>
            <a:endParaRPr sz="1600">
              <a:latin typeface="Arial"/>
              <a:cs typeface="Arial"/>
            </a:endParaRPr>
          </a:p>
          <a:p>
            <a:pPr marL="245745" indent="-233679">
              <a:spcBef>
                <a:spcPts val="960"/>
              </a:spcBef>
              <a:buFont typeface="Wingdings"/>
              <a:buChar char=""/>
              <a:tabLst>
                <a:tab pos="245745" algn="l"/>
                <a:tab pos="246379" algn="l"/>
              </a:tabLst>
            </a:pPr>
            <a:r>
              <a:rPr sz="1400" spc="-30" dirty="0">
                <a:latin typeface="Arial"/>
                <a:cs typeface="Arial"/>
              </a:rPr>
              <a:t>Конкурсный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отбор</a:t>
            </a:r>
            <a:endParaRPr sz="1400">
              <a:latin typeface="Arial"/>
              <a:cs typeface="Arial"/>
            </a:endParaRPr>
          </a:p>
          <a:p>
            <a:pPr marL="245745" indent="-233679">
              <a:buFont typeface="Wingdings"/>
              <a:buChar char=""/>
              <a:tabLst>
                <a:tab pos="245745" algn="l"/>
                <a:tab pos="246379" algn="l"/>
              </a:tabLst>
            </a:pPr>
            <a:r>
              <a:rPr sz="1400" spc="-45" dirty="0">
                <a:latin typeface="Arial"/>
                <a:cs typeface="Arial"/>
              </a:rPr>
              <a:t>Возмещение </a:t>
            </a:r>
            <a:r>
              <a:rPr sz="1400" b="1" spc="-170" dirty="0">
                <a:latin typeface="Arial"/>
                <a:cs typeface="Arial"/>
              </a:rPr>
              <a:t>до </a:t>
            </a:r>
            <a:r>
              <a:rPr sz="1400" b="1" spc="-45" dirty="0">
                <a:latin typeface="Arial"/>
                <a:cs typeface="Arial"/>
              </a:rPr>
              <a:t>50% </a:t>
            </a:r>
            <a:r>
              <a:rPr sz="1400" spc="-85" dirty="0">
                <a:latin typeface="Arial"/>
                <a:cs typeface="Arial"/>
              </a:rPr>
              <a:t>затрат </a:t>
            </a:r>
            <a:r>
              <a:rPr sz="1400" spc="-30" dirty="0">
                <a:latin typeface="Arial"/>
                <a:cs typeface="Arial"/>
              </a:rPr>
              <a:t>на </a:t>
            </a:r>
            <a:r>
              <a:rPr sz="1400" spc="-55" dirty="0">
                <a:latin typeface="Arial"/>
                <a:cs typeface="Arial"/>
              </a:rPr>
              <a:t>приобретение</a:t>
            </a:r>
            <a:r>
              <a:rPr sz="1400" spc="-215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оборудования</a:t>
            </a:r>
            <a:endParaRPr sz="1400">
              <a:latin typeface="Arial"/>
              <a:cs typeface="Arial"/>
            </a:endParaRPr>
          </a:p>
          <a:p>
            <a:pPr marL="245745" indent="-233679">
              <a:buFont typeface="Wingdings"/>
              <a:buChar char=""/>
              <a:tabLst>
                <a:tab pos="245745" algn="l"/>
                <a:tab pos="246379" algn="l"/>
              </a:tabLst>
            </a:pPr>
            <a:r>
              <a:rPr sz="1400" spc="-50" dirty="0">
                <a:latin typeface="Arial"/>
                <a:cs typeface="Arial"/>
              </a:rPr>
              <a:t>Возмещение </a:t>
            </a:r>
            <a:r>
              <a:rPr sz="1400" b="1" spc="-170" dirty="0">
                <a:latin typeface="Arial"/>
                <a:cs typeface="Arial"/>
              </a:rPr>
              <a:t>до </a:t>
            </a:r>
            <a:r>
              <a:rPr sz="1400" b="1" spc="-30" dirty="0">
                <a:latin typeface="Arial"/>
                <a:cs typeface="Arial"/>
              </a:rPr>
              <a:t>100% </a:t>
            </a:r>
            <a:r>
              <a:rPr sz="1400" spc="-40" dirty="0">
                <a:latin typeface="Arial"/>
                <a:cs typeface="Arial"/>
              </a:rPr>
              <a:t>первого </a:t>
            </a:r>
            <a:r>
              <a:rPr sz="1400" spc="-30" dirty="0">
                <a:latin typeface="Arial"/>
                <a:cs typeface="Arial"/>
              </a:rPr>
              <a:t>взноса аванса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лизинга</a:t>
            </a:r>
            <a:endParaRPr sz="1400">
              <a:latin typeface="Arial"/>
              <a:cs typeface="Arial"/>
            </a:endParaRPr>
          </a:p>
          <a:p>
            <a:pPr marL="245745" indent="-233679">
              <a:buFont typeface="Wingdings"/>
              <a:buChar char=""/>
              <a:tabLst>
                <a:tab pos="245745" algn="l"/>
                <a:tab pos="246379" algn="l"/>
              </a:tabLst>
            </a:pPr>
            <a:r>
              <a:rPr sz="1400" spc="-80" dirty="0">
                <a:latin typeface="Arial"/>
                <a:cs typeface="Arial"/>
              </a:rPr>
              <a:t>Затраты, </a:t>
            </a:r>
            <a:r>
              <a:rPr sz="1400" spc="-45" dirty="0">
                <a:latin typeface="Arial"/>
                <a:cs typeface="Arial"/>
              </a:rPr>
              <a:t>понесенные </a:t>
            </a:r>
            <a:r>
              <a:rPr sz="1400" spc="-50" dirty="0">
                <a:latin typeface="Arial"/>
                <a:cs typeface="Arial"/>
              </a:rPr>
              <a:t>с </a:t>
            </a:r>
            <a:r>
              <a:rPr sz="1400" b="1" spc="15" dirty="0">
                <a:latin typeface="Arial"/>
                <a:cs typeface="Arial"/>
              </a:rPr>
              <a:t>01.01.2020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105" dirty="0">
                <a:latin typeface="Arial"/>
                <a:cs typeface="Arial"/>
              </a:rPr>
              <a:t>г.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48155" y="4073653"/>
            <a:ext cx="599440" cy="512445"/>
          </a:xfrm>
          <a:custGeom>
            <a:avLst/>
            <a:gdLst/>
            <a:ahLst/>
            <a:cxnLst/>
            <a:rect l="l" t="t" r="r" b="b"/>
            <a:pathLst>
              <a:path w="599440" h="512445">
                <a:moveTo>
                  <a:pt x="526694" y="0"/>
                </a:moveTo>
                <a:lnTo>
                  <a:pt x="363829" y="0"/>
                </a:lnTo>
                <a:lnTo>
                  <a:pt x="363829" y="36068"/>
                </a:lnTo>
                <a:lnTo>
                  <a:pt x="320484" y="36068"/>
                </a:lnTo>
                <a:lnTo>
                  <a:pt x="320484" y="72262"/>
                </a:lnTo>
                <a:lnTo>
                  <a:pt x="277139" y="73279"/>
                </a:lnTo>
                <a:lnTo>
                  <a:pt x="277139" y="124714"/>
                </a:lnTo>
                <a:lnTo>
                  <a:pt x="227199" y="130302"/>
                </a:lnTo>
                <a:lnTo>
                  <a:pt x="182330" y="146050"/>
                </a:lnTo>
                <a:lnTo>
                  <a:pt x="144319" y="170434"/>
                </a:lnTo>
                <a:lnTo>
                  <a:pt x="114955" y="201930"/>
                </a:lnTo>
                <a:lnTo>
                  <a:pt x="96026" y="239013"/>
                </a:lnTo>
                <a:lnTo>
                  <a:pt x="89319" y="280162"/>
                </a:lnTo>
                <a:lnTo>
                  <a:pt x="92417" y="308308"/>
                </a:lnTo>
                <a:lnTo>
                  <a:pt x="101301" y="334930"/>
                </a:lnTo>
                <a:lnTo>
                  <a:pt x="115358" y="359314"/>
                </a:lnTo>
                <a:lnTo>
                  <a:pt x="133972" y="380746"/>
                </a:lnTo>
                <a:lnTo>
                  <a:pt x="0" y="493522"/>
                </a:lnTo>
                <a:lnTo>
                  <a:pt x="22326" y="512064"/>
                </a:lnTo>
                <a:lnTo>
                  <a:pt x="156298" y="399415"/>
                </a:lnTo>
                <a:lnTo>
                  <a:pt x="220651" y="399415"/>
                </a:lnTo>
                <a:lnTo>
                  <a:pt x="185237" y="384257"/>
                </a:lnTo>
                <a:lnTo>
                  <a:pt x="151267" y="356305"/>
                </a:lnTo>
                <a:lnTo>
                  <a:pt x="128898" y="320891"/>
                </a:lnTo>
                <a:lnTo>
                  <a:pt x="120840" y="280162"/>
                </a:lnTo>
                <a:lnTo>
                  <a:pt x="126257" y="246733"/>
                </a:lnTo>
                <a:lnTo>
                  <a:pt x="141524" y="216376"/>
                </a:lnTo>
                <a:lnTo>
                  <a:pt x="165165" y="190543"/>
                </a:lnTo>
                <a:lnTo>
                  <a:pt x="195707" y="170687"/>
                </a:lnTo>
                <a:lnTo>
                  <a:pt x="227228" y="170687"/>
                </a:lnTo>
                <a:lnTo>
                  <a:pt x="227228" y="157606"/>
                </a:lnTo>
                <a:lnTo>
                  <a:pt x="232486" y="156464"/>
                </a:lnTo>
                <a:lnTo>
                  <a:pt x="239052" y="154305"/>
                </a:lnTo>
                <a:lnTo>
                  <a:pt x="245618" y="153162"/>
                </a:lnTo>
                <a:lnTo>
                  <a:pt x="395350" y="153162"/>
                </a:lnTo>
                <a:lnTo>
                  <a:pt x="395350" y="142240"/>
                </a:lnTo>
                <a:lnTo>
                  <a:pt x="363829" y="142240"/>
                </a:lnTo>
                <a:lnTo>
                  <a:pt x="359879" y="141097"/>
                </a:lnTo>
                <a:lnTo>
                  <a:pt x="355942" y="138937"/>
                </a:lnTo>
                <a:lnTo>
                  <a:pt x="352005" y="137922"/>
                </a:lnTo>
                <a:lnTo>
                  <a:pt x="352005" y="129159"/>
                </a:lnTo>
                <a:lnTo>
                  <a:pt x="320484" y="129159"/>
                </a:lnTo>
                <a:lnTo>
                  <a:pt x="316534" y="128016"/>
                </a:lnTo>
                <a:lnTo>
                  <a:pt x="312597" y="128016"/>
                </a:lnTo>
                <a:lnTo>
                  <a:pt x="308660" y="126873"/>
                </a:lnTo>
                <a:lnTo>
                  <a:pt x="308660" y="98425"/>
                </a:lnTo>
                <a:lnTo>
                  <a:pt x="352005" y="98425"/>
                </a:lnTo>
                <a:lnTo>
                  <a:pt x="352005" y="62356"/>
                </a:lnTo>
                <a:lnTo>
                  <a:pt x="395350" y="62356"/>
                </a:lnTo>
                <a:lnTo>
                  <a:pt x="395350" y="26289"/>
                </a:lnTo>
                <a:lnTo>
                  <a:pt x="558241" y="26289"/>
                </a:lnTo>
                <a:lnTo>
                  <a:pt x="526694" y="0"/>
                </a:lnTo>
                <a:close/>
              </a:path>
              <a:path w="599440" h="512445">
                <a:moveTo>
                  <a:pt x="220651" y="399415"/>
                </a:moveTo>
                <a:lnTo>
                  <a:pt x="156298" y="399415"/>
                </a:lnTo>
                <a:lnTo>
                  <a:pt x="182570" y="414748"/>
                </a:lnTo>
                <a:lnTo>
                  <a:pt x="211794" y="426069"/>
                </a:lnTo>
                <a:lnTo>
                  <a:pt x="243481" y="433079"/>
                </a:lnTo>
                <a:lnTo>
                  <a:pt x="277139" y="435483"/>
                </a:lnTo>
                <a:lnTo>
                  <a:pt x="330928" y="429025"/>
                </a:lnTo>
                <a:lnTo>
                  <a:pt x="378436" y="410876"/>
                </a:lnTo>
                <a:lnTo>
                  <a:pt x="380772" y="409194"/>
                </a:lnTo>
                <a:lnTo>
                  <a:pt x="277139" y="409194"/>
                </a:lnTo>
                <a:lnTo>
                  <a:pt x="228097" y="402602"/>
                </a:lnTo>
                <a:lnTo>
                  <a:pt x="220651" y="399415"/>
                </a:lnTo>
                <a:close/>
              </a:path>
              <a:path w="599440" h="512445">
                <a:moveTo>
                  <a:pt x="227228" y="170687"/>
                </a:moveTo>
                <a:lnTo>
                  <a:pt x="195707" y="170687"/>
                </a:lnTo>
                <a:lnTo>
                  <a:pt x="195707" y="355600"/>
                </a:lnTo>
                <a:lnTo>
                  <a:pt x="403225" y="355600"/>
                </a:lnTo>
                <a:lnTo>
                  <a:pt x="379275" y="377797"/>
                </a:lnTo>
                <a:lnTo>
                  <a:pt x="349540" y="394684"/>
                </a:lnTo>
                <a:lnTo>
                  <a:pt x="315126" y="405427"/>
                </a:lnTo>
                <a:lnTo>
                  <a:pt x="277139" y="409194"/>
                </a:lnTo>
                <a:lnTo>
                  <a:pt x="380772" y="409194"/>
                </a:lnTo>
                <a:lnTo>
                  <a:pt x="417326" y="382869"/>
                </a:lnTo>
                <a:lnTo>
                  <a:pt x="445262" y="346837"/>
                </a:lnTo>
                <a:lnTo>
                  <a:pt x="510933" y="346837"/>
                </a:lnTo>
                <a:lnTo>
                  <a:pt x="510933" y="329311"/>
                </a:lnTo>
                <a:lnTo>
                  <a:pt x="227228" y="329311"/>
                </a:lnTo>
                <a:lnTo>
                  <a:pt x="227228" y="170687"/>
                </a:lnTo>
                <a:close/>
              </a:path>
              <a:path w="599440" h="512445">
                <a:moveTo>
                  <a:pt x="395350" y="153162"/>
                </a:moveTo>
                <a:lnTo>
                  <a:pt x="245618" y="153162"/>
                </a:lnTo>
                <a:lnTo>
                  <a:pt x="245618" y="166370"/>
                </a:lnTo>
                <a:lnTo>
                  <a:pt x="350685" y="166370"/>
                </a:lnTo>
                <a:lnTo>
                  <a:pt x="357263" y="169545"/>
                </a:lnTo>
                <a:lnTo>
                  <a:pt x="370395" y="176149"/>
                </a:lnTo>
                <a:lnTo>
                  <a:pt x="245618" y="176149"/>
                </a:lnTo>
                <a:lnTo>
                  <a:pt x="245618" y="202437"/>
                </a:lnTo>
                <a:lnTo>
                  <a:pt x="401916" y="202437"/>
                </a:lnTo>
                <a:lnTo>
                  <a:pt x="407174" y="209042"/>
                </a:lnTo>
                <a:lnTo>
                  <a:pt x="409790" y="213360"/>
                </a:lnTo>
                <a:lnTo>
                  <a:pt x="245618" y="213360"/>
                </a:lnTo>
                <a:lnTo>
                  <a:pt x="245618" y="239649"/>
                </a:lnTo>
                <a:lnTo>
                  <a:pt x="424243" y="239649"/>
                </a:lnTo>
                <a:lnTo>
                  <a:pt x="425551" y="242950"/>
                </a:lnTo>
                <a:lnTo>
                  <a:pt x="426872" y="246125"/>
                </a:lnTo>
                <a:lnTo>
                  <a:pt x="428180" y="249428"/>
                </a:lnTo>
                <a:lnTo>
                  <a:pt x="245618" y="249428"/>
                </a:lnTo>
                <a:lnTo>
                  <a:pt x="245618" y="275717"/>
                </a:lnTo>
                <a:lnTo>
                  <a:pt x="432130" y="275717"/>
                </a:lnTo>
                <a:lnTo>
                  <a:pt x="432130" y="285623"/>
                </a:lnTo>
                <a:lnTo>
                  <a:pt x="245618" y="285623"/>
                </a:lnTo>
                <a:lnTo>
                  <a:pt x="245618" y="311785"/>
                </a:lnTo>
                <a:lnTo>
                  <a:pt x="428180" y="311785"/>
                </a:lnTo>
                <a:lnTo>
                  <a:pt x="425551" y="317246"/>
                </a:lnTo>
                <a:lnTo>
                  <a:pt x="422935" y="322834"/>
                </a:lnTo>
                <a:lnTo>
                  <a:pt x="420306" y="329311"/>
                </a:lnTo>
                <a:lnTo>
                  <a:pt x="510933" y="329311"/>
                </a:lnTo>
                <a:lnTo>
                  <a:pt x="510933" y="320548"/>
                </a:lnTo>
                <a:lnTo>
                  <a:pt x="457085" y="320548"/>
                </a:lnTo>
                <a:lnTo>
                  <a:pt x="458393" y="317246"/>
                </a:lnTo>
                <a:lnTo>
                  <a:pt x="459701" y="314071"/>
                </a:lnTo>
                <a:lnTo>
                  <a:pt x="459701" y="310769"/>
                </a:lnTo>
                <a:lnTo>
                  <a:pt x="555586" y="310769"/>
                </a:lnTo>
                <a:lnTo>
                  <a:pt x="555586" y="284480"/>
                </a:lnTo>
                <a:lnTo>
                  <a:pt x="463651" y="284480"/>
                </a:lnTo>
                <a:lnTo>
                  <a:pt x="463651" y="274574"/>
                </a:lnTo>
                <a:lnTo>
                  <a:pt x="598932" y="274574"/>
                </a:lnTo>
                <a:lnTo>
                  <a:pt x="598932" y="248412"/>
                </a:lnTo>
                <a:lnTo>
                  <a:pt x="459701" y="248412"/>
                </a:lnTo>
                <a:lnTo>
                  <a:pt x="450384" y="223006"/>
                </a:lnTo>
                <a:lnTo>
                  <a:pt x="436389" y="199564"/>
                </a:lnTo>
                <a:lnTo>
                  <a:pt x="417962" y="178385"/>
                </a:lnTo>
                <a:lnTo>
                  <a:pt x="395350" y="159766"/>
                </a:lnTo>
                <a:lnTo>
                  <a:pt x="395350" y="153162"/>
                </a:lnTo>
                <a:close/>
              </a:path>
              <a:path w="599440" h="512445">
                <a:moveTo>
                  <a:pt x="510933" y="310769"/>
                </a:moveTo>
                <a:lnTo>
                  <a:pt x="479412" y="310769"/>
                </a:lnTo>
                <a:lnTo>
                  <a:pt x="479412" y="320548"/>
                </a:lnTo>
                <a:lnTo>
                  <a:pt x="510933" y="320548"/>
                </a:lnTo>
                <a:lnTo>
                  <a:pt x="510933" y="310769"/>
                </a:lnTo>
                <a:close/>
              </a:path>
              <a:path w="599440" h="512445">
                <a:moveTo>
                  <a:pt x="555586" y="274574"/>
                </a:moveTo>
                <a:lnTo>
                  <a:pt x="524065" y="274574"/>
                </a:lnTo>
                <a:lnTo>
                  <a:pt x="524065" y="284480"/>
                </a:lnTo>
                <a:lnTo>
                  <a:pt x="555586" y="284480"/>
                </a:lnTo>
                <a:lnTo>
                  <a:pt x="555586" y="274574"/>
                </a:lnTo>
                <a:close/>
              </a:path>
              <a:path w="599440" h="512445">
                <a:moveTo>
                  <a:pt x="598932" y="71120"/>
                </a:moveTo>
                <a:lnTo>
                  <a:pt x="567410" y="71120"/>
                </a:lnTo>
                <a:lnTo>
                  <a:pt x="567410" y="248412"/>
                </a:lnTo>
                <a:lnTo>
                  <a:pt x="598932" y="248412"/>
                </a:lnTo>
                <a:lnTo>
                  <a:pt x="598932" y="71120"/>
                </a:lnTo>
                <a:close/>
              </a:path>
              <a:path w="599440" h="512445">
                <a:moveTo>
                  <a:pt x="395350" y="62356"/>
                </a:moveTo>
                <a:lnTo>
                  <a:pt x="363829" y="62356"/>
                </a:lnTo>
                <a:lnTo>
                  <a:pt x="363829" y="142240"/>
                </a:lnTo>
                <a:lnTo>
                  <a:pt x="395350" y="142240"/>
                </a:lnTo>
                <a:lnTo>
                  <a:pt x="395350" y="62356"/>
                </a:lnTo>
                <a:close/>
              </a:path>
              <a:path w="599440" h="512445">
                <a:moveTo>
                  <a:pt x="352005" y="98425"/>
                </a:moveTo>
                <a:lnTo>
                  <a:pt x="320484" y="98425"/>
                </a:lnTo>
                <a:lnTo>
                  <a:pt x="320484" y="129159"/>
                </a:lnTo>
                <a:lnTo>
                  <a:pt x="352005" y="129159"/>
                </a:lnTo>
                <a:lnTo>
                  <a:pt x="352005" y="98425"/>
                </a:lnTo>
                <a:close/>
              </a:path>
              <a:path w="599440" h="512445">
                <a:moveTo>
                  <a:pt x="558241" y="26289"/>
                </a:moveTo>
                <a:lnTo>
                  <a:pt x="488607" y="26289"/>
                </a:lnTo>
                <a:lnTo>
                  <a:pt x="488607" y="87503"/>
                </a:lnTo>
                <a:lnTo>
                  <a:pt x="567410" y="87503"/>
                </a:lnTo>
                <a:lnTo>
                  <a:pt x="567410" y="71120"/>
                </a:lnTo>
                <a:lnTo>
                  <a:pt x="598932" y="71120"/>
                </a:lnTo>
                <a:lnTo>
                  <a:pt x="598932" y="61214"/>
                </a:lnTo>
                <a:lnTo>
                  <a:pt x="520128" y="61214"/>
                </a:lnTo>
                <a:lnTo>
                  <a:pt x="520128" y="31750"/>
                </a:lnTo>
                <a:lnTo>
                  <a:pt x="564794" y="31750"/>
                </a:lnTo>
                <a:lnTo>
                  <a:pt x="558241" y="26289"/>
                </a:lnTo>
                <a:close/>
              </a:path>
              <a:path w="599440" h="512445">
                <a:moveTo>
                  <a:pt x="564794" y="31750"/>
                </a:moveTo>
                <a:lnTo>
                  <a:pt x="520128" y="31750"/>
                </a:lnTo>
                <a:lnTo>
                  <a:pt x="555586" y="61214"/>
                </a:lnTo>
                <a:lnTo>
                  <a:pt x="598932" y="61214"/>
                </a:lnTo>
                <a:lnTo>
                  <a:pt x="598932" y="60198"/>
                </a:lnTo>
                <a:lnTo>
                  <a:pt x="564794" y="3175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95984" y="891540"/>
            <a:ext cx="521334" cy="466725"/>
          </a:xfrm>
          <a:custGeom>
            <a:avLst/>
            <a:gdLst/>
            <a:ahLst/>
            <a:cxnLst/>
            <a:rect l="l" t="t" r="r" b="b"/>
            <a:pathLst>
              <a:path w="521334" h="466725">
                <a:moveTo>
                  <a:pt x="255778" y="12826"/>
                </a:moveTo>
                <a:lnTo>
                  <a:pt x="204605" y="17484"/>
                </a:lnTo>
                <a:lnTo>
                  <a:pt x="156769" y="30819"/>
                </a:lnTo>
                <a:lnTo>
                  <a:pt x="113345" y="51878"/>
                </a:lnTo>
                <a:lnTo>
                  <a:pt x="75406" y="79708"/>
                </a:lnTo>
                <a:lnTo>
                  <a:pt x="44027" y="113354"/>
                </a:lnTo>
                <a:lnTo>
                  <a:pt x="20284" y="151862"/>
                </a:lnTo>
                <a:lnTo>
                  <a:pt x="5250" y="194278"/>
                </a:lnTo>
                <a:lnTo>
                  <a:pt x="0" y="239649"/>
                </a:lnTo>
                <a:lnTo>
                  <a:pt x="5250" y="284977"/>
                </a:lnTo>
                <a:lnTo>
                  <a:pt x="20284" y="327362"/>
                </a:lnTo>
                <a:lnTo>
                  <a:pt x="44027" y="365847"/>
                </a:lnTo>
                <a:lnTo>
                  <a:pt x="75406" y="399478"/>
                </a:lnTo>
                <a:lnTo>
                  <a:pt x="113345" y="427298"/>
                </a:lnTo>
                <a:lnTo>
                  <a:pt x="156769" y="448353"/>
                </a:lnTo>
                <a:lnTo>
                  <a:pt x="204605" y="461687"/>
                </a:lnTo>
                <a:lnTo>
                  <a:pt x="255778" y="466344"/>
                </a:lnTo>
                <a:lnTo>
                  <a:pt x="306743" y="461687"/>
                </a:lnTo>
                <a:lnTo>
                  <a:pt x="354032" y="448353"/>
                </a:lnTo>
                <a:lnTo>
                  <a:pt x="369557" y="440689"/>
                </a:lnTo>
                <a:lnTo>
                  <a:pt x="255778" y="440689"/>
                </a:lnTo>
                <a:lnTo>
                  <a:pt x="203705" y="435385"/>
                </a:lnTo>
                <a:lnTo>
                  <a:pt x="155937" y="420272"/>
                </a:lnTo>
                <a:lnTo>
                  <a:pt x="113826" y="396552"/>
                </a:lnTo>
                <a:lnTo>
                  <a:pt x="78721" y="365428"/>
                </a:lnTo>
                <a:lnTo>
                  <a:pt x="51974" y="328102"/>
                </a:lnTo>
                <a:lnTo>
                  <a:pt x="34935" y="285775"/>
                </a:lnTo>
                <a:lnTo>
                  <a:pt x="28955" y="239649"/>
                </a:lnTo>
                <a:lnTo>
                  <a:pt x="34935" y="193475"/>
                </a:lnTo>
                <a:lnTo>
                  <a:pt x="51974" y="151114"/>
                </a:lnTo>
                <a:lnTo>
                  <a:pt x="78721" y="113765"/>
                </a:lnTo>
                <a:lnTo>
                  <a:pt x="113826" y="82628"/>
                </a:lnTo>
                <a:lnTo>
                  <a:pt x="155937" y="58901"/>
                </a:lnTo>
                <a:lnTo>
                  <a:pt x="203705" y="43786"/>
                </a:lnTo>
                <a:lnTo>
                  <a:pt x="255778" y="38481"/>
                </a:lnTo>
                <a:lnTo>
                  <a:pt x="367780" y="38481"/>
                </a:lnTo>
                <a:lnTo>
                  <a:pt x="355540" y="32704"/>
                </a:lnTo>
                <a:lnTo>
                  <a:pt x="322738" y="21923"/>
                </a:lnTo>
                <a:lnTo>
                  <a:pt x="289032" y="15166"/>
                </a:lnTo>
                <a:lnTo>
                  <a:pt x="255778" y="12826"/>
                </a:lnTo>
                <a:close/>
              </a:path>
              <a:path w="521334" h="466725">
                <a:moveTo>
                  <a:pt x="478929" y="136906"/>
                </a:moveTo>
                <a:lnTo>
                  <a:pt x="448817" y="136906"/>
                </a:lnTo>
                <a:lnTo>
                  <a:pt x="462240" y="162603"/>
                </a:lnTo>
                <a:lnTo>
                  <a:pt x="472948" y="188277"/>
                </a:lnTo>
                <a:lnTo>
                  <a:pt x="480036" y="213951"/>
                </a:lnTo>
                <a:lnTo>
                  <a:pt x="482600" y="239649"/>
                </a:lnTo>
                <a:lnTo>
                  <a:pt x="476620" y="285775"/>
                </a:lnTo>
                <a:lnTo>
                  <a:pt x="459581" y="328102"/>
                </a:lnTo>
                <a:lnTo>
                  <a:pt x="432834" y="365428"/>
                </a:lnTo>
                <a:lnTo>
                  <a:pt x="397729" y="396552"/>
                </a:lnTo>
                <a:lnTo>
                  <a:pt x="355618" y="420272"/>
                </a:lnTo>
                <a:lnTo>
                  <a:pt x="307850" y="435385"/>
                </a:lnTo>
                <a:lnTo>
                  <a:pt x="255778" y="440689"/>
                </a:lnTo>
                <a:lnTo>
                  <a:pt x="369557" y="440689"/>
                </a:lnTo>
                <a:lnTo>
                  <a:pt x="433736" y="399478"/>
                </a:lnTo>
                <a:lnTo>
                  <a:pt x="464229" y="365847"/>
                </a:lnTo>
                <a:lnTo>
                  <a:pt x="487199" y="327362"/>
                </a:lnTo>
                <a:lnTo>
                  <a:pt x="501687" y="284977"/>
                </a:lnTo>
                <a:lnTo>
                  <a:pt x="506726" y="239585"/>
                </a:lnTo>
                <a:lnTo>
                  <a:pt x="504769" y="208272"/>
                </a:lnTo>
                <a:lnTo>
                  <a:pt x="498284" y="178085"/>
                </a:lnTo>
                <a:lnTo>
                  <a:pt x="486370" y="148709"/>
                </a:lnTo>
                <a:lnTo>
                  <a:pt x="478929" y="136906"/>
                </a:lnTo>
                <a:close/>
              </a:path>
              <a:path w="521334" h="466725">
                <a:moveTo>
                  <a:pt x="255778" y="98425"/>
                </a:moveTo>
                <a:lnTo>
                  <a:pt x="205857" y="105711"/>
                </a:lnTo>
                <a:lnTo>
                  <a:pt x="162192" y="125934"/>
                </a:lnTo>
                <a:lnTo>
                  <a:pt x="127560" y="156635"/>
                </a:lnTo>
                <a:lnTo>
                  <a:pt x="104743" y="195359"/>
                </a:lnTo>
                <a:lnTo>
                  <a:pt x="96519" y="239649"/>
                </a:lnTo>
                <a:lnTo>
                  <a:pt x="104743" y="283876"/>
                </a:lnTo>
                <a:lnTo>
                  <a:pt x="127560" y="322562"/>
                </a:lnTo>
                <a:lnTo>
                  <a:pt x="162192" y="353244"/>
                </a:lnTo>
                <a:lnTo>
                  <a:pt x="205857" y="373460"/>
                </a:lnTo>
                <a:lnTo>
                  <a:pt x="255778" y="380746"/>
                </a:lnTo>
                <a:lnTo>
                  <a:pt x="305196" y="373460"/>
                </a:lnTo>
                <a:lnTo>
                  <a:pt x="343784" y="355092"/>
                </a:lnTo>
                <a:lnTo>
                  <a:pt x="255778" y="355092"/>
                </a:lnTo>
                <a:lnTo>
                  <a:pt x="204878" y="346073"/>
                </a:lnTo>
                <a:lnTo>
                  <a:pt x="163480" y="321421"/>
                </a:lnTo>
                <a:lnTo>
                  <a:pt x="135655" y="284743"/>
                </a:lnTo>
                <a:lnTo>
                  <a:pt x="125475" y="239649"/>
                </a:lnTo>
                <a:lnTo>
                  <a:pt x="135655" y="194480"/>
                </a:lnTo>
                <a:lnTo>
                  <a:pt x="163480" y="157765"/>
                </a:lnTo>
                <a:lnTo>
                  <a:pt x="204878" y="133099"/>
                </a:lnTo>
                <a:lnTo>
                  <a:pt x="255778" y="124079"/>
                </a:lnTo>
                <a:lnTo>
                  <a:pt x="361950" y="124079"/>
                </a:lnTo>
                <a:lnTo>
                  <a:pt x="361950" y="119761"/>
                </a:lnTo>
                <a:lnTo>
                  <a:pt x="332994" y="119761"/>
                </a:lnTo>
                <a:lnTo>
                  <a:pt x="314142" y="111015"/>
                </a:lnTo>
                <a:lnTo>
                  <a:pt x="294386" y="104282"/>
                </a:lnTo>
                <a:lnTo>
                  <a:pt x="274629" y="99954"/>
                </a:lnTo>
                <a:lnTo>
                  <a:pt x="255778" y="98425"/>
                </a:lnTo>
                <a:close/>
              </a:path>
              <a:path w="521334" h="466725">
                <a:moveTo>
                  <a:pt x="390906" y="171196"/>
                </a:moveTo>
                <a:lnTo>
                  <a:pt x="357123" y="171196"/>
                </a:lnTo>
                <a:lnTo>
                  <a:pt x="369792" y="185445"/>
                </a:lnTo>
                <a:lnTo>
                  <a:pt x="378841" y="202136"/>
                </a:lnTo>
                <a:lnTo>
                  <a:pt x="384270" y="220470"/>
                </a:lnTo>
                <a:lnTo>
                  <a:pt x="386080" y="239649"/>
                </a:lnTo>
                <a:lnTo>
                  <a:pt x="375900" y="284743"/>
                </a:lnTo>
                <a:lnTo>
                  <a:pt x="348075" y="321421"/>
                </a:lnTo>
                <a:lnTo>
                  <a:pt x="306677" y="346073"/>
                </a:lnTo>
                <a:lnTo>
                  <a:pt x="255778" y="355092"/>
                </a:lnTo>
                <a:lnTo>
                  <a:pt x="343784" y="355092"/>
                </a:lnTo>
                <a:lnTo>
                  <a:pt x="347665" y="353244"/>
                </a:lnTo>
                <a:lnTo>
                  <a:pt x="380867" y="322562"/>
                </a:lnTo>
                <a:lnTo>
                  <a:pt x="402488" y="283876"/>
                </a:lnTo>
                <a:lnTo>
                  <a:pt x="410209" y="239649"/>
                </a:lnTo>
                <a:lnTo>
                  <a:pt x="409229" y="221077"/>
                </a:lnTo>
                <a:lnTo>
                  <a:pt x="405987" y="203755"/>
                </a:lnTo>
                <a:lnTo>
                  <a:pt x="400030" y="187267"/>
                </a:lnTo>
                <a:lnTo>
                  <a:pt x="390906" y="171196"/>
                </a:lnTo>
                <a:close/>
              </a:path>
              <a:path w="521334" h="466725">
                <a:moveTo>
                  <a:pt x="255778" y="184023"/>
                </a:moveTo>
                <a:lnTo>
                  <a:pt x="231723" y="188499"/>
                </a:lnTo>
                <a:lnTo>
                  <a:pt x="211740" y="200596"/>
                </a:lnTo>
                <a:lnTo>
                  <a:pt x="198092" y="218312"/>
                </a:lnTo>
                <a:lnTo>
                  <a:pt x="193039" y="239649"/>
                </a:lnTo>
                <a:lnTo>
                  <a:pt x="198092" y="260911"/>
                </a:lnTo>
                <a:lnTo>
                  <a:pt x="211740" y="278590"/>
                </a:lnTo>
                <a:lnTo>
                  <a:pt x="231723" y="290673"/>
                </a:lnTo>
                <a:lnTo>
                  <a:pt x="255778" y="295148"/>
                </a:lnTo>
                <a:lnTo>
                  <a:pt x="279078" y="290673"/>
                </a:lnTo>
                <a:lnTo>
                  <a:pt x="297402" y="278590"/>
                </a:lnTo>
                <a:lnTo>
                  <a:pt x="303571" y="269494"/>
                </a:lnTo>
                <a:lnTo>
                  <a:pt x="255778" y="269494"/>
                </a:lnTo>
                <a:lnTo>
                  <a:pt x="242355" y="267223"/>
                </a:lnTo>
                <a:lnTo>
                  <a:pt x="231647" y="260953"/>
                </a:lnTo>
                <a:lnTo>
                  <a:pt x="224559" y="251491"/>
                </a:lnTo>
                <a:lnTo>
                  <a:pt x="221995" y="239649"/>
                </a:lnTo>
                <a:lnTo>
                  <a:pt x="224559" y="227732"/>
                </a:lnTo>
                <a:lnTo>
                  <a:pt x="231648" y="218233"/>
                </a:lnTo>
                <a:lnTo>
                  <a:pt x="242355" y="211949"/>
                </a:lnTo>
                <a:lnTo>
                  <a:pt x="255778" y="209676"/>
                </a:lnTo>
                <a:lnTo>
                  <a:pt x="304038" y="209676"/>
                </a:lnTo>
                <a:lnTo>
                  <a:pt x="325539" y="192532"/>
                </a:lnTo>
                <a:lnTo>
                  <a:pt x="284734" y="192532"/>
                </a:lnTo>
                <a:lnTo>
                  <a:pt x="279530" y="189380"/>
                </a:lnTo>
                <a:lnTo>
                  <a:pt x="272065" y="186658"/>
                </a:lnTo>
                <a:lnTo>
                  <a:pt x="263695" y="184745"/>
                </a:lnTo>
                <a:lnTo>
                  <a:pt x="255778" y="184023"/>
                </a:lnTo>
                <a:close/>
              </a:path>
              <a:path w="521334" h="466725">
                <a:moveTo>
                  <a:pt x="312990" y="226695"/>
                </a:moveTo>
                <a:lnTo>
                  <a:pt x="284734" y="226695"/>
                </a:lnTo>
                <a:lnTo>
                  <a:pt x="289559" y="231012"/>
                </a:lnTo>
                <a:lnTo>
                  <a:pt x="289559" y="239649"/>
                </a:lnTo>
                <a:lnTo>
                  <a:pt x="286996" y="251491"/>
                </a:lnTo>
                <a:lnTo>
                  <a:pt x="279907" y="260953"/>
                </a:lnTo>
                <a:lnTo>
                  <a:pt x="269200" y="267223"/>
                </a:lnTo>
                <a:lnTo>
                  <a:pt x="255778" y="269494"/>
                </a:lnTo>
                <a:lnTo>
                  <a:pt x="303571" y="269494"/>
                </a:lnTo>
                <a:lnTo>
                  <a:pt x="309391" y="260911"/>
                </a:lnTo>
                <a:lnTo>
                  <a:pt x="313689" y="239649"/>
                </a:lnTo>
                <a:lnTo>
                  <a:pt x="313539" y="230697"/>
                </a:lnTo>
                <a:lnTo>
                  <a:pt x="312990" y="226695"/>
                </a:lnTo>
                <a:close/>
              </a:path>
              <a:path w="521334" h="466725">
                <a:moveTo>
                  <a:pt x="304038" y="209676"/>
                </a:moveTo>
                <a:lnTo>
                  <a:pt x="265430" y="209676"/>
                </a:lnTo>
                <a:lnTo>
                  <a:pt x="246125" y="231012"/>
                </a:lnTo>
                <a:lnTo>
                  <a:pt x="240696" y="234906"/>
                </a:lnTo>
                <a:lnTo>
                  <a:pt x="238886" y="239585"/>
                </a:lnTo>
                <a:lnTo>
                  <a:pt x="240696" y="244264"/>
                </a:lnTo>
                <a:lnTo>
                  <a:pt x="246125" y="248158"/>
                </a:lnTo>
                <a:lnTo>
                  <a:pt x="246125" y="252475"/>
                </a:lnTo>
                <a:lnTo>
                  <a:pt x="260603" y="252475"/>
                </a:lnTo>
                <a:lnTo>
                  <a:pt x="265430" y="248158"/>
                </a:lnTo>
                <a:lnTo>
                  <a:pt x="284734" y="226695"/>
                </a:lnTo>
                <a:lnTo>
                  <a:pt x="312990" y="226695"/>
                </a:lnTo>
                <a:lnTo>
                  <a:pt x="312483" y="222996"/>
                </a:lnTo>
                <a:lnTo>
                  <a:pt x="309618" y="216128"/>
                </a:lnTo>
                <a:lnTo>
                  <a:pt x="304038" y="209676"/>
                </a:lnTo>
                <a:close/>
              </a:path>
              <a:path w="521334" h="466725">
                <a:moveTo>
                  <a:pt x="361950" y="124079"/>
                </a:moveTo>
                <a:lnTo>
                  <a:pt x="255778" y="124079"/>
                </a:lnTo>
                <a:lnTo>
                  <a:pt x="277344" y="125676"/>
                </a:lnTo>
                <a:lnTo>
                  <a:pt x="298005" y="130476"/>
                </a:lnTo>
                <a:lnTo>
                  <a:pt x="316857" y="138491"/>
                </a:lnTo>
                <a:lnTo>
                  <a:pt x="332994" y="149733"/>
                </a:lnTo>
                <a:lnTo>
                  <a:pt x="284734" y="192532"/>
                </a:lnTo>
                <a:lnTo>
                  <a:pt x="325539" y="192532"/>
                </a:lnTo>
                <a:lnTo>
                  <a:pt x="352297" y="171196"/>
                </a:lnTo>
                <a:lnTo>
                  <a:pt x="415036" y="171196"/>
                </a:lnTo>
                <a:lnTo>
                  <a:pt x="415036" y="166877"/>
                </a:lnTo>
                <a:lnTo>
                  <a:pt x="419861" y="166877"/>
                </a:lnTo>
                <a:lnTo>
                  <a:pt x="440597" y="145414"/>
                </a:lnTo>
                <a:lnTo>
                  <a:pt x="361950" y="145414"/>
                </a:lnTo>
                <a:lnTo>
                  <a:pt x="361950" y="124079"/>
                </a:lnTo>
                <a:close/>
              </a:path>
              <a:path w="521334" h="466725">
                <a:moveTo>
                  <a:pt x="458470" y="42799"/>
                </a:moveTo>
                <a:lnTo>
                  <a:pt x="429514" y="42799"/>
                </a:lnTo>
                <a:lnTo>
                  <a:pt x="429514" y="76962"/>
                </a:lnTo>
                <a:lnTo>
                  <a:pt x="434339" y="81280"/>
                </a:lnTo>
                <a:lnTo>
                  <a:pt x="477773" y="81280"/>
                </a:lnTo>
                <a:lnTo>
                  <a:pt x="405384" y="145414"/>
                </a:lnTo>
                <a:lnTo>
                  <a:pt x="440597" y="145414"/>
                </a:lnTo>
                <a:lnTo>
                  <a:pt x="448817" y="136906"/>
                </a:lnTo>
                <a:lnTo>
                  <a:pt x="478929" y="136906"/>
                </a:lnTo>
                <a:lnTo>
                  <a:pt x="468122" y="119761"/>
                </a:lnTo>
                <a:lnTo>
                  <a:pt x="516381" y="76962"/>
                </a:lnTo>
                <a:lnTo>
                  <a:pt x="521208" y="76962"/>
                </a:lnTo>
                <a:lnTo>
                  <a:pt x="521208" y="59944"/>
                </a:lnTo>
                <a:lnTo>
                  <a:pt x="458470" y="59944"/>
                </a:lnTo>
                <a:lnTo>
                  <a:pt x="458470" y="42799"/>
                </a:lnTo>
                <a:close/>
              </a:path>
              <a:path w="521334" h="466725">
                <a:moveTo>
                  <a:pt x="367780" y="38481"/>
                </a:moveTo>
                <a:lnTo>
                  <a:pt x="255778" y="38481"/>
                </a:lnTo>
                <a:lnTo>
                  <a:pt x="284658" y="40096"/>
                </a:lnTo>
                <a:lnTo>
                  <a:pt x="313086" y="44926"/>
                </a:lnTo>
                <a:lnTo>
                  <a:pt x="340610" y="52947"/>
                </a:lnTo>
                <a:lnTo>
                  <a:pt x="366775" y="64135"/>
                </a:lnTo>
                <a:lnTo>
                  <a:pt x="337820" y="94107"/>
                </a:lnTo>
                <a:lnTo>
                  <a:pt x="332994" y="94107"/>
                </a:lnTo>
                <a:lnTo>
                  <a:pt x="332994" y="119761"/>
                </a:lnTo>
                <a:lnTo>
                  <a:pt x="361950" y="119761"/>
                </a:lnTo>
                <a:lnTo>
                  <a:pt x="361950" y="106934"/>
                </a:lnTo>
                <a:lnTo>
                  <a:pt x="395731" y="72771"/>
                </a:lnTo>
                <a:lnTo>
                  <a:pt x="400558" y="72771"/>
                </a:lnTo>
                <a:lnTo>
                  <a:pt x="425342" y="47117"/>
                </a:lnTo>
                <a:lnTo>
                  <a:pt x="386080" y="47117"/>
                </a:lnTo>
                <a:lnTo>
                  <a:pt x="367780" y="38481"/>
                </a:lnTo>
                <a:close/>
              </a:path>
              <a:path w="521334" h="466725">
                <a:moveTo>
                  <a:pt x="443992" y="0"/>
                </a:moveTo>
                <a:lnTo>
                  <a:pt x="439166" y="0"/>
                </a:lnTo>
                <a:lnTo>
                  <a:pt x="386080" y="47117"/>
                </a:lnTo>
                <a:lnTo>
                  <a:pt x="425342" y="47117"/>
                </a:lnTo>
                <a:lnTo>
                  <a:pt x="429514" y="42799"/>
                </a:lnTo>
                <a:lnTo>
                  <a:pt x="458470" y="42799"/>
                </a:lnTo>
                <a:lnTo>
                  <a:pt x="458470" y="8509"/>
                </a:lnTo>
                <a:lnTo>
                  <a:pt x="453644" y="4318"/>
                </a:lnTo>
                <a:lnTo>
                  <a:pt x="448817" y="4318"/>
                </a:lnTo>
                <a:lnTo>
                  <a:pt x="443992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12163" y="2929636"/>
            <a:ext cx="563880" cy="429259"/>
          </a:xfrm>
          <a:custGeom>
            <a:avLst/>
            <a:gdLst/>
            <a:ahLst/>
            <a:cxnLst/>
            <a:rect l="l" t="t" r="r" b="b"/>
            <a:pathLst>
              <a:path w="563880" h="429260">
                <a:moveTo>
                  <a:pt x="325105" y="391160"/>
                </a:moveTo>
                <a:lnTo>
                  <a:pt x="294703" y="391160"/>
                </a:lnTo>
                <a:lnTo>
                  <a:pt x="306884" y="406400"/>
                </a:lnTo>
                <a:lnTo>
                  <a:pt x="331247" y="419100"/>
                </a:lnTo>
                <a:lnTo>
                  <a:pt x="365183" y="426720"/>
                </a:lnTo>
                <a:lnTo>
                  <a:pt x="406082" y="429260"/>
                </a:lnTo>
                <a:lnTo>
                  <a:pt x="449922" y="426720"/>
                </a:lnTo>
                <a:lnTo>
                  <a:pt x="485276" y="416560"/>
                </a:lnTo>
                <a:lnTo>
                  <a:pt x="504589" y="405130"/>
                </a:lnTo>
                <a:lnTo>
                  <a:pt x="406082" y="405130"/>
                </a:lnTo>
                <a:lnTo>
                  <a:pt x="377875" y="403860"/>
                </a:lnTo>
                <a:lnTo>
                  <a:pt x="352712" y="400050"/>
                </a:lnTo>
                <a:lnTo>
                  <a:pt x="331028" y="393700"/>
                </a:lnTo>
                <a:lnTo>
                  <a:pt x="325105" y="391160"/>
                </a:lnTo>
                <a:close/>
              </a:path>
              <a:path w="563880" h="429260">
                <a:moveTo>
                  <a:pt x="297014" y="71120"/>
                </a:moveTo>
                <a:lnTo>
                  <a:pt x="9283" y="212089"/>
                </a:lnTo>
                <a:lnTo>
                  <a:pt x="4635" y="214630"/>
                </a:lnTo>
                <a:lnTo>
                  <a:pt x="2311" y="217170"/>
                </a:lnTo>
                <a:lnTo>
                  <a:pt x="2311" y="227330"/>
                </a:lnTo>
                <a:lnTo>
                  <a:pt x="6959" y="232410"/>
                </a:lnTo>
                <a:lnTo>
                  <a:pt x="11607" y="234950"/>
                </a:lnTo>
                <a:lnTo>
                  <a:pt x="46405" y="246380"/>
                </a:lnTo>
                <a:lnTo>
                  <a:pt x="4635" y="269239"/>
                </a:lnTo>
                <a:lnTo>
                  <a:pt x="2311" y="273050"/>
                </a:lnTo>
                <a:lnTo>
                  <a:pt x="2311" y="283210"/>
                </a:lnTo>
                <a:lnTo>
                  <a:pt x="4635" y="288289"/>
                </a:lnTo>
                <a:lnTo>
                  <a:pt x="9283" y="288289"/>
                </a:lnTo>
                <a:lnTo>
                  <a:pt x="46405" y="302260"/>
                </a:lnTo>
                <a:lnTo>
                  <a:pt x="6959" y="322580"/>
                </a:lnTo>
                <a:lnTo>
                  <a:pt x="2311" y="325120"/>
                </a:lnTo>
                <a:lnTo>
                  <a:pt x="0" y="327660"/>
                </a:lnTo>
                <a:lnTo>
                  <a:pt x="0" y="339089"/>
                </a:lnTo>
                <a:lnTo>
                  <a:pt x="2311" y="341630"/>
                </a:lnTo>
                <a:lnTo>
                  <a:pt x="6959" y="344170"/>
                </a:lnTo>
                <a:lnTo>
                  <a:pt x="222770" y="422910"/>
                </a:lnTo>
                <a:lnTo>
                  <a:pt x="229730" y="422910"/>
                </a:lnTo>
                <a:lnTo>
                  <a:pt x="281708" y="397510"/>
                </a:lnTo>
                <a:lnTo>
                  <a:pt x="225082" y="397510"/>
                </a:lnTo>
                <a:lnTo>
                  <a:pt x="41770" y="332739"/>
                </a:lnTo>
                <a:lnTo>
                  <a:pt x="78892" y="312420"/>
                </a:lnTo>
                <a:lnTo>
                  <a:pt x="142341" y="312420"/>
                </a:lnTo>
                <a:lnTo>
                  <a:pt x="109054" y="300989"/>
                </a:lnTo>
                <a:lnTo>
                  <a:pt x="44081" y="275589"/>
                </a:lnTo>
                <a:lnTo>
                  <a:pt x="78892" y="259080"/>
                </a:lnTo>
                <a:lnTo>
                  <a:pt x="297014" y="259080"/>
                </a:lnTo>
                <a:lnTo>
                  <a:pt x="297014" y="256539"/>
                </a:lnTo>
                <a:lnTo>
                  <a:pt x="294703" y="254000"/>
                </a:lnTo>
                <a:lnTo>
                  <a:pt x="294703" y="243839"/>
                </a:lnTo>
                <a:lnTo>
                  <a:pt x="297014" y="237489"/>
                </a:lnTo>
                <a:lnTo>
                  <a:pt x="299339" y="234950"/>
                </a:lnTo>
                <a:lnTo>
                  <a:pt x="199567" y="234950"/>
                </a:lnTo>
                <a:lnTo>
                  <a:pt x="176063" y="232410"/>
                </a:lnTo>
                <a:lnTo>
                  <a:pt x="165949" y="229870"/>
                </a:lnTo>
                <a:lnTo>
                  <a:pt x="157797" y="227330"/>
                </a:lnTo>
                <a:lnTo>
                  <a:pt x="153149" y="222250"/>
                </a:lnTo>
                <a:lnTo>
                  <a:pt x="148501" y="219710"/>
                </a:lnTo>
                <a:lnTo>
                  <a:pt x="148501" y="214630"/>
                </a:lnTo>
                <a:lnTo>
                  <a:pt x="152563" y="207010"/>
                </a:lnTo>
                <a:lnTo>
                  <a:pt x="163590" y="200660"/>
                </a:lnTo>
                <a:lnTo>
                  <a:pt x="179838" y="196850"/>
                </a:lnTo>
                <a:lnTo>
                  <a:pt x="199567" y="195580"/>
                </a:lnTo>
                <a:lnTo>
                  <a:pt x="295210" y="195580"/>
                </a:lnTo>
                <a:lnTo>
                  <a:pt x="294703" y="193039"/>
                </a:lnTo>
                <a:lnTo>
                  <a:pt x="294703" y="187960"/>
                </a:lnTo>
                <a:lnTo>
                  <a:pt x="297014" y="180339"/>
                </a:lnTo>
                <a:lnTo>
                  <a:pt x="301663" y="175260"/>
                </a:lnTo>
                <a:lnTo>
                  <a:pt x="353857" y="175260"/>
                </a:lnTo>
                <a:lnTo>
                  <a:pt x="337557" y="170180"/>
                </a:lnTo>
                <a:lnTo>
                  <a:pt x="320230" y="163830"/>
                </a:lnTo>
                <a:lnTo>
                  <a:pt x="317906" y="163830"/>
                </a:lnTo>
                <a:lnTo>
                  <a:pt x="315582" y="161289"/>
                </a:lnTo>
                <a:lnTo>
                  <a:pt x="313258" y="161289"/>
                </a:lnTo>
                <a:lnTo>
                  <a:pt x="305467" y="156210"/>
                </a:lnTo>
                <a:lnTo>
                  <a:pt x="299632" y="149860"/>
                </a:lnTo>
                <a:lnTo>
                  <a:pt x="295972" y="143510"/>
                </a:lnTo>
                <a:lnTo>
                  <a:pt x="294703" y="137160"/>
                </a:lnTo>
                <a:lnTo>
                  <a:pt x="294703" y="132080"/>
                </a:lnTo>
                <a:lnTo>
                  <a:pt x="297014" y="124460"/>
                </a:lnTo>
                <a:lnTo>
                  <a:pt x="301663" y="119380"/>
                </a:lnTo>
                <a:lnTo>
                  <a:pt x="352838" y="119380"/>
                </a:lnTo>
                <a:lnTo>
                  <a:pt x="337557" y="115570"/>
                </a:lnTo>
                <a:lnTo>
                  <a:pt x="320230" y="107950"/>
                </a:lnTo>
                <a:lnTo>
                  <a:pt x="315582" y="107950"/>
                </a:lnTo>
                <a:lnTo>
                  <a:pt x="313258" y="105410"/>
                </a:lnTo>
                <a:lnTo>
                  <a:pt x="305467" y="99060"/>
                </a:lnTo>
                <a:lnTo>
                  <a:pt x="299632" y="93980"/>
                </a:lnTo>
                <a:lnTo>
                  <a:pt x="295972" y="87630"/>
                </a:lnTo>
                <a:lnTo>
                  <a:pt x="294703" y="80010"/>
                </a:lnTo>
                <a:lnTo>
                  <a:pt x="294703" y="73660"/>
                </a:lnTo>
                <a:lnTo>
                  <a:pt x="297014" y="71120"/>
                </a:lnTo>
                <a:close/>
              </a:path>
              <a:path w="563880" h="429260">
                <a:moveTo>
                  <a:pt x="517474" y="361950"/>
                </a:moveTo>
                <a:lnTo>
                  <a:pt x="482117" y="393700"/>
                </a:lnTo>
                <a:lnTo>
                  <a:pt x="434616" y="403860"/>
                </a:lnTo>
                <a:lnTo>
                  <a:pt x="406082" y="405130"/>
                </a:lnTo>
                <a:lnTo>
                  <a:pt x="504589" y="405130"/>
                </a:lnTo>
                <a:lnTo>
                  <a:pt x="508881" y="402589"/>
                </a:lnTo>
                <a:lnTo>
                  <a:pt x="517474" y="386080"/>
                </a:lnTo>
                <a:lnTo>
                  <a:pt x="517474" y="361950"/>
                </a:lnTo>
                <a:close/>
              </a:path>
              <a:path w="563880" h="429260">
                <a:moveTo>
                  <a:pt x="294703" y="364489"/>
                </a:moveTo>
                <a:lnTo>
                  <a:pt x="225082" y="397510"/>
                </a:lnTo>
                <a:lnTo>
                  <a:pt x="281708" y="397510"/>
                </a:lnTo>
                <a:lnTo>
                  <a:pt x="294703" y="391160"/>
                </a:lnTo>
                <a:lnTo>
                  <a:pt x="325105" y="391160"/>
                </a:lnTo>
                <a:lnTo>
                  <a:pt x="313258" y="386080"/>
                </a:lnTo>
                <a:lnTo>
                  <a:pt x="310946" y="386080"/>
                </a:lnTo>
                <a:lnTo>
                  <a:pt x="310946" y="383539"/>
                </a:lnTo>
                <a:lnTo>
                  <a:pt x="308622" y="383539"/>
                </a:lnTo>
                <a:lnTo>
                  <a:pt x="301663" y="378460"/>
                </a:lnTo>
                <a:lnTo>
                  <a:pt x="294703" y="370839"/>
                </a:lnTo>
                <a:lnTo>
                  <a:pt x="294703" y="364489"/>
                </a:lnTo>
                <a:close/>
              </a:path>
              <a:path w="563880" h="429260">
                <a:moveTo>
                  <a:pt x="322143" y="334010"/>
                </a:moveTo>
                <a:lnTo>
                  <a:pt x="297014" y="334010"/>
                </a:lnTo>
                <a:lnTo>
                  <a:pt x="309166" y="350520"/>
                </a:lnTo>
                <a:lnTo>
                  <a:pt x="333279" y="361950"/>
                </a:lnTo>
                <a:lnTo>
                  <a:pt x="366527" y="370839"/>
                </a:lnTo>
                <a:lnTo>
                  <a:pt x="406082" y="373380"/>
                </a:lnTo>
                <a:lnTo>
                  <a:pt x="449922" y="370839"/>
                </a:lnTo>
                <a:lnTo>
                  <a:pt x="485276" y="360680"/>
                </a:lnTo>
                <a:lnTo>
                  <a:pt x="504589" y="349250"/>
                </a:lnTo>
                <a:lnTo>
                  <a:pt x="406082" y="349250"/>
                </a:lnTo>
                <a:lnTo>
                  <a:pt x="377875" y="347980"/>
                </a:lnTo>
                <a:lnTo>
                  <a:pt x="352712" y="344170"/>
                </a:lnTo>
                <a:lnTo>
                  <a:pt x="331028" y="337820"/>
                </a:lnTo>
                <a:lnTo>
                  <a:pt x="322143" y="334010"/>
                </a:lnTo>
                <a:close/>
              </a:path>
              <a:path w="563880" h="429260">
                <a:moveTo>
                  <a:pt x="229730" y="365760"/>
                </a:moveTo>
                <a:lnTo>
                  <a:pt x="225082" y="365760"/>
                </a:lnTo>
                <a:lnTo>
                  <a:pt x="225082" y="368300"/>
                </a:lnTo>
                <a:lnTo>
                  <a:pt x="229730" y="368300"/>
                </a:lnTo>
                <a:lnTo>
                  <a:pt x="229730" y="365760"/>
                </a:lnTo>
                <a:close/>
              </a:path>
              <a:path w="563880" h="429260">
                <a:moveTo>
                  <a:pt x="142341" y="312420"/>
                </a:moveTo>
                <a:lnTo>
                  <a:pt x="78892" y="312420"/>
                </a:lnTo>
                <a:lnTo>
                  <a:pt x="222770" y="365760"/>
                </a:lnTo>
                <a:lnTo>
                  <a:pt x="232041" y="365760"/>
                </a:lnTo>
                <a:lnTo>
                  <a:pt x="281421" y="341630"/>
                </a:lnTo>
                <a:lnTo>
                  <a:pt x="227406" y="341630"/>
                </a:lnTo>
                <a:lnTo>
                  <a:pt x="142341" y="312420"/>
                </a:lnTo>
                <a:close/>
              </a:path>
              <a:path w="563880" h="429260">
                <a:moveTo>
                  <a:pt x="517474" y="304800"/>
                </a:moveTo>
                <a:lnTo>
                  <a:pt x="482117" y="337820"/>
                </a:lnTo>
                <a:lnTo>
                  <a:pt x="434616" y="347980"/>
                </a:lnTo>
                <a:lnTo>
                  <a:pt x="406082" y="349250"/>
                </a:lnTo>
                <a:lnTo>
                  <a:pt x="504589" y="349250"/>
                </a:lnTo>
                <a:lnTo>
                  <a:pt x="508881" y="346710"/>
                </a:lnTo>
                <a:lnTo>
                  <a:pt x="517474" y="330200"/>
                </a:lnTo>
                <a:lnTo>
                  <a:pt x="517474" y="304800"/>
                </a:lnTo>
                <a:close/>
              </a:path>
              <a:path w="563880" h="429260">
                <a:moveTo>
                  <a:pt x="294703" y="307339"/>
                </a:moveTo>
                <a:lnTo>
                  <a:pt x="227406" y="341630"/>
                </a:lnTo>
                <a:lnTo>
                  <a:pt x="281421" y="341630"/>
                </a:lnTo>
                <a:lnTo>
                  <a:pt x="297014" y="334010"/>
                </a:lnTo>
                <a:lnTo>
                  <a:pt x="322143" y="334010"/>
                </a:lnTo>
                <a:lnTo>
                  <a:pt x="313258" y="330200"/>
                </a:lnTo>
                <a:lnTo>
                  <a:pt x="310946" y="330200"/>
                </a:lnTo>
                <a:lnTo>
                  <a:pt x="310946" y="327660"/>
                </a:lnTo>
                <a:lnTo>
                  <a:pt x="301663" y="322580"/>
                </a:lnTo>
                <a:lnTo>
                  <a:pt x="297014" y="314960"/>
                </a:lnTo>
                <a:lnTo>
                  <a:pt x="294703" y="307339"/>
                </a:lnTo>
                <a:close/>
              </a:path>
              <a:path w="563880" h="429260">
                <a:moveTo>
                  <a:pt x="328489" y="280670"/>
                </a:moveTo>
                <a:lnTo>
                  <a:pt x="297014" y="280670"/>
                </a:lnTo>
                <a:lnTo>
                  <a:pt x="310468" y="294639"/>
                </a:lnTo>
                <a:lnTo>
                  <a:pt x="335018" y="306070"/>
                </a:lnTo>
                <a:lnTo>
                  <a:pt x="367832" y="314960"/>
                </a:lnTo>
                <a:lnTo>
                  <a:pt x="406082" y="317500"/>
                </a:lnTo>
                <a:lnTo>
                  <a:pt x="444005" y="314960"/>
                </a:lnTo>
                <a:lnTo>
                  <a:pt x="476275" y="307339"/>
                </a:lnTo>
                <a:lnTo>
                  <a:pt x="500715" y="297180"/>
                </a:lnTo>
                <a:lnTo>
                  <a:pt x="504652" y="293370"/>
                </a:lnTo>
                <a:lnTo>
                  <a:pt x="406082" y="293370"/>
                </a:lnTo>
                <a:lnTo>
                  <a:pt x="377875" y="292100"/>
                </a:lnTo>
                <a:lnTo>
                  <a:pt x="352712" y="288289"/>
                </a:lnTo>
                <a:lnTo>
                  <a:pt x="331028" y="281939"/>
                </a:lnTo>
                <a:lnTo>
                  <a:pt x="328489" y="280670"/>
                </a:lnTo>
                <a:close/>
              </a:path>
              <a:path w="563880" h="429260">
                <a:moveTo>
                  <a:pt x="297014" y="259080"/>
                </a:moveTo>
                <a:lnTo>
                  <a:pt x="78892" y="259080"/>
                </a:lnTo>
                <a:lnTo>
                  <a:pt x="225082" y="312420"/>
                </a:lnTo>
                <a:lnTo>
                  <a:pt x="234365" y="312420"/>
                </a:lnTo>
                <a:lnTo>
                  <a:pt x="297014" y="280670"/>
                </a:lnTo>
                <a:lnTo>
                  <a:pt x="328489" y="280670"/>
                </a:lnTo>
                <a:lnTo>
                  <a:pt x="313258" y="273050"/>
                </a:lnTo>
                <a:lnTo>
                  <a:pt x="301663" y="266700"/>
                </a:lnTo>
                <a:lnTo>
                  <a:pt x="299339" y="261620"/>
                </a:lnTo>
                <a:lnTo>
                  <a:pt x="297014" y="259080"/>
                </a:lnTo>
                <a:close/>
              </a:path>
              <a:path w="563880" h="429260">
                <a:moveTo>
                  <a:pt x="530128" y="232410"/>
                </a:moveTo>
                <a:lnTo>
                  <a:pt x="510501" y="232410"/>
                </a:lnTo>
                <a:lnTo>
                  <a:pt x="515150" y="237489"/>
                </a:lnTo>
                <a:lnTo>
                  <a:pt x="517474" y="243839"/>
                </a:lnTo>
                <a:lnTo>
                  <a:pt x="517474" y="256539"/>
                </a:lnTo>
                <a:lnTo>
                  <a:pt x="515150" y="256539"/>
                </a:lnTo>
                <a:lnTo>
                  <a:pt x="515150" y="261620"/>
                </a:lnTo>
                <a:lnTo>
                  <a:pt x="512826" y="261620"/>
                </a:lnTo>
                <a:lnTo>
                  <a:pt x="512826" y="264160"/>
                </a:lnTo>
                <a:lnTo>
                  <a:pt x="510501" y="264160"/>
                </a:lnTo>
                <a:lnTo>
                  <a:pt x="510501" y="266700"/>
                </a:lnTo>
                <a:lnTo>
                  <a:pt x="508190" y="266700"/>
                </a:lnTo>
                <a:lnTo>
                  <a:pt x="508190" y="269239"/>
                </a:lnTo>
                <a:lnTo>
                  <a:pt x="505866" y="269239"/>
                </a:lnTo>
                <a:lnTo>
                  <a:pt x="505866" y="270510"/>
                </a:lnTo>
                <a:lnTo>
                  <a:pt x="501218" y="270510"/>
                </a:lnTo>
                <a:lnTo>
                  <a:pt x="460324" y="288289"/>
                </a:lnTo>
                <a:lnTo>
                  <a:pt x="406082" y="293370"/>
                </a:lnTo>
                <a:lnTo>
                  <a:pt x="504652" y="293370"/>
                </a:lnTo>
                <a:lnTo>
                  <a:pt x="515150" y="283210"/>
                </a:lnTo>
                <a:lnTo>
                  <a:pt x="554596" y="264160"/>
                </a:lnTo>
                <a:lnTo>
                  <a:pt x="561555" y="256539"/>
                </a:lnTo>
                <a:lnTo>
                  <a:pt x="561555" y="251460"/>
                </a:lnTo>
                <a:lnTo>
                  <a:pt x="556920" y="241300"/>
                </a:lnTo>
                <a:lnTo>
                  <a:pt x="552272" y="241300"/>
                </a:lnTo>
                <a:lnTo>
                  <a:pt x="530128" y="232410"/>
                </a:lnTo>
                <a:close/>
              </a:path>
              <a:path w="563880" h="429260">
                <a:moveTo>
                  <a:pt x="357932" y="232410"/>
                </a:moveTo>
                <a:lnTo>
                  <a:pt x="301663" y="232410"/>
                </a:lnTo>
                <a:lnTo>
                  <a:pt x="318305" y="243839"/>
                </a:lnTo>
                <a:lnTo>
                  <a:pt x="342561" y="252730"/>
                </a:lnTo>
                <a:lnTo>
                  <a:pt x="372473" y="259080"/>
                </a:lnTo>
                <a:lnTo>
                  <a:pt x="406082" y="261620"/>
                </a:lnTo>
                <a:lnTo>
                  <a:pt x="440671" y="259080"/>
                </a:lnTo>
                <a:lnTo>
                  <a:pt x="470474" y="252730"/>
                </a:lnTo>
                <a:lnTo>
                  <a:pt x="494186" y="243839"/>
                </a:lnTo>
                <a:lnTo>
                  <a:pt x="503250" y="237489"/>
                </a:lnTo>
                <a:lnTo>
                  <a:pt x="406082" y="237489"/>
                </a:lnTo>
                <a:lnTo>
                  <a:pt x="380918" y="236220"/>
                </a:lnTo>
                <a:lnTo>
                  <a:pt x="357932" y="232410"/>
                </a:lnTo>
                <a:close/>
              </a:path>
              <a:path w="563880" h="429260">
                <a:moveTo>
                  <a:pt x="554596" y="207010"/>
                </a:moveTo>
                <a:lnTo>
                  <a:pt x="510501" y="207010"/>
                </a:lnTo>
                <a:lnTo>
                  <a:pt x="510501" y="209550"/>
                </a:lnTo>
                <a:lnTo>
                  <a:pt x="508190" y="209550"/>
                </a:lnTo>
                <a:lnTo>
                  <a:pt x="508190" y="212089"/>
                </a:lnTo>
                <a:lnTo>
                  <a:pt x="505866" y="212089"/>
                </a:lnTo>
                <a:lnTo>
                  <a:pt x="503542" y="214630"/>
                </a:lnTo>
                <a:lnTo>
                  <a:pt x="501218" y="214630"/>
                </a:lnTo>
                <a:lnTo>
                  <a:pt x="498906" y="217170"/>
                </a:lnTo>
                <a:lnTo>
                  <a:pt x="482117" y="226060"/>
                </a:lnTo>
                <a:lnTo>
                  <a:pt x="460324" y="231139"/>
                </a:lnTo>
                <a:lnTo>
                  <a:pt x="434616" y="236220"/>
                </a:lnTo>
                <a:lnTo>
                  <a:pt x="406082" y="237489"/>
                </a:lnTo>
                <a:lnTo>
                  <a:pt x="503250" y="237489"/>
                </a:lnTo>
                <a:lnTo>
                  <a:pt x="510501" y="232410"/>
                </a:lnTo>
                <a:lnTo>
                  <a:pt x="530128" y="232410"/>
                </a:lnTo>
                <a:lnTo>
                  <a:pt x="517474" y="227330"/>
                </a:lnTo>
                <a:lnTo>
                  <a:pt x="554596" y="207010"/>
                </a:lnTo>
                <a:close/>
              </a:path>
              <a:path w="563880" h="429260">
                <a:moveTo>
                  <a:pt x="295210" y="195580"/>
                </a:moveTo>
                <a:lnTo>
                  <a:pt x="199567" y="195580"/>
                </a:lnTo>
                <a:lnTo>
                  <a:pt x="220630" y="196850"/>
                </a:lnTo>
                <a:lnTo>
                  <a:pt x="237561" y="200660"/>
                </a:lnTo>
                <a:lnTo>
                  <a:pt x="248836" y="207010"/>
                </a:lnTo>
                <a:lnTo>
                  <a:pt x="252933" y="214630"/>
                </a:lnTo>
                <a:lnTo>
                  <a:pt x="252933" y="219710"/>
                </a:lnTo>
                <a:lnTo>
                  <a:pt x="248284" y="222250"/>
                </a:lnTo>
                <a:lnTo>
                  <a:pt x="243649" y="227330"/>
                </a:lnTo>
                <a:lnTo>
                  <a:pt x="235454" y="229870"/>
                </a:lnTo>
                <a:lnTo>
                  <a:pt x="225085" y="232410"/>
                </a:lnTo>
                <a:lnTo>
                  <a:pt x="212977" y="233680"/>
                </a:lnTo>
                <a:lnTo>
                  <a:pt x="199567" y="234950"/>
                </a:lnTo>
                <a:lnTo>
                  <a:pt x="299339" y="234950"/>
                </a:lnTo>
                <a:lnTo>
                  <a:pt x="301663" y="232410"/>
                </a:lnTo>
                <a:lnTo>
                  <a:pt x="357932" y="232410"/>
                </a:lnTo>
                <a:lnTo>
                  <a:pt x="337557" y="227330"/>
                </a:lnTo>
                <a:lnTo>
                  <a:pt x="320230" y="219710"/>
                </a:lnTo>
                <a:lnTo>
                  <a:pt x="315582" y="219710"/>
                </a:lnTo>
                <a:lnTo>
                  <a:pt x="313258" y="217170"/>
                </a:lnTo>
                <a:lnTo>
                  <a:pt x="305467" y="212089"/>
                </a:lnTo>
                <a:lnTo>
                  <a:pt x="299632" y="205739"/>
                </a:lnTo>
                <a:lnTo>
                  <a:pt x="295972" y="199389"/>
                </a:lnTo>
                <a:lnTo>
                  <a:pt x="295210" y="195580"/>
                </a:lnTo>
                <a:close/>
              </a:path>
              <a:path w="563880" h="429260">
                <a:moveTo>
                  <a:pt x="521598" y="175260"/>
                </a:moveTo>
                <a:lnTo>
                  <a:pt x="510501" y="175260"/>
                </a:lnTo>
                <a:lnTo>
                  <a:pt x="515150" y="180339"/>
                </a:lnTo>
                <a:lnTo>
                  <a:pt x="517474" y="187960"/>
                </a:lnTo>
                <a:lnTo>
                  <a:pt x="517474" y="198120"/>
                </a:lnTo>
                <a:lnTo>
                  <a:pt x="515150" y="200660"/>
                </a:lnTo>
                <a:lnTo>
                  <a:pt x="515150" y="203200"/>
                </a:lnTo>
                <a:lnTo>
                  <a:pt x="512826" y="205739"/>
                </a:lnTo>
                <a:lnTo>
                  <a:pt x="512826" y="207010"/>
                </a:lnTo>
                <a:lnTo>
                  <a:pt x="559231" y="207010"/>
                </a:lnTo>
                <a:lnTo>
                  <a:pt x="561555" y="203200"/>
                </a:lnTo>
                <a:lnTo>
                  <a:pt x="561555" y="193039"/>
                </a:lnTo>
                <a:lnTo>
                  <a:pt x="559231" y="187960"/>
                </a:lnTo>
                <a:lnTo>
                  <a:pt x="554596" y="185420"/>
                </a:lnTo>
                <a:lnTo>
                  <a:pt x="521598" y="175260"/>
                </a:lnTo>
                <a:close/>
              </a:path>
              <a:path w="563880" h="429260">
                <a:moveTo>
                  <a:pt x="353857" y="175260"/>
                </a:moveTo>
                <a:lnTo>
                  <a:pt x="301663" y="175260"/>
                </a:lnTo>
                <a:lnTo>
                  <a:pt x="318305" y="187960"/>
                </a:lnTo>
                <a:lnTo>
                  <a:pt x="342561" y="196850"/>
                </a:lnTo>
                <a:lnTo>
                  <a:pt x="372473" y="203200"/>
                </a:lnTo>
                <a:lnTo>
                  <a:pt x="406082" y="205739"/>
                </a:lnTo>
                <a:lnTo>
                  <a:pt x="440671" y="203200"/>
                </a:lnTo>
                <a:lnTo>
                  <a:pt x="470474" y="196850"/>
                </a:lnTo>
                <a:lnTo>
                  <a:pt x="494186" y="187960"/>
                </a:lnTo>
                <a:lnTo>
                  <a:pt x="503975" y="180339"/>
                </a:lnTo>
                <a:lnTo>
                  <a:pt x="406082" y="180339"/>
                </a:lnTo>
                <a:lnTo>
                  <a:pt x="380918" y="179070"/>
                </a:lnTo>
                <a:lnTo>
                  <a:pt x="357932" y="176530"/>
                </a:lnTo>
                <a:lnTo>
                  <a:pt x="353857" y="175260"/>
                </a:lnTo>
                <a:close/>
              </a:path>
              <a:path w="563880" h="429260">
                <a:moveTo>
                  <a:pt x="525424" y="119380"/>
                </a:moveTo>
                <a:lnTo>
                  <a:pt x="510501" y="119380"/>
                </a:lnTo>
                <a:lnTo>
                  <a:pt x="515150" y="124460"/>
                </a:lnTo>
                <a:lnTo>
                  <a:pt x="517474" y="132080"/>
                </a:lnTo>
                <a:lnTo>
                  <a:pt x="517474" y="137160"/>
                </a:lnTo>
                <a:lnTo>
                  <a:pt x="516530" y="143510"/>
                </a:lnTo>
                <a:lnTo>
                  <a:pt x="482117" y="168910"/>
                </a:lnTo>
                <a:lnTo>
                  <a:pt x="434616" y="179070"/>
                </a:lnTo>
                <a:lnTo>
                  <a:pt x="406082" y="180339"/>
                </a:lnTo>
                <a:lnTo>
                  <a:pt x="503975" y="180339"/>
                </a:lnTo>
                <a:lnTo>
                  <a:pt x="510501" y="175260"/>
                </a:lnTo>
                <a:lnTo>
                  <a:pt x="521598" y="175260"/>
                </a:lnTo>
                <a:lnTo>
                  <a:pt x="517474" y="173989"/>
                </a:lnTo>
                <a:lnTo>
                  <a:pt x="556920" y="153670"/>
                </a:lnTo>
                <a:lnTo>
                  <a:pt x="561555" y="151130"/>
                </a:lnTo>
                <a:lnTo>
                  <a:pt x="563880" y="146050"/>
                </a:lnTo>
                <a:lnTo>
                  <a:pt x="563880" y="137160"/>
                </a:lnTo>
                <a:lnTo>
                  <a:pt x="559231" y="132080"/>
                </a:lnTo>
                <a:lnTo>
                  <a:pt x="556920" y="132080"/>
                </a:lnTo>
                <a:lnTo>
                  <a:pt x="525424" y="119380"/>
                </a:lnTo>
                <a:close/>
              </a:path>
              <a:path w="563880" h="429260">
                <a:moveTo>
                  <a:pt x="352838" y="119380"/>
                </a:moveTo>
                <a:lnTo>
                  <a:pt x="301663" y="119380"/>
                </a:lnTo>
                <a:lnTo>
                  <a:pt x="318305" y="132080"/>
                </a:lnTo>
                <a:lnTo>
                  <a:pt x="342561" y="140970"/>
                </a:lnTo>
                <a:lnTo>
                  <a:pt x="372473" y="147320"/>
                </a:lnTo>
                <a:lnTo>
                  <a:pt x="406082" y="148589"/>
                </a:lnTo>
                <a:lnTo>
                  <a:pt x="440671" y="147320"/>
                </a:lnTo>
                <a:lnTo>
                  <a:pt x="470474" y="140970"/>
                </a:lnTo>
                <a:lnTo>
                  <a:pt x="494186" y="132080"/>
                </a:lnTo>
                <a:lnTo>
                  <a:pt x="503975" y="124460"/>
                </a:lnTo>
                <a:lnTo>
                  <a:pt x="406082" y="124460"/>
                </a:lnTo>
                <a:lnTo>
                  <a:pt x="380918" y="123189"/>
                </a:lnTo>
                <a:lnTo>
                  <a:pt x="357932" y="120650"/>
                </a:lnTo>
                <a:lnTo>
                  <a:pt x="352838" y="119380"/>
                </a:lnTo>
                <a:close/>
              </a:path>
              <a:path w="563880" h="429260">
                <a:moveTo>
                  <a:pt x="517474" y="80010"/>
                </a:moveTo>
                <a:lnTo>
                  <a:pt x="482117" y="113030"/>
                </a:lnTo>
                <a:lnTo>
                  <a:pt x="434616" y="123189"/>
                </a:lnTo>
                <a:lnTo>
                  <a:pt x="406082" y="124460"/>
                </a:lnTo>
                <a:lnTo>
                  <a:pt x="503975" y="124460"/>
                </a:lnTo>
                <a:lnTo>
                  <a:pt x="510501" y="119380"/>
                </a:lnTo>
                <a:lnTo>
                  <a:pt x="525424" y="119380"/>
                </a:lnTo>
                <a:lnTo>
                  <a:pt x="512826" y="114300"/>
                </a:lnTo>
                <a:lnTo>
                  <a:pt x="517474" y="111760"/>
                </a:lnTo>
                <a:lnTo>
                  <a:pt x="517474" y="80010"/>
                </a:lnTo>
                <a:close/>
              </a:path>
              <a:path w="563880" h="429260">
                <a:moveTo>
                  <a:pt x="406082" y="0"/>
                </a:moveTo>
                <a:lnTo>
                  <a:pt x="363229" y="3810"/>
                </a:lnTo>
                <a:lnTo>
                  <a:pt x="327771" y="12700"/>
                </a:lnTo>
                <a:lnTo>
                  <a:pt x="303623" y="26670"/>
                </a:lnTo>
                <a:lnTo>
                  <a:pt x="294703" y="44450"/>
                </a:lnTo>
                <a:lnTo>
                  <a:pt x="295972" y="50800"/>
                </a:lnTo>
                <a:lnTo>
                  <a:pt x="331028" y="76200"/>
                </a:lnTo>
                <a:lnTo>
                  <a:pt x="377875" y="86360"/>
                </a:lnTo>
                <a:lnTo>
                  <a:pt x="406082" y="87630"/>
                </a:lnTo>
                <a:lnTo>
                  <a:pt x="434616" y="86360"/>
                </a:lnTo>
                <a:lnTo>
                  <a:pt x="482117" y="76200"/>
                </a:lnTo>
                <a:lnTo>
                  <a:pt x="516530" y="50800"/>
                </a:lnTo>
                <a:lnTo>
                  <a:pt x="517474" y="44450"/>
                </a:lnTo>
                <a:lnTo>
                  <a:pt x="508881" y="26670"/>
                </a:lnTo>
                <a:lnTo>
                  <a:pt x="485276" y="12700"/>
                </a:lnTo>
                <a:lnTo>
                  <a:pt x="449922" y="3810"/>
                </a:lnTo>
                <a:lnTo>
                  <a:pt x="406082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08919" y="6507480"/>
            <a:ext cx="640080" cy="350520"/>
          </a:xfrm>
          <a:custGeom>
            <a:avLst/>
            <a:gdLst/>
            <a:ahLst/>
            <a:cxnLst/>
            <a:rect l="l" t="t" r="r" b="b"/>
            <a:pathLst>
              <a:path w="640079" h="350520">
                <a:moveTo>
                  <a:pt x="640079" y="0"/>
                </a:moveTo>
                <a:lnTo>
                  <a:pt x="0" y="0"/>
                </a:lnTo>
                <a:lnTo>
                  <a:pt x="0" y="350517"/>
                </a:lnTo>
                <a:lnTo>
                  <a:pt x="640079" y="350517"/>
                </a:lnTo>
                <a:lnTo>
                  <a:pt x="640079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23332" y="0"/>
            <a:ext cx="11313994" cy="91050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ts val="3500"/>
              </a:lnSpc>
              <a:spcBef>
                <a:spcPts val="100"/>
              </a:spcBef>
            </a:pPr>
            <a:r>
              <a:rPr sz="3500" spc="-114" dirty="0">
                <a:solidFill>
                  <a:srgbClr val="1F487C"/>
                </a:solidFill>
              </a:rPr>
              <a:t>Компенсация </a:t>
            </a:r>
            <a:r>
              <a:rPr sz="3500" spc="-145" dirty="0">
                <a:solidFill>
                  <a:srgbClr val="1F487C"/>
                </a:solidFill>
              </a:rPr>
              <a:t>затрат </a:t>
            </a:r>
            <a:r>
              <a:rPr sz="3500" spc="-85" dirty="0">
                <a:solidFill>
                  <a:srgbClr val="1F487C"/>
                </a:solidFill>
              </a:rPr>
              <a:t>на </a:t>
            </a:r>
            <a:r>
              <a:rPr sz="3500" spc="-140" dirty="0">
                <a:solidFill>
                  <a:srgbClr val="1F487C"/>
                </a:solidFill>
              </a:rPr>
              <a:t>приобретение </a:t>
            </a:r>
            <a:r>
              <a:rPr sz="3500" spc="-170" dirty="0">
                <a:solidFill>
                  <a:srgbClr val="C00000"/>
                </a:solidFill>
              </a:rPr>
              <a:t>оборудования </a:t>
            </a:r>
            <a:r>
              <a:rPr sz="3500" spc="-254" dirty="0">
                <a:solidFill>
                  <a:srgbClr val="C00000"/>
                </a:solidFill>
              </a:rPr>
              <a:t>для </a:t>
            </a:r>
            <a:r>
              <a:rPr sz="3500" spc="-185" dirty="0">
                <a:solidFill>
                  <a:srgbClr val="C00000"/>
                </a:solidFill>
              </a:rPr>
              <a:t>субъектов</a:t>
            </a:r>
            <a:r>
              <a:rPr sz="3500" spc="-155" dirty="0">
                <a:solidFill>
                  <a:srgbClr val="C00000"/>
                </a:solidFill>
              </a:rPr>
              <a:t> </a:t>
            </a:r>
            <a:r>
              <a:rPr sz="3500" spc="-145" dirty="0">
                <a:solidFill>
                  <a:srgbClr val="C00000"/>
                </a:solidFill>
              </a:rPr>
              <a:t>МСП</a:t>
            </a:r>
          </a:p>
        </p:txBody>
      </p:sp>
      <p:sp>
        <p:nvSpPr>
          <p:cNvPr id="8" name="object 8"/>
          <p:cNvSpPr/>
          <p:nvPr/>
        </p:nvSpPr>
        <p:spPr>
          <a:xfrm>
            <a:off x="145372" y="0"/>
            <a:ext cx="329184" cy="614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57173" y="729995"/>
            <a:ext cx="9130665" cy="0"/>
          </a:xfrm>
          <a:custGeom>
            <a:avLst/>
            <a:gdLst/>
            <a:ahLst/>
            <a:cxnLst/>
            <a:rect l="l" t="t" r="r" b="b"/>
            <a:pathLst>
              <a:path w="9130665">
                <a:moveTo>
                  <a:pt x="0" y="0"/>
                </a:moveTo>
                <a:lnTo>
                  <a:pt x="9130538" y="0"/>
                </a:lnTo>
              </a:path>
            </a:pathLst>
          </a:custGeom>
          <a:ln w="6096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9012936" y="4203700"/>
            <a:ext cx="1396365" cy="1054100"/>
            <a:chOff x="7869935" y="4203700"/>
            <a:chExt cx="1396365" cy="1054100"/>
          </a:xfrm>
        </p:grpSpPr>
        <p:sp>
          <p:nvSpPr>
            <p:cNvPr id="11" name="object 11"/>
            <p:cNvSpPr/>
            <p:nvPr/>
          </p:nvSpPr>
          <p:spPr>
            <a:xfrm>
              <a:off x="7869935" y="4203700"/>
              <a:ext cx="1396365" cy="1054100"/>
            </a:xfrm>
            <a:custGeom>
              <a:avLst/>
              <a:gdLst/>
              <a:ahLst/>
              <a:cxnLst/>
              <a:rect l="l" t="t" r="r" b="b"/>
              <a:pathLst>
                <a:path w="1396365" h="1054100">
                  <a:moveTo>
                    <a:pt x="318643" y="180339"/>
                  </a:moveTo>
                  <a:lnTo>
                    <a:pt x="252663" y="184150"/>
                  </a:lnTo>
                  <a:lnTo>
                    <a:pt x="192024" y="191769"/>
                  </a:lnTo>
                  <a:lnTo>
                    <a:pt x="137790" y="204469"/>
                  </a:lnTo>
                  <a:lnTo>
                    <a:pt x="91027" y="222250"/>
                  </a:lnTo>
                  <a:lnTo>
                    <a:pt x="52801" y="243839"/>
                  </a:lnTo>
                  <a:lnTo>
                    <a:pt x="24177" y="270510"/>
                  </a:lnTo>
                  <a:lnTo>
                    <a:pt x="0" y="331469"/>
                  </a:lnTo>
                  <a:lnTo>
                    <a:pt x="0" y="889000"/>
                  </a:lnTo>
                  <a:lnTo>
                    <a:pt x="24177" y="952500"/>
                  </a:lnTo>
                  <a:lnTo>
                    <a:pt x="52801" y="981710"/>
                  </a:lnTo>
                  <a:lnTo>
                    <a:pt x="91027" y="1005839"/>
                  </a:lnTo>
                  <a:lnTo>
                    <a:pt x="137790" y="1026160"/>
                  </a:lnTo>
                  <a:lnTo>
                    <a:pt x="192024" y="1041400"/>
                  </a:lnTo>
                  <a:lnTo>
                    <a:pt x="252663" y="1051560"/>
                  </a:lnTo>
                  <a:lnTo>
                    <a:pt x="318643" y="1054100"/>
                  </a:lnTo>
                  <a:lnTo>
                    <a:pt x="371450" y="1052830"/>
                  </a:lnTo>
                  <a:lnTo>
                    <a:pt x="420606" y="1047750"/>
                  </a:lnTo>
                  <a:lnTo>
                    <a:pt x="466117" y="1038860"/>
                  </a:lnTo>
                  <a:lnTo>
                    <a:pt x="507988" y="1026160"/>
                  </a:lnTo>
                  <a:lnTo>
                    <a:pt x="546227" y="1009650"/>
                  </a:lnTo>
                  <a:lnTo>
                    <a:pt x="1286716" y="1009650"/>
                  </a:lnTo>
                  <a:lnTo>
                    <a:pt x="1315381" y="995680"/>
                  </a:lnTo>
                  <a:lnTo>
                    <a:pt x="1349332" y="971550"/>
                  </a:lnTo>
                  <a:lnTo>
                    <a:pt x="1356932" y="963930"/>
                  </a:lnTo>
                  <a:lnTo>
                    <a:pt x="333883" y="963930"/>
                  </a:lnTo>
                  <a:lnTo>
                    <a:pt x="262070" y="961389"/>
                  </a:lnTo>
                  <a:lnTo>
                    <a:pt x="199526" y="951230"/>
                  </a:lnTo>
                  <a:lnTo>
                    <a:pt x="147939" y="938530"/>
                  </a:lnTo>
                  <a:lnTo>
                    <a:pt x="108998" y="922019"/>
                  </a:lnTo>
                  <a:lnTo>
                    <a:pt x="75819" y="889000"/>
                  </a:lnTo>
                  <a:lnTo>
                    <a:pt x="75819" y="814069"/>
                  </a:lnTo>
                  <a:lnTo>
                    <a:pt x="465834" y="814069"/>
                  </a:lnTo>
                  <a:lnTo>
                    <a:pt x="460002" y="797560"/>
                  </a:lnTo>
                  <a:lnTo>
                    <a:pt x="458482" y="783589"/>
                  </a:lnTo>
                  <a:lnTo>
                    <a:pt x="333883" y="783589"/>
                  </a:lnTo>
                  <a:lnTo>
                    <a:pt x="262070" y="778510"/>
                  </a:lnTo>
                  <a:lnTo>
                    <a:pt x="199526" y="767080"/>
                  </a:lnTo>
                  <a:lnTo>
                    <a:pt x="147939" y="749300"/>
                  </a:lnTo>
                  <a:lnTo>
                    <a:pt x="108998" y="730250"/>
                  </a:lnTo>
                  <a:lnTo>
                    <a:pt x="75819" y="693419"/>
                  </a:lnTo>
                  <a:lnTo>
                    <a:pt x="75819" y="617219"/>
                  </a:lnTo>
                  <a:lnTo>
                    <a:pt x="506171" y="617219"/>
                  </a:lnTo>
                  <a:lnTo>
                    <a:pt x="525383" y="595630"/>
                  </a:lnTo>
                  <a:lnTo>
                    <a:pt x="535141" y="588010"/>
                  </a:lnTo>
                  <a:lnTo>
                    <a:pt x="333883" y="588010"/>
                  </a:lnTo>
                  <a:lnTo>
                    <a:pt x="262070" y="584200"/>
                  </a:lnTo>
                  <a:lnTo>
                    <a:pt x="199526" y="575310"/>
                  </a:lnTo>
                  <a:lnTo>
                    <a:pt x="147939" y="561339"/>
                  </a:lnTo>
                  <a:lnTo>
                    <a:pt x="108998" y="544830"/>
                  </a:lnTo>
                  <a:lnTo>
                    <a:pt x="75819" y="511810"/>
                  </a:lnTo>
                  <a:lnTo>
                    <a:pt x="75819" y="436880"/>
                  </a:lnTo>
                  <a:lnTo>
                    <a:pt x="652526" y="436880"/>
                  </a:lnTo>
                  <a:lnTo>
                    <a:pt x="652526" y="406400"/>
                  </a:lnTo>
                  <a:lnTo>
                    <a:pt x="333883" y="406400"/>
                  </a:lnTo>
                  <a:lnTo>
                    <a:pt x="262070" y="403860"/>
                  </a:lnTo>
                  <a:lnTo>
                    <a:pt x="199526" y="393700"/>
                  </a:lnTo>
                  <a:lnTo>
                    <a:pt x="147939" y="381000"/>
                  </a:lnTo>
                  <a:lnTo>
                    <a:pt x="108998" y="364489"/>
                  </a:lnTo>
                  <a:lnTo>
                    <a:pt x="75819" y="331469"/>
                  </a:lnTo>
                  <a:lnTo>
                    <a:pt x="84395" y="314960"/>
                  </a:lnTo>
                  <a:lnTo>
                    <a:pt x="147939" y="283210"/>
                  </a:lnTo>
                  <a:lnTo>
                    <a:pt x="199526" y="269239"/>
                  </a:lnTo>
                  <a:lnTo>
                    <a:pt x="262070" y="260350"/>
                  </a:lnTo>
                  <a:lnTo>
                    <a:pt x="333883" y="256539"/>
                  </a:lnTo>
                  <a:lnTo>
                    <a:pt x="613680" y="256539"/>
                  </a:lnTo>
                  <a:lnTo>
                    <a:pt x="609792" y="252730"/>
                  </a:lnTo>
                  <a:lnTo>
                    <a:pt x="578225" y="231139"/>
                  </a:lnTo>
                  <a:lnTo>
                    <a:pt x="539040" y="214630"/>
                  </a:lnTo>
                  <a:lnTo>
                    <a:pt x="492863" y="199389"/>
                  </a:lnTo>
                  <a:lnTo>
                    <a:pt x="440320" y="189230"/>
                  </a:lnTo>
                  <a:lnTo>
                    <a:pt x="382038" y="182880"/>
                  </a:lnTo>
                  <a:lnTo>
                    <a:pt x="318643" y="180339"/>
                  </a:lnTo>
                  <a:close/>
                </a:path>
                <a:path w="1396365" h="1054100">
                  <a:moveTo>
                    <a:pt x="1286716" y="1009650"/>
                  </a:moveTo>
                  <a:lnTo>
                    <a:pt x="546227" y="1009650"/>
                  </a:lnTo>
                  <a:lnTo>
                    <a:pt x="580638" y="1028700"/>
                  </a:lnTo>
                  <a:lnTo>
                    <a:pt x="616442" y="1043940"/>
                  </a:lnTo>
                  <a:lnTo>
                    <a:pt x="655079" y="1051560"/>
                  </a:lnTo>
                  <a:lnTo>
                    <a:pt x="697992" y="1054100"/>
                  </a:lnTo>
                  <a:lnTo>
                    <a:pt x="732111" y="1051560"/>
                  </a:lnTo>
                  <a:lnTo>
                    <a:pt x="766254" y="1045210"/>
                  </a:lnTo>
                  <a:lnTo>
                    <a:pt x="834517" y="1024889"/>
                  </a:lnTo>
                  <a:lnTo>
                    <a:pt x="1245360" y="1024889"/>
                  </a:lnTo>
                  <a:lnTo>
                    <a:pt x="1273687" y="1016000"/>
                  </a:lnTo>
                  <a:lnTo>
                    <a:pt x="1286716" y="1009650"/>
                  </a:lnTo>
                  <a:close/>
                </a:path>
                <a:path w="1396365" h="1054100">
                  <a:moveTo>
                    <a:pt x="1245360" y="1024889"/>
                  </a:moveTo>
                  <a:lnTo>
                    <a:pt x="834517" y="1024889"/>
                  </a:lnTo>
                  <a:lnTo>
                    <a:pt x="882663" y="1035050"/>
                  </a:lnTo>
                  <a:lnTo>
                    <a:pt x="935085" y="1045210"/>
                  </a:lnTo>
                  <a:lnTo>
                    <a:pt x="990340" y="1051560"/>
                  </a:lnTo>
                  <a:lnTo>
                    <a:pt x="1046988" y="1054100"/>
                  </a:lnTo>
                  <a:lnTo>
                    <a:pt x="1110901" y="1051560"/>
                  </a:lnTo>
                  <a:lnTo>
                    <a:pt x="1170573" y="1043940"/>
                  </a:lnTo>
                  <a:lnTo>
                    <a:pt x="1225126" y="1031240"/>
                  </a:lnTo>
                  <a:lnTo>
                    <a:pt x="1245360" y="1024889"/>
                  </a:lnTo>
                  <a:close/>
                </a:path>
                <a:path w="1396365" h="1054100">
                  <a:moveTo>
                    <a:pt x="465834" y="814069"/>
                  </a:moveTo>
                  <a:lnTo>
                    <a:pt x="75819" y="814069"/>
                  </a:lnTo>
                  <a:lnTo>
                    <a:pt x="115764" y="830580"/>
                  </a:lnTo>
                  <a:lnTo>
                    <a:pt x="162268" y="842010"/>
                  </a:lnTo>
                  <a:lnTo>
                    <a:pt x="214606" y="852169"/>
                  </a:lnTo>
                  <a:lnTo>
                    <a:pt x="272053" y="857250"/>
                  </a:lnTo>
                  <a:lnTo>
                    <a:pt x="333883" y="858519"/>
                  </a:lnTo>
                  <a:lnTo>
                    <a:pt x="394462" y="858519"/>
                  </a:lnTo>
                  <a:lnTo>
                    <a:pt x="406346" y="881380"/>
                  </a:lnTo>
                  <a:lnTo>
                    <a:pt x="421052" y="904239"/>
                  </a:lnTo>
                  <a:lnTo>
                    <a:pt x="441450" y="927100"/>
                  </a:lnTo>
                  <a:lnTo>
                    <a:pt x="470408" y="948689"/>
                  </a:lnTo>
                  <a:lnTo>
                    <a:pt x="436235" y="957580"/>
                  </a:lnTo>
                  <a:lnTo>
                    <a:pt x="402097" y="962660"/>
                  </a:lnTo>
                  <a:lnTo>
                    <a:pt x="367984" y="963930"/>
                  </a:lnTo>
                  <a:lnTo>
                    <a:pt x="697992" y="963930"/>
                  </a:lnTo>
                  <a:lnTo>
                    <a:pt x="648360" y="960119"/>
                  </a:lnTo>
                  <a:lnTo>
                    <a:pt x="602454" y="948689"/>
                  </a:lnTo>
                  <a:lnTo>
                    <a:pt x="561164" y="929639"/>
                  </a:lnTo>
                  <a:lnTo>
                    <a:pt x="525383" y="904239"/>
                  </a:lnTo>
                  <a:lnTo>
                    <a:pt x="496001" y="872489"/>
                  </a:lnTo>
                  <a:lnTo>
                    <a:pt x="473910" y="836930"/>
                  </a:lnTo>
                  <a:lnTo>
                    <a:pt x="465834" y="814069"/>
                  </a:lnTo>
                  <a:close/>
                </a:path>
                <a:path w="1396365" h="1054100">
                  <a:moveTo>
                    <a:pt x="915786" y="527050"/>
                  </a:moveTo>
                  <a:lnTo>
                    <a:pt x="697992" y="527050"/>
                  </a:lnTo>
                  <a:lnTo>
                    <a:pt x="747623" y="532130"/>
                  </a:lnTo>
                  <a:lnTo>
                    <a:pt x="793529" y="546100"/>
                  </a:lnTo>
                  <a:lnTo>
                    <a:pt x="834819" y="567689"/>
                  </a:lnTo>
                  <a:lnTo>
                    <a:pt x="870600" y="595630"/>
                  </a:lnTo>
                  <a:lnTo>
                    <a:pt x="899982" y="628650"/>
                  </a:lnTo>
                  <a:lnTo>
                    <a:pt x="922073" y="666750"/>
                  </a:lnTo>
                  <a:lnTo>
                    <a:pt x="935981" y="708660"/>
                  </a:lnTo>
                  <a:lnTo>
                    <a:pt x="940816" y="753110"/>
                  </a:lnTo>
                  <a:lnTo>
                    <a:pt x="935981" y="797560"/>
                  </a:lnTo>
                  <a:lnTo>
                    <a:pt x="922073" y="836930"/>
                  </a:lnTo>
                  <a:lnTo>
                    <a:pt x="899982" y="872489"/>
                  </a:lnTo>
                  <a:lnTo>
                    <a:pt x="870600" y="904239"/>
                  </a:lnTo>
                  <a:lnTo>
                    <a:pt x="834819" y="929639"/>
                  </a:lnTo>
                  <a:lnTo>
                    <a:pt x="793529" y="948689"/>
                  </a:lnTo>
                  <a:lnTo>
                    <a:pt x="747623" y="960119"/>
                  </a:lnTo>
                  <a:lnTo>
                    <a:pt x="697992" y="963930"/>
                  </a:lnTo>
                  <a:lnTo>
                    <a:pt x="925576" y="963930"/>
                  </a:lnTo>
                  <a:lnTo>
                    <a:pt x="945741" y="942339"/>
                  </a:lnTo>
                  <a:lnTo>
                    <a:pt x="961644" y="919480"/>
                  </a:lnTo>
                  <a:lnTo>
                    <a:pt x="974689" y="896619"/>
                  </a:lnTo>
                  <a:lnTo>
                    <a:pt x="986282" y="873760"/>
                  </a:lnTo>
                  <a:lnTo>
                    <a:pt x="1046988" y="873760"/>
                  </a:lnTo>
                  <a:lnTo>
                    <a:pt x="1108755" y="872489"/>
                  </a:lnTo>
                  <a:lnTo>
                    <a:pt x="1166164" y="866139"/>
                  </a:lnTo>
                  <a:lnTo>
                    <a:pt x="1218483" y="854710"/>
                  </a:lnTo>
                  <a:lnTo>
                    <a:pt x="1264980" y="836930"/>
                  </a:lnTo>
                  <a:lnTo>
                    <a:pt x="1304925" y="814069"/>
                  </a:lnTo>
                  <a:lnTo>
                    <a:pt x="1395984" y="814069"/>
                  </a:lnTo>
                  <a:lnTo>
                    <a:pt x="1395984" y="798830"/>
                  </a:lnTo>
                  <a:lnTo>
                    <a:pt x="1016635" y="798830"/>
                  </a:lnTo>
                  <a:lnTo>
                    <a:pt x="1016593" y="749300"/>
                  </a:lnTo>
                  <a:lnTo>
                    <a:pt x="1014745" y="709930"/>
                  </a:lnTo>
                  <a:lnTo>
                    <a:pt x="1001522" y="678180"/>
                  </a:lnTo>
                  <a:lnTo>
                    <a:pt x="1046988" y="678180"/>
                  </a:lnTo>
                  <a:lnTo>
                    <a:pt x="1108755" y="675639"/>
                  </a:lnTo>
                  <a:lnTo>
                    <a:pt x="1166164" y="670560"/>
                  </a:lnTo>
                  <a:lnTo>
                    <a:pt x="1218483" y="661669"/>
                  </a:lnTo>
                  <a:lnTo>
                    <a:pt x="1264980" y="648969"/>
                  </a:lnTo>
                  <a:lnTo>
                    <a:pt x="1304925" y="632460"/>
                  </a:lnTo>
                  <a:lnTo>
                    <a:pt x="1395984" y="632460"/>
                  </a:lnTo>
                  <a:lnTo>
                    <a:pt x="1395984" y="603250"/>
                  </a:lnTo>
                  <a:lnTo>
                    <a:pt x="971169" y="603250"/>
                  </a:lnTo>
                  <a:lnTo>
                    <a:pt x="947851" y="561339"/>
                  </a:lnTo>
                  <a:lnTo>
                    <a:pt x="915786" y="527050"/>
                  </a:lnTo>
                  <a:close/>
                </a:path>
                <a:path w="1396365" h="1054100">
                  <a:moveTo>
                    <a:pt x="1395984" y="814069"/>
                  </a:moveTo>
                  <a:lnTo>
                    <a:pt x="1304925" y="814069"/>
                  </a:lnTo>
                  <a:lnTo>
                    <a:pt x="1304925" y="889000"/>
                  </a:lnTo>
                  <a:lnTo>
                    <a:pt x="1297407" y="905510"/>
                  </a:lnTo>
                  <a:lnTo>
                    <a:pt x="1238535" y="938530"/>
                  </a:lnTo>
                  <a:lnTo>
                    <a:pt x="1188028" y="951230"/>
                  </a:lnTo>
                  <a:lnTo>
                    <a:pt x="1124038" y="961389"/>
                  </a:lnTo>
                  <a:lnTo>
                    <a:pt x="1046988" y="963930"/>
                  </a:lnTo>
                  <a:lnTo>
                    <a:pt x="1356932" y="963930"/>
                  </a:lnTo>
                  <a:lnTo>
                    <a:pt x="1374666" y="946150"/>
                  </a:lnTo>
                  <a:lnTo>
                    <a:pt x="1390508" y="918210"/>
                  </a:lnTo>
                  <a:lnTo>
                    <a:pt x="1395984" y="889000"/>
                  </a:lnTo>
                  <a:lnTo>
                    <a:pt x="1395984" y="814069"/>
                  </a:lnTo>
                  <a:close/>
                </a:path>
                <a:path w="1396365" h="1054100">
                  <a:moveTo>
                    <a:pt x="1395984" y="632460"/>
                  </a:moveTo>
                  <a:lnTo>
                    <a:pt x="1304925" y="632460"/>
                  </a:lnTo>
                  <a:lnTo>
                    <a:pt x="1304925" y="723900"/>
                  </a:lnTo>
                  <a:lnTo>
                    <a:pt x="1297407" y="734060"/>
                  </a:lnTo>
                  <a:lnTo>
                    <a:pt x="1238535" y="767080"/>
                  </a:lnTo>
                  <a:lnTo>
                    <a:pt x="1188028" y="782319"/>
                  </a:lnTo>
                  <a:lnTo>
                    <a:pt x="1124038" y="793750"/>
                  </a:lnTo>
                  <a:lnTo>
                    <a:pt x="1046988" y="798830"/>
                  </a:lnTo>
                  <a:lnTo>
                    <a:pt x="1395984" y="798830"/>
                  </a:lnTo>
                  <a:lnTo>
                    <a:pt x="1395984" y="632460"/>
                  </a:lnTo>
                  <a:close/>
                </a:path>
                <a:path w="1396365" h="1054100">
                  <a:moveTo>
                    <a:pt x="506171" y="617219"/>
                  </a:moveTo>
                  <a:lnTo>
                    <a:pt x="75819" y="617219"/>
                  </a:lnTo>
                  <a:lnTo>
                    <a:pt x="115764" y="633730"/>
                  </a:lnTo>
                  <a:lnTo>
                    <a:pt x="162268" y="646430"/>
                  </a:lnTo>
                  <a:lnTo>
                    <a:pt x="214606" y="655319"/>
                  </a:lnTo>
                  <a:lnTo>
                    <a:pt x="272053" y="661669"/>
                  </a:lnTo>
                  <a:lnTo>
                    <a:pt x="333883" y="662939"/>
                  </a:lnTo>
                  <a:lnTo>
                    <a:pt x="394462" y="662939"/>
                  </a:lnTo>
                  <a:lnTo>
                    <a:pt x="385724" y="685800"/>
                  </a:lnTo>
                  <a:lnTo>
                    <a:pt x="381238" y="708660"/>
                  </a:lnTo>
                  <a:lnTo>
                    <a:pt x="379585" y="730250"/>
                  </a:lnTo>
                  <a:lnTo>
                    <a:pt x="379388" y="749300"/>
                  </a:lnTo>
                  <a:lnTo>
                    <a:pt x="379349" y="783589"/>
                  </a:lnTo>
                  <a:lnTo>
                    <a:pt x="458482" y="783589"/>
                  </a:lnTo>
                  <a:lnTo>
                    <a:pt x="455168" y="753110"/>
                  </a:lnTo>
                  <a:lnTo>
                    <a:pt x="460002" y="708660"/>
                  </a:lnTo>
                  <a:lnTo>
                    <a:pt x="473910" y="666750"/>
                  </a:lnTo>
                  <a:lnTo>
                    <a:pt x="496001" y="628650"/>
                  </a:lnTo>
                  <a:lnTo>
                    <a:pt x="506171" y="617219"/>
                  </a:lnTo>
                  <a:close/>
                </a:path>
                <a:path w="1396365" h="1054100">
                  <a:moveTo>
                    <a:pt x="1395984" y="436880"/>
                  </a:moveTo>
                  <a:lnTo>
                    <a:pt x="1304925" y="436880"/>
                  </a:lnTo>
                  <a:lnTo>
                    <a:pt x="1304925" y="527050"/>
                  </a:lnTo>
                  <a:lnTo>
                    <a:pt x="1297407" y="543560"/>
                  </a:lnTo>
                  <a:lnTo>
                    <a:pt x="1238535" y="576580"/>
                  </a:lnTo>
                  <a:lnTo>
                    <a:pt x="1188028" y="589280"/>
                  </a:lnTo>
                  <a:lnTo>
                    <a:pt x="1124038" y="599439"/>
                  </a:lnTo>
                  <a:lnTo>
                    <a:pt x="1046988" y="603250"/>
                  </a:lnTo>
                  <a:lnTo>
                    <a:pt x="1395984" y="603250"/>
                  </a:lnTo>
                  <a:lnTo>
                    <a:pt x="1395984" y="436880"/>
                  </a:lnTo>
                  <a:close/>
                </a:path>
                <a:path w="1396365" h="1054100">
                  <a:moveTo>
                    <a:pt x="652526" y="436880"/>
                  </a:moveTo>
                  <a:lnTo>
                    <a:pt x="576580" y="436880"/>
                  </a:lnTo>
                  <a:lnTo>
                    <a:pt x="576580" y="467360"/>
                  </a:lnTo>
                  <a:lnTo>
                    <a:pt x="533667" y="492760"/>
                  </a:lnTo>
                  <a:lnTo>
                    <a:pt x="495030" y="521969"/>
                  </a:lnTo>
                  <a:lnTo>
                    <a:pt x="459226" y="553719"/>
                  </a:lnTo>
                  <a:lnTo>
                    <a:pt x="424815" y="588010"/>
                  </a:lnTo>
                  <a:lnTo>
                    <a:pt x="535141" y="588010"/>
                  </a:lnTo>
                  <a:lnTo>
                    <a:pt x="561164" y="567689"/>
                  </a:lnTo>
                  <a:lnTo>
                    <a:pt x="602454" y="546100"/>
                  </a:lnTo>
                  <a:lnTo>
                    <a:pt x="648360" y="532130"/>
                  </a:lnTo>
                  <a:lnTo>
                    <a:pt x="697992" y="527050"/>
                  </a:lnTo>
                  <a:lnTo>
                    <a:pt x="915786" y="527050"/>
                  </a:lnTo>
                  <a:lnTo>
                    <a:pt x="877168" y="499110"/>
                  </a:lnTo>
                  <a:lnTo>
                    <a:pt x="834191" y="480060"/>
                  </a:lnTo>
                  <a:lnTo>
                    <a:pt x="789051" y="467360"/>
                  </a:lnTo>
                  <a:lnTo>
                    <a:pt x="789051" y="452119"/>
                  </a:lnTo>
                  <a:lnTo>
                    <a:pt x="652526" y="452119"/>
                  </a:lnTo>
                  <a:lnTo>
                    <a:pt x="652526" y="436880"/>
                  </a:lnTo>
                  <a:close/>
                </a:path>
                <a:path w="1396365" h="1054100">
                  <a:moveTo>
                    <a:pt x="1304925" y="436880"/>
                  </a:moveTo>
                  <a:lnTo>
                    <a:pt x="789051" y="436880"/>
                  </a:lnTo>
                  <a:lnTo>
                    <a:pt x="828995" y="461010"/>
                  </a:lnTo>
                  <a:lnTo>
                    <a:pt x="875492" y="477519"/>
                  </a:lnTo>
                  <a:lnTo>
                    <a:pt x="927811" y="488950"/>
                  </a:lnTo>
                  <a:lnTo>
                    <a:pt x="985220" y="495300"/>
                  </a:lnTo>
                  <a:lnTo>
                    <a:pt x="1046988" y="497839"/>
                  </a:lnTo>
                  <a:lnTo>
                    <a:pt x="1108755" y="495300"/>
                  </a:lnTo>
                  <a:lnTo>
                    <a:pt x="1166164" y="488950"/>
                  </a:lnTo>
                  <a:lnTo>
                    <a:pt x="1218483" y="477519"/>
                  </a:lnTo>
                  <a:lnTo>
                    <a:pt x="1264980" y="461010"/>
                  </a:lnTo>
                  <a:lnTo>
                    <a:pt x="1304925" y="436880"/>
                  </a:lnTo>
                  <a:close/>
                </a:path>
                <a:path w="1396365" h="1054100">
                  <a:moveTo>
                    <a:pt x="576580" y="436880"/>
                  </a:moveTo>
                  <a:lnTo>
                    <a:pt x="75819" y="436880"/>
                  </a:lnTo>
                  <a:lnTo>
                    <a:pt x="115764" y="453389"/>
                  </a:lnTo>
                  <a:lnTo>
                    <a:pt x="162268" y="466089"/>
                  </a:lnTo>
                  <a:lnTo>
                    <a:pt x="214606" y="474980"/>
                  </a:lnTo>
                  <a:lnTo>
                    <a:pt x="272053" y="480060"/>
                  </a:lnTo>
                  <a:lnTo>
                    <a:pt x="333883" y="482600"/>
                  </a:lnTo>
                  <a:lnTo>
                    <a:pt x="388213" y="480060"/>
                  </a:lnTo>
                  <a:lnTo>
                    <a:pt x="441111" y="474980"/>
                  </a:lnTo>
                  <a:lnTo>
                    <a:pt x="491114" y="466089"/>
                  </a:lnTo>
                  <a:lnTo>
                    <a:pt x="536757" y="453389"/>
                  </a:lnTo>
                  <a:lnTo>
                    <a:pt x="576580" y="436880"/>
                  </a:lnTo>
                  <a:close/>
                </a:path>
                <a:path w="1396365" h="1054100">
                  <a:moveTo>
                    <a:pt x="1046988" y="0"/>
                  </a:moveTo>
                  <a:lnTo>
                    <a:pt x="983074" y="2539"/>
                  </a:lnTo>
                  <a:lnTo>
                    <a:pt x="923402" y="8889"/>
                  </a:lnTo>
                  <a:lnTo>
                    <a:pt x="868849" y="19050"/>
                  </a:lnTo>
                  <a:lnTo>
                    <a:pt x="820288" y="33019"/>
                  </a:lnTo>
                  <a:lnTo>
                    <a:pt x="778594" y="50800"/>
                  </a:lnTo>
                  <a:lnTo>
                    <a:pt x="744643" y="71119"/>
                  </a:lnTo>
                  <a:lnTo>
                    <a:pt x="703467" y="121919"/>
                  </a:lnTo>
                  <a:lnTo>
                    <a:pt x="697992" y="151130"/>
                  </a:lnTo>
                  <a:lnTo>
                    <a:pt x="697992" y="452119"/>
                  </a:lnTo>
                  <a:lnTo>
                    <a:pt x="789051" y="452119"/>
                  </a:lnTo>
                  <a:lnTo>
                    <a:pt x="789051" y="436880"/>
                  </a:lnTo>
                  <a:lnTo>
                    <a:pt x="1395984" y="436880"/>
                  </a:lnTo>
                  <a:lnTo>
                    <a:pt x="1395984" y="421639"/>
                  </a:lnTo>
                  <a:lnTo>
                    <a:pt x="1046988" y="421639"/>
                  </a:lnTo>
                  <a:lnTo>
                    <a:pt x="969937" y="417830"/>
                  </a:lnTo>
                  <a:lnTo>
                    <a:pt x="905947" y="406400"/>
                  </a:lnTo>
                  <a:lnTo>
                    <a:pt x="855440" y="389889"/>
                  </a:lnTo>
                  <a:lnTo>
                    <a:pt x="818839" y="373380"/>
                  </a:lnTo>
                  <a:lnTo>
                    <a:pt x="789051" y="346710"/>
                  </a:lnTo>
                  <a:lnTo>
                    <a:pt x="789051" y="256539"/>
                  </a:lnTo>
                  <a:lnTo>
                    <a:pt x="1395984" y="256539"/>
                  </a:lnTo>
                  <a:lnTo>
                    <a:pt x="1395984" y="226060"/>
                  </a:lnTo>
                  <a:lnTo>
                    <a:pt x="1046988" y="226060"/>
                  </a:lnTo>
                  <a:lnTo>
                    <a:pt x="969937" y="222250"/>
                  </a:lnTo>
                  <a:lnTo>
                    <a:pt x="905947" y="213360"/>
                  </a:lnTo>
                  <a:lnTo>
                    <a:pt x="855440" y="199389"/>
                  </a:lnTo>
                  <a:lnTo>
                    <a:pt x="818839" y="184150"/>
                  </a:lnTo>
                  <a:lnTo>
                    <a:pt x="789051" y="151130"/>
                  </a:lnTo>
                  <a:lnTo>
                    <a:pt x="796568" y="134619"/>
                  </a:lnTo>
                  <a:lnTo>
                    <a:pt x="855440" y="101600"/>
                  </a:lnTo>
                  <a:lnTo>
                    <a:pt x="905947" y="88900"/>
                  </a:lnTo>
                  <a:lnTo>
                    <a:pt x="969937" y="78739"/>
                  </a:lnTo>
                  <a:lnTo>
                    <a:pt x="1046988" y="74930"/>
                  </a:lnTo>
                  <a:lnTo>
                    <a:pt x="1353332" y="74930"/>
                  </a:lnTo>
                  <a:lnTo>
                    <a:pt x="1349332" y="71119"/>
                  </a:lnTo>
                  <a:lnTo>
                    <a:pt x="1315381" y="50800"/>
                  </a:lnTo>
                  <a:lnTo>
                    <a:pt x="1273687" y="33019"/>
                  </a:lnTo>
                  <a:lnTo>
                    <a:pt x="1225126" y="19050"/>
                  </a:lnTo>
                  <a:lnTo>
                    <a:pt x="1170573" y="8889"/>
                  </a:lnTo>
                  <a:lnTo>
                    <a:pt x="1110901" y="2539"/>
                  </a:lnTo>
                  <a:lnTo>
                    <a:pt x="1046988" y="0"/>
                  </a:lnTo>
                  <a:close/>
                </a:path>
                <a:path w="1396365" h="1054100">
                  <a:moveTo>
                    <a:pt x="1395984" y="256539"/>
                  </a:moveTo>
                  <a:lnTo>
                    <a:pt x="1304925" y="256539"/>
                  </a:lnTo>
                  <a:lnTo>
                    <a:pt x="1304925" y="346710"/>
                  </a:lnTo>
                  <a:lnTo>
                    <a:pt x="1297407" y="356869"/>
                  </a:lnTo>
                  <a:lnTo>
                    <a:pt x="1238535" y="389889"/>
                  </a:lnTo>
                  <a:lnTo>
                    <a:pt x="1188028" y="406400"/>
                  </a:lnTo>
                  <a:lnTo>
                    <a:pt x="1124038" y="417830"/>
                  </a:lnTo>
                  <a:lnTo>
                    <a:pt x="1046988" y="421639"/>
                  </a:lnTo>
                  <a:lnTo>
                    <a:pt x="1395984" y="421639"/>
                  </a:lnTo>
                  <a:lnTo>
                    <a:pt x="1395984" y="256539"/>
                  </a:lnTo>
                  <a:close/>
                </a:path>
                <a:path w="1396365" h="1054100">
                  <a:moveTo>
                    <a:pt x="613680" y="256539"/>
                  </a:moveTo>
                  <a:lnTo>
                    <a:pt x="333883" y="256539"/>
                  </a:lnTo>
                  <a:lnTo>
                    <a:pt x="404512" y="260350"/>
                  </a:lnTo>
                  <a:lnTo>
                    <a:pt x="464199" y="269239"/>
                  </a:lnTo>
                  <a:lnTo>
                    <a:pt x="512095" y="283210"/>
                  </a:lnTo>
                  <a:lnTo>
                    <a:pt x="547355" y="298450"/>
                  </a:lnTo>
                  <a:lnTo>
                    <a:pt x="569132" y="314960"/>
                  </a:lnTo>
                  <a:lnTo>
                    <a:pt x="576580" y="331469"/>
                  </a:lnTo>
                  <a:lnTo>
                    <a:pt x="569132" y="347980"/>
                  </a:lnTo>
                  <a:lnTo>
                    <a:pt x="512095" y="381000"/>
                  </a:lnTo>
                  <a:lnTo>
                    <a:pt x="464199" y="393700"/>
                  </a:lnTo>
                  <a:lnTo>
                    <a:pt x="404512" y="403860"/>
                  </a:lnTo>
                  <a:lnTo>
                    <a:pt x="333883" y="406400"/>
                  </a:lnTo>
                  <a:lnTo>
                    <a:pt x="652526" y="406400"/>
                  </a:lnTo>
                  <a:lnTo>
                    <a:pt x="652526" y="331469"/>
                  </a:lnTo>
                  <a:lnTo>
                    <a:pt x="647569" y="302260"/>
                  </a:lnTo>
                  <a:lnTo>
                    <a:pt x="633116" y="275589"/>
                  </a:lnTo>
                  <a:lnTo>
                    <a:pt x="613680" y="256539"/>
                  </a:lnTo>
                  <a:close/>
                </a:path>
                <a:path w="1396365" h="1054100">
                  <a:moveTo>
                    <a:pt x="1304925" y="256539"/>
                  </a:moveTo>
                  <a:lnTo>
                    <a:pt x="789051" y="256539"/>
                  </a:lnTo>
                  <a:lnTo>
                    <a:pt x="828995" y="273050"/>
                  </a:lnTo>
                  <a:lnTo>
                    <a:pt x="875492" y="285750"/>
                  </a:lnTo>
                  <a:lnTo>
                    <a:pt x="927811" y="294639"/>
                  </a:lnTo>
                  <a:lnTo>
                    <a:pt x="985220" y="299719"/>
                  </a:lnTo>
                  <a:lnTo>
                    <a:pt x="1046988" y="300989"/>
                  </a:lnTo>
                  <a:lnTo>
                    <a:pt x="1108755" y="299719"/>
                  </a:lnTo>
                  <a:lnTo>
                    <a:pt x="1166164" y="294639"/>
                  </a:lnTo>
                  <a:lnTo>
                    <a:pt x="1218483" y="285750"/>
                  </a:lnTo>
                  <a:lnTo>
                    <a:pt x="1264980" y="273050"/>
                  </a:lnTo>
                  <a:lnTo>
                    <a:pt x="1304925" y="256539"/>
                  </a:lnTo>
                  <a:close/>
                </a:path>
                <a:path w="1396365" h="1054100">
                  <a:moveTo>
                    <a:pt x="1353332" y="74930"/>
                  </a:moveTo>
                  <a:lnTo>
                    <a:pt x="1046988" y="74930"/>
                  </a:lnTo>
                  <a:lnTo>
                    <a:pt x="1124038" y="78739"/>
                  </a:lnTo>
                  <a:lnTo>
                    <a:pt x="1188028" y="88900"/>
                  </a:lnTo>
                  <a:lnTo>
                    <a:pt x="1238535" y="101600"/>
                  </a:lnTo>
                  <a:lnTo>
                    <a:pt x="1275136" y="118110"/>
                  </a:lnTo>
                  <a:lnTo>
                    <a:pt x="1297407" y="134619"/>
                  </a:lnTo>
                  <a:lnTo>
                    <a:pt x="1304925" y="151130"/>
                  </a:lnTo>
                  <a:lnTo>
                    <a:pt x="1296357" y="166369"/>
                  </a:lnTo>
                  <a:lnTo>
                    <a:pt x="1232868" y="199389"/>
                  </a:lnTo>
                  <a:lnTo>
                    <a:pt x="1181311" y="213360"/>
                  </a:lnTo>
                  <a:lnTo>
                    <a:pt x="1118790" y="222250"/>
                  </a:lnTo>
                  <a:lnTo>
                    <a:pt x="1046988" y="226060"/>
                  </a:lnTo>
                  <a:lnTo>
                    <a:pt x="1395984" y="226060"/>
                  </a:lnTo>
                  <a:lnTo>
                    <a:pt x="1395984" y="151130"/>
                  </a:lnTo>
                  <a:lnTo>
                    <a:pt x="1390508" y="121919"/>
                  </a:lnTo>
                  <a:lnTo>
                    <a:pt x="1374666" y="95250"/>
                  </a:lnTo>
                  <a:lnTo>
                    <a:pt x="1353332" y="74930"/>
                  </a:lnTo>
                  <a:close/>
                </a:path>
              </a:pathLst>
            </a:custGeom>
            <a:solidFill>
              <a:srgbClr val="1F487C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400287" y="4774691"/>
              <a:ext cx="335279" cy="3474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7913854" y="5854930"/>
            <a:ext cx="626918" cy="6269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62756" y="5966460"/>
            <a:ext cx="387095" cy="3901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3627120" y="5809489"/>
            <a:ext cx="4997450" cy="704215"/>
            <a:chOff x="2484120" y="5809488"/>
            <a:chExt cx="4997450" cy="704215"/>
          </a:xfrm>
        </p:grpSpPr>
        <p:sp>
          <p:nvSpPr>
            <p:cNvPr id="16" name="object 16"/>
            <p:cNvSpPr/>
            <p:nvPr/>
          </p:nvSpPr>
          <p:spPr>
            <a:xfrm>
              <a:off x="5311140" y="6044184"/>
              <a:ext cx="231648" cy="24841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490216" y="5815584"/>
              <a:ext cx="4985385" cy="692150"/>
            </a:xfrm>
            <a:custGeom>
              <a:avLst/>
              <a:gdLst/>
              <a:ahLst/>
              <a:cxnLst/>
              <a:rect l="l" t="t" r="r" b="b"/>
              <a:pathLst>
                <a:path w="4985384" h="692150">
                  <a:moveTo>
                    <a:pt x="0" y="691895"/>
                  </a:moveTo>
                  <a:lnTo>
                    <a:pt x="4985004" y="691895"/>
                  </a:lnTo>
                  <a:lnTo>
                    <a:pt x="4985004" y="0"/>
                  </a:lnTo>
                  <a:lnTo>
                    <a:pt x="0" y="0"/>
                  </a:lnTo>
                  <a:lnTo>
                    <a:pt x="0" y="691895"/>
                  </a:lnTo>
                  <a:close/>
                </a:path>
              </a:pathLst>
            </a:custGeom>
            <a:ln w="12192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249927" y="5936644"/>
            <a:ext cx="1783080" cy="44132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7310" marR="5080" indent="-55244">
              <a:lnSpc>
                <a:spcPts val="1680"/>
              </a:lnSpc>
              <a:spcBef>
                <a:spcPts val="40"/>
              </a:spcBef>
            </a:pPr>
            <a:r>
              <a:rPr sz="1400" b="1" spc="-145" dirty="0">
                <a:latin typeface="Arial"/>
                <a:cs typeface="Arial"/>
              </a:rPr>
              <a:t>Агентство </a:t>
            </a:r>
            <a:r>
              <a:rPr sz="1400" b="1" spc="-114" dirty="0">
                <a:latin typeface="Arial"/>
                <a:cs typeface="Arial"/>
              </a:rPr>
              <a:t>по </a:t>
            </a:r>
            <a:r>
              <a:rPr sz="1400" b="1" spc="-120" dirty="0">
                <a:latin typeface="Arial"/>
                <a:cs typeface="Arial"/>
              </a:rPr>
              <a:t>развитию  </a:t>
            </a:r>
            <a:r>
              <a:rPr sz="1400" b="1" spc="-110" dirty="0">
                <a:latin typeface="Arial"/>
                <a:cs typeface="Arial"/>
              </a:rPr>
              <a:t>МСП </a:t>
            </a:r>
            <a:r>
              <a:rPr sz="1400" b="1" spc="-100" dirty="0">
                <a:latin typeface="Arial"/>
                <a:cs typeface="Arial"/>
              </a:rPr>
              <a:t>Пермского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70" dirty="0">
                <a:latin typeface="Arial"/>
                <a:cs typeface="Arial"/>
              </a:rPr>
              <a:t>края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62318" y="6057954"/>
            <a:ext cx="843915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64"/>
              </a:lnSpc>
            </a:pPr>
            <a:r>
              <a:rPr sz="1400" dirty="0">
                <a:latin typeface="Arial"/>
                <a:cs typeface="Arial"/>
              </a:rPr>
              <a:t>270-09-44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635360" y="6572198"/>
            <a:ext cx="189230" cy="730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pPr marL="38100">
                <a:lnSpc>
                  <a:spcPts val="1864"/>
                </a:lnSpc>
              </a:pPr>
              <a:t>46</a:t>
            </a:fld>
            <a:endParaRPr sz="1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90381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61896" y="2748722"/>
            <a:ext cx="3609340" cy="745490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12700">
              <a:spcBef>
                <a:spcPts val="1195"/>
              </a:spcBef>
            </a:pPr>
            <a:r>
              <a:rPr sz="1600" b="1" spc="-180" dirty="0">
                <a:solidFill>
                  <a:srgbClr val="1F487C"/>
                </a:solidFill>
                <a:latin typeface="Arial"/>
                <a:cs typeface="Arial"/>
              </a:rPr>
              <a:t>Условия </a:t>
            </a:r>
            <a:r>
              <a:rPr sz="1600" b="1" spc="-229" dirty="0">
                <a:solidFill>
                  <a:srgbClr val="1F487C"/>
                </a:solidFill>
                <a:latin typeface="Arial"/>
                <a:cs typeface="Arial"/>
              </a:rPr>
              <a:t>для </a:t>
            </a:r>
            <a:r>
              <a:rPr sz="1600" b="1" spc="-165" dirty="0">
                <a:solidFill>
                  <a:srgbClr val="1F487C"/>
                </a:solidFill>
                <a:latin typeface="Arial"/>
                <a:cs typeface="Arial"/>
              </a:rPr>
              <a:t>молодого</a:t>
            </a:r>
            <a:r>
              <a:rPr sz="1600" b="1" spc="-27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b="1" spc="-145" dirty="0">
                <a:solidFill>
                  <a:srgbClr val="1F487C"/>
                </a:solidFill>
                <a:latin typeface="Arial"/>
                <a:cs typeface="Arial"/>
              </a:rPr>
              <a:t>предпринимателя:</a:t>
            </a:r>
            <a:endParaRPr sz="1600">
              <a:latin typeface="Arial"/>
              <a:cs typeface="Arial"/>
            </a:endParaRPr>
          </a:p>
          <a:p>
            <a:pPr marL="299085" indent="-287020">
              <a:spcBef>
                <a:spcPts val="969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400" spc="-65" dirty="0">
                <a:latin typeface="Arial"/>
                <a:cs typeface="Arial"/>
              </a:rPr>
              <a:t>Возраст </a:t>
            </a:r>
            <a:r>
              <a:rPr sz="1400" b="1" spc="-170" dirty="0">
                <a:latin typeface="Arial"/>
                <a:cs typeface="Arial"/>
              </a:rPr>
              <a:t>до </a:t>
            </a:r>
            <a:r>
              <a:rPr sz="1400" b="1" spc="45" dirty="0">
                <a:latin typeface="Arial"/>
                <a:cs typeface="Arial"/>
              </a:rPr>
              <a:t>25 </a:t>
            </a:r>
            <a:r>
              <a:rPr sz="1400" b="1" spc="-170" dirty="0">
                <a:latin typeface="Arial"/>
                <a:cs typeface="Arial"/>
              </a:rPr>
              <a:t>лет</a:t>
            </a:r>
            <a:r>
              <a:rPr sz="1400" b="1" spc="-285" dirty="0">
                <a:latin typeface="Arial"/>
                <a:cs typeface="Arial"/>
              </a:rPr>
              <a:t> </a:t>
            </a:r>
            <a:r>
              <a:rPr sz="1400" b="1" spc="-155" dirty="0">
                <a:latin typeface="Arial"/>
                <a:cs typeface="Arial"/>
              </a:rPr>
              <a:t>включительно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1897" y="3646423"/>
            <a:ext cx="361886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spcBef>
                <a:spcPts val="100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400" b="1" spc="-155" dirty="0">
                <a:latin typeface="Arial"/>
                <a:cs typeface="Arial"/>
              </a:rPr>
              <a:t>Индивидуальный </a:t>
            </a:r>
            <a:r>
              <a:rPr sz="1400" b="1" spc="-130" dirty="0">
                <a:latin typeface="Arial"/>
                <a:cs typeface="Arial"/>
              </a:rPr>
              <a:t>предприниматель </a:t>
            </a:r>
            <a:r>
              <a:rPr sz="1400" spc="-95" dirty="0">
                <a:latin typeface="Arial"/>
                <a:cs typeface="Arial"/>
              </a:rPr>
              <a:t>или  </a:t>
            </a:r>
            <a:r>
              <a:rPr sz="1400" spc="-105" dirty="0">
                <a:latin typeface="Arial"/>
                <a:cs typeface="Arial"/>
              </a:rPr>
              <a:t>Учредитель </a:t>
            </a:r>
            <a:r>
              <a:rPr sz="1400" spc="245" dirty="0">
                <a:latin typeface="Arial"/>
                <a:cs typeface="Arial"/>
              </a:rPr>
              <a:t>/ </a:t>
            </a:r>
            <a:r>
              <a:rPr sz="1400" spc="-35" dirty="0">
                <a:latin typeface="Arial"/>
                <a:cs typeface="Arial"/>
              </a:rPr>
              <a:t>акционер</a:t>
            </a:r>
            <a:r>
              <a:rPr sz="1400" spc="-260" dirty="0">
                <a:latin typeface="Arial"/>
                <a:cs typeface="Arial"/>
              </a:rPr>
              <a:t> </a:t>
            </a:r>
            <a:r>
              <a:rPr sz="1400" b="1" spc="-120" dirty="0">
                <a:latin typeface="Arial"/>
                <a:cs typeface="Arial"/>
              </a:rPr>
              <a:t>юридического </a:t>
            </a:r>
            <a:r>
              <a:rPr sz="1400" b="1" spc="-140" dirty="0">
                <a:latin typeface="Arial"/>
                <a:cs typeface="Arial"/>
              </a:rPr>
              <a:t>лица  </a:t>
            </a:r>
            <a:r>
              <a:rPr sz="1400" spc="-45" dirty="0">
                <a:latin typeface="Arial"/>
                <a:cs typeface="Arial"/>
              </a:rPr>
              <a:t>с </a:t>
            </a:r>
            <a:r>
              <a:rPr sz="1400" spc="-100" dirty="0">
                <a:latin typeface="Arial"/>
                <a:cs typeface="Arial"/>
              </a:rPr>
              <a:t>долей </a:t>
            </a:r>
            <a:r>
              <a:rPr sz="1400" b="1" spc="-65" dirty="0">
                <a:latin typeface="Arial"/>
                <a:cs typeface="Arial"/>
              </a:rPr>
              <a:t>не </a:t>
            </a:r>
            <a:r>
              <a:rPr sz="1400" b="1" spc="-60" dirty="0">
                <a:latin typeface="Arial"/>
                <a:cs typeface="Arial"/>
              </a:rPr>
              <a:t>менее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40" dirty="0">
                <a:latin typeface="Arial"/>
                <a:cs typeface="Arial"/>
              </a:rPr>
              <a:t>50%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61897" y="4465066"/>
            <a:ext cx="38334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spcBef>
                <a:spcPts val="100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400" b="1" spc="-125" dirty="0">
                <a:latin typeface="Arial"/>
                <a:cs typeface="Arial"/>
              </a:rPr>
              <a:t>Обучающая </a:t>
            </a:r>
            <a:r>
              <a:rPr sz="1400" b="1" spc="-85" dirty="0">
                <a:latin typeface="Arial"/>
                <a:cs typeface="Arial"/>
              </a:rPr>
              <a:t>программа </a:t>
            </a:r>
            <a:r>
              <a:rPr sz="1400" spc="-40" dirty="0">
                <a:latin typeface="Arial"/>
                <a:cs typeface="Arial"/>
              </a:rPr>
              <a:t>по </a:t>
            </a:r>
            <a:r>
              <a:rPr sz="1400" spc="-30" dirty="0">
                <a:latin typeface="Arial"/>
                <a:cs typeface="Arial"/>
              </a:rPr>
              <a:t>основам  </a:t>
            </a:r>
            <a:r>
              <a:rPr sz="1400" spc="-70" dirty="0">
                <a:latin typeface="Arial"/>
                <a:cs typeface="Arial"/>
              </a:rPr>
              <a:t>предпринимательства </a:t>
            </a:r>
            <a:r>
              <a:rPr sz="1400" spc="-10" dirty="0">
                <a:latin typeface="Arial"/>
                <a:cs typeface="Arial"/>
              </a:rPr>
              <a:t>в </a:t>
            </a:r>
            <a:r>
              <a:rPr sz="1400" spc="-75" dirty="0">
                <a:latin typeface="Arial"/>
                <a:cs typeface="Arial"/>
              </a:rPr>
              <a:t>Центре </a:t>
            </a:r>
            <a:r>
              <a:rPr sz="1400" spc="-105" dirty="0">
                <a:latin typeface="Arial"/>
                <a:cs typeface="Arial"/>
              </a:rPr>
              <a:t>«Мой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Бизнес»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03248" y="1029715"/>
            <a:ext cx="7947659" cy="1027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spcBef>
                <a:spcPts val="105"/>
              </a:spcBef>
            </a:pPr>
            <a:r>
              <a:rPr sz="1400" b="1" spc="-110" dirty="0">
                <a:latin typeface="Arial"/>
                <a:cs typeface="Arial"/>
              </a:rPr>
              <a:t>Единовременное </a:t>
            </a:r>
            <a:r>
              <a:rPr sz="1400" b="1" spc="-114" dirty="0">
                <a:latin typeface="Arial"/>
                <a:cs typeface="Arial"/>
              </a:rPr>
              <a:t>однократное </a:t>
            </a:r>
            <a:r>
              <a:rPr sz="1400" spc="-70" dirty="0">
                <a:latin typeface="Arial"/>
                <a:cs typeface="Arial"/>
              </a:rPr>
              <a:t>предоставление </a:t>
            </a:r>
            <a:r>
              <a:rPr sz="1400" spc="-50" dirty="0">
                <a:latin typeface="Arial"/>
                <a:cs typeface="Arial"/>
              </a:rPr>
              <a:t>гранта </a:t>
            </a:r>
            <a:r>
              <a:rPr sz="1400" spc="-30" dirty="0">
                <a:latin typeface="Arial"/>
                <a:cs typeface="Arial"/>
              </a:rPr>
              <a:t>на </a:t>
            </a:r>
            <a:r>
              <a:rPr sz="1400" spc="-55" dirty="0">
                <a:latin typeface="Arial"/>
                <a:cs typeface="Arial"/>
              </a:rPr>
              <a:t>софинансирование </a:t>
            </a:r>
            <a:r>
              <a:rPr sz="1400" spc="-35" dirty="0">
                <a:latin typeface="Arial"/>
                <a:cs typeface="Arial"/>
              </a:rPr>
              <a:t>не менее </a:t>
            </a:r>
            <a:r>
              <a:rPr sz="1400" spc="-50" dirty="0">
                <a:latin typeface="Arial"/>
                <a:cs typeface="Arial"/>
              </a:rPr>
              <a:t>25%</a:t>
            </a:r>
            <a:r>
              <a:rPr sz="1400" spc="80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расходов,</a:t>
            </a:r>
            <a:endParaRPr sz="1400">
              <a:latin typeface="Arial"/>
              <a:cs typeface="Arial"/>
            </a:endParaRPr>
          </a:p>
          <a:p>
            <a:pPr marL="13335"/>
            <a:r>
              <a:rPr sz="1400" b="1" spc="-125" dirty="0">
                <a:latin typeface="Arial"/>
                <a:cs typeface="Arial"/>
              </a:rPr>
              <a:t>связанных с </a:t>
            </a:r>
            <a:r>
              <a:rPr sz="1400" b="1" spc="-105" dirty="0">
                <a:latin typeface="Arial"/>
                <a:cs typeface="Arial"/>
              </a:rPr>
              <a:t>реализацией</a:t>
            </a:r>
            <a:r>
              <a:rPr sz="1400" b="1" spc="65" dirty="0">
                <a:latin typeface="Arial"/>
                <a:cs typeface="Arial"/>
              </a:rPr>
              <a:t> </a:t>
            </a:r>
            <a:r>
              <a:rPr sz="1400" b="1" spc="-100" dirty="0">
                <a:latin typeface="Arial"/>
                <a:cs typeface="Arial"/>
              </a:rPr>
              <a:t>проекта</a:t>
            </a:r>
            <a:endParaRPr sz="1400">
              <a:latin typeface="Arial"/>
              <a:cs typeface="Arial"/>
            </a:endParaRPr>
          </a:p>
          <a:p>
            <a:pPr>
              <a:spcBef>
                <a:spcPts val="15"/>
              </a:spcBef>
            </a:pPr>
            <a:endParaRPr sz="2250">
              <a:latin typeface="Arial"/>
              <a:cs typeface="Arial"/>
            </a:endParaRPr>
          </a:p>
          <a:p>
            <a:pPr marL="12700"/>
            <a:r>
              <a:rPr sz="1400" spc="-55" dirty="0">
                <a:latin typeface="Arial"/>
                <a:cs typeface="Arial"/>
              </a:rPr>
              <a:t>Размер </a:t>
            </a:r>
            <a:r>
              <a:rPr sz="1400" spc="-50" dirty="0">
                <a:latin typeface="Arial"/>
                <a:cs typeface="Arial"/>
              </a:rPr>
              <a:t>гранта: </a:t>
            </a:r>
            <a:r>
              <a:rPr sz="1400" b="1" spc="-165" dirty="0">
                <a:latin typeface="Arial"/>
                <a:cs typeface="Arial"/>
              </a:rPr>
              <a:t>от </a:t>
            </a:r>
            <a:r>
              <a:rPr sz="1600" b="1" spc="35" dirty="0">
                <a:solidFill>
                  <a:srgbClr val="008000"/>
                </a:solidFill>
                <a:latin typeface="Arial"/>
                <a:cs typeface="Arial"/>
              </a:rPr>
              <a:t>100 </a:t>
            </a:r>
            <a:r>
              <a:rPr sz="1400" b="1" spc="-170" dirty="0">
                <a:latin typeface="Arial"/>
                <a:cs typeface="Arial"/>
              </a:rPr>
              <a:t>до </a:t>
            </a:r>
            <a:r>
              <a:rPr sz="1600" b="1" spc="50" dirty="0">
                <a:solidFill>
                  <a:srgbClr val="008000"/>
                </a:solidFill>
                <a:latin typeface="Arial"/>
                <a:cs typeface="Arial"/>
              </a:rPr>
              <a:t>500 </a:t>
            </a:r>
            <a:r>
              <a:rPr sz="1400" b="1" spc="-150" dirty="0">
                <a:latin typeface="Arial"/>
                <a:cs typeface="Arial"/>
              </a:rPr>
              <a:t>тыс.</a:t>
            </a:r>
            <a:r>
              <a:rPr sz="1400" b="1" spc="-185" dirty="0">
                <a:latin typeface="Arial"/>
                <a:cs typeface="Arial"/>
              </a:rPr>
              <a:t> </a:t>
            </a:r>
            <a:r>
              <a:rPr sz="1400" b="1" spc="-114" dirty="0">
                <a:latin typeface="Arial"/>
                <a:cs typeface="Arial"/>
              </a:rPr>
              <a:t>руб.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22541" y="2916427"/>
            <a:ext cx="4175760" cy="1667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180" dirty="0">
                <a:solidFill>
                  <a:srgbClr val="1F487C"/>
                </a:solidFill>
                <a:latin typeface="Arial"/>
                <a:cs typeface="Arial"/>
              </a:rPr>
              <a:t>Условия </a:t>
            </a:r>
            <a:r>
              <a:rPr sz="1600" b="1" spc="-229" dirty="0">
                <a:solidFill>
                  <a:srgbClr val="1F487C"/>
                </a:solidFill>
                <a:latin typeface="Arial"/>
                <a:cs typeface="Arial"/>
              </a:rPr>
              <a:t>для </a:t>
            </a:r>
            <a:r>
              <a:rPr sz="1600" b="1" spc="-155" dirty="0">
                <a:solidFill>
                  <a:srgbClr val="1F487C"/>
                </a:solidFill>
                <a:latin typeface="Arial"/>
                <a:cs typeface="Arial"/>
              </a:rPr>
              <a:t>социального</a:t>
            </a:r>
            <a:r>
              <a:rPr sz="1600" b="1" spc="-29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b="1" spc="-145" dirty="0">
                <a:solidFill>
                  <a:srgbClr val="1F487C"/>
                </a:solidFill>
                <a:latin typeface="Arial"/>
                <a:cs typeface="Arial"/>
              </a:rPr>
              <a:t>предприятия:</a:t>
            </a:r>
            <a:endParaRPr sz="1600">
              <a:latin typeface="Arial"/>
              <a:cs typeface="Arial"/>
            </a:endParaRPr>
          </a:p>
          <a:p>
            <a:pPr marL="299085" indent="-287020">
              <a:spcBef>
                <a:spcPts val="1480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400" spc="-70" dirty="0">
                <a:latin typeface="Arial"/>
                <a:cs typeface="Arial"/>
              </a:rPr>
              <a:t>Подтвержденный </a:t>
            </a:r>
            <a:r>
              <a:rPr sz="1400" spc="-90" dirty="0">
                <a:latin typeface="Arial"/>
                <a:cs typeface="Arial"/>
              </a:rPr>
              <a:t>статус </a:t>
            </a:r>
            <a:r>
              <a:rPr sz="1400" b="1" spc="-140" dirty="0">
                <a:latin typeface="Arial"/>
                <a:cs typeface="Arial"/>
              </a:rPr>
              <a:t>социального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spc="-125" dirty="0">
                <a:latin typeface="Arial"/>
                <a:cs typeface="Arial"/>
              </a:rPr>
              <a:t>предприятия</a:t>
            </a:r>
            <a:endParaRPr sz="1400">
              <a:latin typeface="Arial"/>
              <a:cs typeface="Arial"/>
            </a:endParaRPr>
          </a:p>
          <a:p>
            <a:pPr marL="299085" indent="-287020">
              <a:spcBef>
                <a:spcPts val="1400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400" b="1" spc="-155" dirty="0">
                <a:latin typeface="Arial"/>
                <a:cs typeface="Arial"/>
              </a:rPr>
              <a:t>Индивидуальный </a:t>
            </a:r>
            <a:r>
              <a:rPr sz="1400" b="1" spc="-130" dirty="0">
                <a:latin typeface="Arial"/>
                <a:cs typeface="Arial"/>
              </a:rPr>
              <a:t>предприниматель </a:t>
            </a:r>
            <a:r>
              <a:rPr sz="1400" spc="-95" dirty="0">
                <a:latin typeface="Arial"/>
                <a:cs typeface="Arial"/>
              </a:rPr>
              <a:t>или</a:t>
            </a:r>
            <a:r>
              <a:rPr sz="1400" spc="105" dirty="0">
                <a:latin typeface="Arial"/>
                <a:cs typeface="Arial"/>
              </a:rPr>
              <a:t> </a:t>
            </a:r>
            <a:r>
              <a:rPr sz="1400" b="1" spc="-195" dirty="0">
                <a:latin typeface="Arial"/>
                <a:cs typeface="Arial"/>
              </a:rPr>
              <a:t>ООО</a:t>
            </a:r>
            <a:endParaRPr sz="1400">
              <a:latin typeface="Arial"/>
              <a:cs typeface="Arial"/>
            </a:endParaRPr>
          </a:p>
          <a:p>
            <a:pPr marL="299085" indent="-287020">
              <a:spcBef>
                <a:spcPts val="1405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400" b="1" spc="-125" dirty="0">
                <a:latin typeface="Arial"/>
                <a:cs typeface="Arial"/>
              </a:rPr>
              <a:t>Обучающая </a:t>
            </a:r>
            <a:r>
              <a:rPr sz="1400" b="1" spc="-85" dirty="0">
                <a:latin typeface="Arial"/>
                <a:cs typeface="Arial"/>
              </a:rPr>
              <a:t>программа </a:t>
            </a:r>
            <a:r>
              <a:rPr sz="1400" spc="-45" dirty="0">
                <a:latin typeface="Arial"/>
                <a:cs typeface="Arial"/>
              </a:rPr>
              <a:t>по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основам</a:t>
            </a:r>
            <a:endParaRPr sz="1400">
              <a:latin typeface="Arial"/>
              <a:cs typeface="Arial"/>
            </a:endParaRPr>
          </a:p>
          <a:p>
            <a:pPr marL="299085">
              <a:spcBef>
                <a:spcPts val="5"/>
              </a:spcBef>
            </a:pPr>
            <a:r>
              <a:rPr sz="1400" spc="-70" dirty="0">
                <a:latin typeface="Arial"/>
                <a:cs typeface="Arial"/>
              </a:rPr>
              <a:t>предпринимательства </a:t>
            </a:r>
            <a:r>
              <a:rPr sz="1400" spc="-10" dirty="0">
                <a:latin typeface="Arial"/>
                <a:cs typeface="Arial"/>
              </a:rPr>
              <a:t>в </a:t>
            </a:r>
            <a:r>
              <a:rPr sz="1400" spc="-75" dirty="0">
                <a:latin typeface="Arial"/>
                <a:cs typeface="Arial"/>
              </a:rPr>
              <a:t>Центре </a:t>
            </a:r>
            <a:r>
              <a:rPr sz="1400" spc="-105" dirty="0">
                <a:latin typeface="Arial"/>
                <a:cs typeface="Arial"/>
              </a:rPr>
              <a:t>«Мой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Бизнес»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60931" y="1721105"/>
            <a:ext cx="563880" cy="429259"/>
          </a:xfrm>
          <a:custGeom>
            <a:avLst/>
            <a:gdLst/>
            <a:ahLst/>
            <a:cxnLst/>
            <a:rect l="l" t="t" r="r" b="b"/>
            <a:pathLst>
              <a:path w="563880" h="429260">
                <a:moveTo>
                  <a:pt x="325105" y="391160"/>
                </a:moveTo>
                <a:lnTo>
                  <a:pt x="294703" y="391160"/>
                </a:lnTo>
                <a:lnTo>
                  <a:pt x="306884" y="406400"/>
                </a:lnTo>
                <a:lnTo>
                  <a:pt x="331247" y="419100"/>
                </a:lnTo>
                <a:lnTo>
                  <a:pt x="365183" y="426720"/>
                </a:lnTo>
                <a:lnTo>
                  <a:pt x="406082" y="429260"/>
                </a:lnTo>
                <a:lnTo>
                  <a:pt x="449922" y="426720"/>
                </a:lnTo>
                <a:lnTo>
                  <a:pt x="485276" y="416560"/>
                </a:lnTo>
                <a:lnTo>
                  <a:pt x="504589" y="405130"/>
                </a:lnTo>
                <a:lnTo>
                  <a:pt x="406082" y="405130"/>
                </a:lnTo>
                <a:lnTo>
                  <a:pt x="377875" y="403860"/>
                </a:lnTo>
                <a:lnTo>
                  <a:pt x="352712" y="400050"/>
                </a:lnTo>
                <a:lnTo>
                  <a:pt x="331028" y="393700"/>
                </a:lnTo>
                <a:lnTo>
                  <a:pt x="325105" y="391160"/>
                </a:lnTo>
                <a:close/>
              </a:path>
              <a:path w="563880" h="429260">
                <a:moveTo>
                  <a:pt x="297014" y="71120"/>
                </a:moveTo>
                <a:lnTo>
                  <a:pt x="9283" y="212089"/>
                </a:lnTo>
                <a:lnTo>
                  <a:pt x="4635" y="214630"/>
                </a:lnTo>
                <a:lnTo>
                  <a:pt x="2311" y="217170"/>
                </a:lnTo>
                <a:lnTo>
                  <a:pt x="2311" y="227330"/>
                </a:lnTo>
                <a:lnTo>
                  <a:pt x="6959" y="232410"/>
                </a:lnTo>
                <a:lnTo>
                  <a:pt x="11607" y="234950"/>
                </a:lnTo>
                <a:lnTo>
                  <a:pt x="46405" y="246380"/>
                </a:lnTo>
                <a:lnTo>
                  <a:pt x="4635" y="269239"/>
                </a:lnTo>
                <a:lnTo>
                  <a:pt x="2311" y="273050"/>
                </a:lnTo>
                <a:lnTo>
                  <a:pt x="2311" y="283210"/>
                </a:lnTo>
                <a:lnTo>
                  <a:pt x="4635" y="288289"/>
                </a:lnTo>
                <a:lnTo>
                  <a:pt x="9283" y="288289"/>
                </a:lnTo>
                <a:lnTo>
                  <a:pt x="46405" y="302260"/>
                </a:lnTo>
                <a:lnTo>
                  <a:pt x="6959" y="322580"/>
                </a:lnTo>
                <a:lnTo>
                  <a:pt x="2311" y="325120"/>
                </a:lnTo>
                <a:lnTo>
                  <a:pt x="0" y="327660"/>
                </a:lnTo>
                <a:lnTo>
                  <a:pt x="0" y="339089"/>
                </a:lnTo>
                <a:lnTo>
                  <a:pt x="2311" y="341630"/>
                </a:lnTo>
                <a:lnTo>
                  <a:pt x="6959" y="344170"/>
                </a:lnTo>
                <a:lnTo>
                  <a:pt x="222770" y="422910"/>
                </a:lnTo>
                <a:lnTo>
                  <a:pt x="229730" y="422910"/>
                </a:lnTo>
                <a:lnTo>
                  <a:pt x="281708" y="397510"/>
                </a:lnTo>
                <a:lnTo>
                  <a:pt x="225082" y="397510"/>
                </a:lnTo>
                <a:lnTo>
                  <a:pt x="41770" y="332739"/>
                </a:lnTo>
                <a:lnTo>
                  <a:pt x="78892" y="312420"/>
                </a:lnTo>
                <a:lnTo>
                  <a:pt x="142341" y="312420"/>
                </a:lnTo>
                <a:lnTo>
                  <a:pt x="109054" y="300989"/>
                </a:lnTo>
                <a:lnTo>
                  <a:pt x="44081" y="275589"/>
                </a:lnTo>
                <a:lnTo>
                  <a:pt x="78892" y="259080"/>
                </a:lnTo>
                <a:lnTo>
                  <a:pt x="297014" y="259080"/>
                </a:lnTo>
                <a:lnTo>
                  <a:pt x="297014" y="256539"/>
                </a:lnTo>
                <a:lnTo>
                  <a:pt x="294703" y="254000"/>
                </a:lnTo>
                <a:lnTo>
                  <a:pt x="294703" y="243839"/>
                </a:lnTo>
                <a:lnTo>
                  <a:pt x="297014" y="237489"/>
                </a:lnTo>
                <a:lnTo>
                  <a:pt x="299338" y="234950"/>
                </a:lnTo>
                <a:lnTo>
                  <a:pt x="199567" y="234950"/>
                </a:lnTo>
                <a:lnTo>
                  <a:pt x="176063" y="232410"/>
                </a:lnTo>
                <a:lnTo>
                  <a:pt x="165949" y="229870"/>
                </a:lnTo>
                <a:lnTo>
                  <a:pt x="157797" y="227330"/>
                </a:lnTo>
                <a:lnTo>
                  <a:pt x="153149" y="222250"/>
                </a:lnTo>
                <a:lnTo>
                  <a:pt x="148501" y="219710"/>
                </a:lnTo>
                <a:lnTo>
                  <a:pt x="148501" y="214630"/>
                </a:lnTo>
                <a:lnTo>
                  <a:pt x="152563" y="207010"/>
                </a:lnTo>
                <a:lnTo>
                  <a:pt x="163590" y="200660"/>
                </a:lnTo>
                <a:lnTo>
                  <a:pt x="179838" y="196850"/>
                </a:lnTo>
                <a:lnTo>
                  <a:pt x="199567" y="195580"/>
                </a:lnTo>
                <a:lnTo>
                  <a:pt x="295210" y="195580"/>
                </a:lnTo>
                <a:lnTo>
                  <a:pt x="294703" y="193039"/>
                </a:lnTo>
                <a:lnTo>
                  <a:pt x="294703" y="187960"/>
                </a:lnTo>
                <a:lnTo>
                  <a:pt x="297014" y="180339"/>
                </a:lnTo>
                <a:lnTo>
                  <a:pt x="301663" y="175260"/>
                </a:lnTo>
                <a:lnTo>
                  <a:pt x="353857" y="175260"/>
                </a:lnTo>
                <a:lnTo>
                  <a:pt x="337557" y="170180"/>
                </a:lnTo>
                <a:lnTo>
                  <a:pt x="320230" y="163830"/>
                </a:lnTo>
                <a:lnTo>
                  <a:pt x="317906" y="163830"/>
                </a:lnTo>
                <a:lnTo>
                  <a:pt x="315582" y="161289"/>
                </a:lnTo>
                <a:lnTo>
                  <a:pt x="313258" y="161289"/>
                </a:lnTo>
                <a:lnTo>
                  <a:pt x="305467" y="156210"/>
                </a:lnTo>
                <a:lnTo>
                  <a:pt x="299632" y="149860"/>
                </a:lnTo>
                <a:lnTo>
                  <a:pt x="295972" y="143510"/>
                </a:lnTo>
                <a:lnTo>
                  <a:pt x="294703" y="137160"/>
                </a:lnTo>
                <a:lnTo>
                  <a:pt x="294703" y="132080"/>
                </a:lnTo>
                <a:lnTo>
                  <a:pt x="297014" y="124460"/>
                </a:lnTo>
                <a:lnTo>
                  <a:pt x="301663" y="119380"/>
                </a:lnTo>
                <a:lnTo>
                  <a:pt x="352838" y="119380"/>
                </a:lnTo>
                <a:lnTo>
                  <a:pt x="337557" y="115570"/>
                </a:lnTo>
                <a:lnTo>
                  <a:pt x="320230" y="107950"/>
                </a:lnTo>
                <a:lnTo>
                  <a:pt x="315582" y="107950"/>
                </a:lnTo>
                <a:lnTo>
                  <a:pt x="313258" y="105410"/>
                </a:lnTo>
                <a:lnTo>
                  <a:pt x="305467" y="99060"/>
                </a:lnTo>
                <a:lnTo>
                  <a:pt x="299632" y="93980"/>
                </a:lnTo>
                <a:lnTo>
                  <a:pt x="295972" y="87630"/>
                </a:lnTo>
                <a:lnTo>
                  <a:pt x="294703" y="81280"/>
                </a:lnTo>
                <a:lnTo>
                  <a:pt x="294703" y="73660"/>
                </a:lnTo>
                <a:lnTo>
                  <a:pt x="297014" y="71120"/>
                </a:lnTo>
                <a:close/>
              </a:path>
              <a:path w="563880" h="429260">
                <a:moveTo>
                  <a:pt x="517474" y="361950"/>
                </a:moveTo>
                <a:lnTo>
                  <a:pt x="482117" y="393700"/>
                </a:lnTo>
                <a:lnTo>
                  <a:pt x="434616" y="403860"/>
                </a:lnTo>
                <a:lnTo>
                  <a:pt x="406082" y="405130"/>
                </a:lnTo>
                <a:lnTo>
                  <a:pt x="504589" y="405130"/>
                </a:lnTo>
                <a:lnTo>
                  <a:pt x="508881" y="402589"/>
                </a:lnTo>
                <a:lnTo>
                  <a:pt x="517474" y="386080"/>
                </a:lnTo>
                <a:lnTo>
                  <a:pt x="517474" y="361950"/>
                </a:lnTo>
                <a:close/>
              </a:path>
              <a:path w="563880" h="429260">
                <a:moveTo>
                  <a:pt x="294703" y="364489"/>
                </a:moveTo>
                <a:lnTo>
                  <a:pt x="225082" y="397510"/>
                </a:lnTo>
                <a:lnTo>
                  <a:pt x="281708" y="397510"/>
                </a:lnTo>
                <a:lnTo>
                  <a:pt x="294703" y="391160"/>
                </a:lnTo>
                <a:lnTo>
                  <a:pt x="325105" y="391160"/>
                </a:lnTo>
                <a:lnTo>
                  <a:pt x="313258" y="386080"/>
                </a:lnTo>
                <a:lnTo>
                  <a:pt x="310946" y="386080"/>
                </a:lnTo>
                <a:lnTo>
                  <a:pt x="310946" y="383539"/>
                </a:lnTo>
                <a:lnTo>
                  <a:pt x="308622" y="383539"/>
                </a:lnTo>
                <a:lnTo>
                  <a:pt x="301663" y="378460"/>
                </a:lnTo>
                <a:lnTo>
                  <a:pt x="294703" y="370839"/>
                </a:lnTo>
                <a:lnTo>
                  <a:pt x="294703" y="364489"/>
                </a:lnTo>
                <a:close/>
              </a:path>
              <a:path w="563880" h="429260">
                <a:moveTo>
                  <a:pt x="322143" y="334010"/>
                </a:moveTo>
                <a:lnTo>
                  <a:pt x="297014" y="334010"/>
                </a:lnTo>
                <a:lnTo>
                  <a:pt x="309166" y="350520"/>
                </a:lnTo>
                <a:lnTo>
                  <a:pt x="333279" y="361950"/>
                </a:lnTo>
                <a:lnTo>
                  <a:pt x="366527" y="370839"/>
                </a:lnTo>
                <a:lnTo>
                  <a:pt x="406082" y="373380"/>
                </a:lnTo>
                <a:lnTo>
                  <a:pt x="449922" y="370839"/>
                </a:lnTo>
                <a:lnTo>
                  <a:pt x="485276" y="360680"/>
                </a:lnTo>
                <a:lnTo>
                  <a:pt x="504589" y="349250"/>
                </a:lnTo>
                <a:lnTo>
                  <a:pt x="406082" y="349250"/>
                </a:lnTo>
                <a:lnTo>
                  <a:pt x="377875" y="347980"/>
                </a:lnTo>
                <a:lnTo>
                  <a:pt x="352712" y="344170"/>
                </a:lnTo>
                <a:lnTo>
                  <a:pt x="331028" y="337820"/>
                </a:lnTo>
                <a:lnTo>
                  <a:pt x="322143" y="334010"/>
                </a:lnTo>
                <a:close/>
              </a:path>
              <a:path w="563880" h="429260">
                <a:moveTo>
                  <a:pt x="229730" y="365760"/>
                </a:moveTo>
                <a:lnTo>
                  <a:pt x="225082" y="365760"/>
                </a:lnTo>
                <a:lnTo>
                  <a:pt x="225082" y="368300"/>
                </a:lnTo>
                <a:lnTo>
                  <a:pt x="229730" y="368300"/>
                </a:lnTo>
                <a:lnTo>
                  <a:pt x="229730" y="365760"/>
                </a:lnTo>
                <a:close/>
              </a:path>
              <a:path w="563880" h="429260">
                <a:moveTo>
                  <a:pt x="142341" y="312420"/>
                </a:moveTo>
                <a:lnTo>
                  <a:pt x="78892" y="312420"/>
                </a:lnTo>
                <a:lnTo>
                  <a:pt x="222770" y="365760"/>
                </a:lnTo>
                <a:lnTo>
                  <a:pt x="232041" y="365760"/>
                </a:lnTo>
                <a:lnTo>
                  <a:pt x="281421" y="341630"/>
                </a:lnTo>
                <a:lnTo>
                  <a:pt x="227406" y="341630"/>
                </a:lnTo>
                <a:lnTo>
                  <a:pt x="142341" y="312420"/>
                </a:lnTo>
                <a:close/>
              </a:path>
              <a:path w="563880" h="429260">
                <a:moveTo>
                  <a:pt x="517474" y="304800"/>
                </a:moveTo>
                <a:lnTo>
                  <a:pt x="482117" y="337820"/>
                </a:lnTo>
                <a:lnTo>
                  <a:pt x="434616" y="347980"/>
                </a:lnTo>
                <a:lnTo>
                  <a:pt x="406082" y="349250"/>
                </a:lnTo>
                <a:lnTo>
                  <a:pt x="504589" y="349250"/>
                </a:lnTo>
                <a:lnTo>
                  <a:pt x="508881" y="346710"/>
                </a:lnTo>
                <a:lnTo>
                  <a:pt x="517474" y="330200"/>
                </a:lnTo>
                <a:lnTo>
                  <a:pt x="517474" y="304800"/>
                </a:lnTo>
                <a:close/>
              </a:path>
              <a:path w="563880" h="429260">
                <a:moveTo>
                  <a:pt x="294703" y="307339"/>
                </a:moveTo>
                <a:lnTo>
                  <a:pt x="227406" y="341630"/>
                </a:lnTo>
                <a:lnTo>
                  <a:pt x="281421" y="341630"/>
                </a:lnTo>
                <a:lnTo>
                  <a:pt x="297014" y="334010"/>
                </a:lnTo>
                <a:lnTo>
                  <a:pt x="322143" y="334010"/>
                </a:lnTo>
                <a:lnTo>
                  <a:pt x="313258" y="330200"/>
                </a:lnTo>
                <a:lnTo>
                  <a:pt x="310946" y="330200"/>
                </a:lnTo>
                <a:lnTo>
                  <a:pt x="310946" y="327660"/>
                </a:lnTo>
                <a:lnTo>
                  <a:pt x="301663" y="322580"/>
                </a:lnTo>
                <a:lnTo>
                  <a:pt x="297014" y="314960"/>
                </a:lnTo>
                <a:lnTo>
                  <a:pt x="294703" y="307339"/>
                </a:lnTo>
                <a:close/>
              </a:path>
              <a:path w="563880" h="429260">
                <a:moveTo>
                  <a:pt x="328489" y="280670"/>
                </a:moveTo>
                <a:lnTo>
                  <a:pt x="297014" y="280670"/>
                </a:lnTo>
                <a:lnTo>
                  <a:pt x="310468" y="294639"/>
                </a:lnTo>
                <a:lnTo>
                  <a:pt x="335018" y="306070"/>
                </a:lnTo>
                <a:lnTo>
                  <a:pt x="367832" y="314960"/>
                </a:lnTo>
                <a:lnTo>
                  <a:pt x="406082" y="317500"/>
                </a:lnTo>
                <a:lnTo>
                  <a:pt x="444005" y="314960"/>
                </a:lnTo>
                <a:lnTo>
                  <a:pt x="476275" y="307339"/>
                </a:lnTo>
                <a:lnTo>
                  <a:pt x="500715" y="297180"/>
                </a:lnTo>
                <a:lnTo>
                  <a:pt x="504652" y="293370"/>
                </a:lnTo>
                <a:lnTo>
                  <a:pt x="406082" y="293370"/>
                </a:lnTo>
                <a:lnTo>
                  <a:pt x="377875" y="292100"/>
                </a:lnTo>
                <a:lnTo>
                  <a:pt x="352712" y="288289"/>
                </a:lnTo>
                <a:lnTo>
                  <a:pt x="331028" y="281939"/>
                </a:lnTo>
                <a:lnTo>
                  <a:pt x="328489" y="280670"/>
                </a:lnTo>
                <a:close/>
              </a:path>
              <a:path w="563880" h="429260">
                <a:moveTo>
                  <a:pt x="297014" y="259080"/>
                </a:moveTo>
                <a:lnTo>
                  <a:pt x="78892" y="259080"/>
                </a:lnTo>
                <a:lnTo>
                  <a:pt x="225082" y="312420"/>
                </a:lnTo>
                <a:lnTo>
                  <a:pt x="234365" y="312420"/>
                </a:lnTo>
                <a:lnTo>
                  <a:pt x="297014" y="280670"/>
                </a:lnTo>
                <a:lnTo>
                  <a:pt x="328489" y="280670"/>
                </a:lnTo>
                <a:lnTo>
                  <a:pt x="313258" y="273050"/>
                </a:lnTo>
                <a:lnTo>
                  <a:pt x="301663" y="266700"/>
                </a:lnTo>
                <a:lnTo>
                  <a:pt x="299338" y="261620"/>
                </a:lnTo>
                <a:lnTo>
                  <a:pt x="297014" y="259080"/>
                </a:lnTo>
                <a:close/>
              </a:path>
              <a:path w="563880" h="429260">
                <a:moveTo>
                  <a:pt x="530128" y="232410"/>
                </a:moveTo>
                <a:lnTo>
                  <a:pt x="510501" y="232410"/>
                </a:lnTo>
                <a:lnTo>
                  <a:pt x="515150" y="237489"/>
                </a:lnTo>
                <a:lnTo>
                  <a:pt x="517474" y="243839"/>
                </a:lnTo>
                <a:lnTo>
                  <a:pt x="517474" y="256539"/>
                </a:lnTo>
                <a:lnTo>
                  <a:pt x="515150" y="256539"/>
                </a:lnTo>
                <a:lnTo>
                  <a:pt x="515150" y="261620"/>
                </a:lnTo>
                <a:lnTo>
                  <a:pt x="512825" y="261620"/>
                </a:lnTo>
                <a:lnTo>
                  <a:pt x="512825" y="264160"/>
                </a:lnTo>
                <a:lnTo>
                  <a:pt x="510501" y="264160"/>
                </a:lnTo>
                <a:lnTo>
                  <a:pt x="510501" y="266700"/>
                </a:lnTo>
                <a:lnTo>
                  <a:pt x="508190" y="266700"/>
                </a:lnTo>
                <a:lnTo>
                  <a:pt x="508190" y="269239"/>
                </a:lnTo>
                <a:lnTo>
                  <a:pt x="505866" y="269239"/>
                </a:lnTo>
                <a:lnTo>
                  <a:pt x="505866" y="270510"/>
                </a:lnTo>
                <a:lnTo>
                  <a:pt x="501218" y="270510"/>
                </a:lnTo>
                <a:lnTo>
                  <a:pt x="460324" y="288289"/>
                </a:lnTo>
                <a:lnTo>
                  <a:pt x="406082" y="293370"/>
                </a:lnTo>
                <a:lnTo>
                  <a:pt x="504652" y="293370"/>
                </a:lnTo>
                <a:lnTo>
                  <a:pt x="515150" y="283210"/>
                </a:lnTo>
                <a:lnTo>
                  <a:pt x="554596" y="264160"/>
                </a:lnTo>
                <a:lnTo>
                  <a:pt x="561555" y="256539"/>
                </a:lnTo>
                <a:lnTo>
                  <a:pt x="561555" y="251460"/>
                </a:lnTo>
                <a:lnTo>
                  <a:pt x="556920" y="241300"/>
                </a:lnTo>
                <a:lnTo>
                  <a:pt x="552272" y="241300"/>
                </a:lnTo>
                <a:lnTo>
                  <a:pt x="530128" y="232410"/>
                </a:lnTo>
                <a:close/>
              </a:path>
              <a:path w="563880" h="429260">
                <a:moveTo>
                  <a:pt x="357932" y="232410"/>
                </a:moveTo>
                <a:lnTo>
                  <a:pt x="301663" y="232410"/>
                </a:lnTo>
                <a:lnTo>
                  <a:pt x="318305" y="243839"/>
                </a:lnTo>
                <a:lnTo>
                  <a:pt x="342561" y="252730"/>
                </a:lnTo>
                <a:lnTo>
                  <a:pt x="372473" y="259080"/>
                </a:lnTo>
                <a:lnTo>
                  <a:pt x="406082" y="261620"/>
                </a:lnTo>
                <a:lnTo>
                  <a:pt x="440671" y="259080"/>
                </a:lnTo>
                <a:lnTo>
                  <a:pt x="470474" y="252730"/>
                </a:lnTo>
                <a:lnTo>
                  <a:pt x="494186" y="243839"/>
                </a:lnTo>
                <a:lnTo>
                  <a:pt x="503250" y="237489"/>
                </a:lnTo>
                <a:lnTo>
                  <a:pt x="406082" y="237489"/>
                </a:lnTo>
                <a:lnTo>
                  <a:pt x="380918" y="236220"/>
                </a:lnTo>
                <a:lnTo>
                  <a:pt x="357932" y="232410"/>
                </a:lnTo>
                <a:close/>
              </a:path>
              <a:path w="563880" h="429260">
                <a:moveTo>
                  <a:pt x="554596" y="207010"/>
                </a:moveTo>
                <a:lnTo>
                  <a:pt x="510501" y="207010"/>
                </a:lnTo>
                <a:lnTo>
                  <a:pt x="510501" y="209550"/>
                </a:lnTo>
                <a:lnTo>
                  <a:pt x="508190" y="209550"/>
                </a:lnTo>
                <a:lnTo>
                  <a:pt x="508190" y="212089"/>
                </a:lnTo>
                <a:lnTo>
                  <a:pt x="505866" y="212089"/>
                </a:lnTo>
                <a:lnTo>
                  <a:pt x="503542" y="214630"/>
                </a:lnTo>
                <a:lnTo>
                  <a:pt x="501218" y="214630"/>
                </a:lnTo>
                <a:lnTo>
                  <a:pt x="498906" y="217170"/>
                </a:lnTo>
                <a:lnTo>
                  <a:pt x="482117" y="226060"/>
                </a:lnTo>
                <a:lnTo>
                  <a:pt x="460324" y="231139"/>
                </a:lnTo>
                <a:lnTo>
                  <a:pt x="434616" y="236220"/>
                </a:lnTo>
                <a:lnTo>
                  <a:pt x="406082" y="237489"/>
                </a:lnTo>
                <a:lnTo>
                  <a:pt x="503250" y="237489"/>
                </a:lnTo>
                <a:lnTo>
                  <a:pt x="510501" y="232410"/>
                </a:lnTo>
                <a:lnTo>
                  <a:pt x="530128" y="232410"/>
                </a:lnTo>
                <a:lnTo>
                  <a:pt x="517474" y="227330"/>
                </a:lnTo>
                <a:lnTo>
                  <a:pt x="554596" y="207010"/>
                </a:lnTo>
                <a:close/>
              </a:path>
              <a:path w="563880" h="429260">
                <a:moveTo>
                  <a:pt x="295210" y="195580"/>
                </a:moveTo>
                <a:lnTo>
                  <a:pt x="199567" y="195580"/>
                </a:lnTo>
                <a:lnTo>
                  <a:pt x="220630" y="196850"/>
                </a:lnTo>
                <a:lnTo>
                  <a:pt x="237561" y="200660"/>
                </a:lnTo>
                <a:lnTo>
                  <a:pt x="248836" y="207010"/>
                </a:lnTo>
                <a:lnTo>
                  <a:pt x="252933" y="214630"/>
                </a:lnTo>
                <a:lnTo>
                  <a:pt x="252933" y="219710"/>
                </a:lnTo>
                <a:lnTo>
                  <a:pt x="248285" y="222250"/>
                </a:lnTo>
                <a:lnTo>
                  <a:pt x="243649" y="227330"/>
                </a:lnTo>
                <a:lnTo>
                  <a:pt x="235454" y="229870"/>
                </a:lnTo>
                <a:lnTo>
                  <a:pt x="225085" y="232410"/>
                </a:lnTo>
                <a:lnTo>
                  <a:pt x="212977" y="233680"/>
                </a:lnTo>
                <a:lnTo>
                  <a:pt x="199567" y="234950"/>
                </a:lnTo>
                <a:lnTo>
                  <a:pt x="299338" y="234950"/>
                </a:lnTo>
                <a:lnTo>
                  <a:pt x="301663" y="232410"/>
                </a:lnTo>
                <a:lnTo>
                  <a:pt x="357932" y="232410"/>
                </a:lnTo>
                <a:lnTo>
                  <a:pt x="337557" y="227330"/>
                </a:lnTo>
                <a:lnTo>
                  <a:pt x="320230" y="219710"/>
                </a:lnTo>
                <a:lnTo>
                  <a:pt x="315582" y="219710"/>
                </a:lnTo>
                <a:lnTo>
                  <a:pt x="313258" y="217170"/>
                </a:lnTo>
                <a:lnTo>
                  <a:pt x="305467" y="212089"/>
                </a:lnTo>
                <a:lnTo>
                  <a:pt x="299632" y="205739"/>
                </a:lnTo>
                <a:lnTo>
                  <a:pt x="295972" y="199389"/>
                </a:lnTo>
                <a:lnTo>
                  <a:pt x="295210" y="195580"/>
                </a:lnTo>
                <a:close/>
              </a:path>
              <a:path w="563880" h="429260">
                <a:moveTo>
                  <a:pt x="521598" y="175260"/>
                </a:moveTo>
                <a:lnTo>
                  <a:pt x="510501" y="175260"/>
                </a:lnTo>
                <a:lnTo>
                  <a:pt x="515150" y="180339"/>
                </a:lnTo>
                <a:lnTo>
                  <a:pt x="517474" y="187960"/>
                </a:lnTo>
                <a:lnTo>
                  <a:pt x="517474" y="198120"/>
                </a:lnTo>
                <a:lnTo>
                  <a:pt x="515150" y="200660"/>
                </a:lnTo>
                <a:lnTo>
                  <a:pt x="515150" y="203200"/>
                </a:lnTo>
                <a:lnTo>
                  <a:pt x="512825" y="205739"/>
                </a:lnTo>
                <a:lnTo>
                  <a:pt x="512825" y="207010"/>
                </a:lnTo>
                <a:lnTo>
                  <a:pt x="559231" y="207010"/>
                </a:lnTo>
                <a:lnTo>
                  <a:pt x="561555" y="203200"/>
                </a:lnTo>
                <a:lnTo>
                  <a:pt x="561555" y="193039"/>
                </a:lnTo>
                <a:lnTo>
                  <a:pt x="559231" y="187960"/>
                </a:lnTo>
                <a:lnTo>
                  <a:pt x="554596" y="185420"/>
                </a:lnTo>
                <a:lnTo>
                  <a:pt x="521598" y="175260"/>
                </a:lnTo>
                <a:close/>
              </a:path>
              <a:path w="563880" h="429260">
                <a:moveTo>
                  <a:pt x="353857" y="175260"/>
                </a:moveTo>
                <a:lnTo>
                  <a:pt x="301663" y="175260"/>
                </a:lnTo>
                <a:lnTo>
                  <a:pt x="318305" y="187960"/>
                </a:lnTo>
                <a:lnTo>
                  <a:pt x="342561" y="196850"/>
                </a:lnTo>
                <a:lnTo>
                  <a:pt x="372473" y="203200"/>
                </a:lnTo>
                <a:lnTo>
                  <a:pt x="406082" y="205739"/>
                </a:lnTo>
                <a:lnTo>
                  <a:pt x="440671" y="203200"/>
                </a:lnTo>
                <a:lnTo>
                  <a:pt x="470474" y="196850"/>
                </a:lnTo>
                <a:lnTo>
                  <a:pt x="494186" y="187960"/>
                </a:lnTo>
                <a:lnTo>
                  <a:pt x="503975" y="180339"/>
                </a:lnTo>
                <a:lnTo>
                  <a:pt x="406082" y="180339"/>
                </a:lnTo>
                <a:lnTo>
                  <a:pt x="380918" y="179070"/>
                </a:lnTo>
                <a:lnTo>
                  <a:pt x="357932" y="176530"/>
                </a:lnTo>
                <a:lnTo>
                  <a:pt x="353857" y="175260"/>
                </a:lnTo>
                <a:close/>
              </a:path>
              <a:path w="563880" h="429260">
                <a:moveTo>
                  <a:pt x="525424" y="119380"/>
                </a:moveTo>
                <a:lnTo>
                  <a:pt x="510501" y="119380"/>
                </a:lnTo>
                <a:lnTo>
                  <a:pt x="515150" y="124460"/>
                </a:lnTo>
                <a:lnTo>
                  <a:pt x="517474" y="132080"/>
                </a:lnTo>
                <a:lnTo>
                  <a:pt x="517474" y="137160"/>
                </a:lnTo>
                <a:lnTo>
                  <a:pt x="516530" y="143510"/>
                </a:lnTo>
                <a:lnTo>
                  <a:pt x="482117" y="168910"/>
                </a:lnTo>
                <a:lnTo>
                  <a:pt x="434616" y="179070"/>
                </a:lnTo>
                <a:lnTo>
                  <a:pt x="406082" y="180339"/>
                </a:lnTo>
                <a:lnTo>
                  <a:pt x="503975" y="180339"/>
                </a:lnTo>
                <a:lnTo>
                  <a:pt x="510501" y="175260"/>
                </a:lnTo>
                <a:lnTo>
                  <a:pt x="521598" y="175260"/>
                </a:lnTo>
                <a:lnTo>
                  <a:pt x="517474" y="173989"/>
                </a:lnTo>
                <a:lnTo>
                  <a:pt x="556920" y="153670"/>
                </a:lnTo>
                <a:lnTo>
                  <a:pt x="561555" y="151130"/>
                </a:lnTo>
                <a:lnTo>
                  <a:pt x="563880" y="146050"/>
                </a:lnTo>
                <a:lnTo>
                  <a:pt x="563880" y="137160"/>
                </a:lnTo>
                <a:lnTo>
                  <a:pt x="559231" y="132080"/>
                </a:lnTo>
                <a:lnTo>
                  <a:pt x="556920" y="132080"/>
                </a:lnTo>
                <a:lnTo>
                  <a:pt x="525424" y="119380"/>
                </a:lnTo>
                <a:close/>
              </a:path>
              <a:path w="563880" h="429260">
                <a:moveTo>
                  <a:pt x="352838" y="119380"/>
                </a:moveTo>
                <a:lnTo>
                  <a:pt x="301663" y="119380"/>
                </a:lnTo>
                <a:lnTo>
                  <a:pt x="318305" y="132080"/>
                </a:lnTo>
                <a:lnTo>
                  <a:pt x="342561" y="140970"/>
                </a:lnTo>
                <a:lnTo>
                  <a:pt x="372473" y="147320"/>
                </a:lnTo>
                <a:lnTo>
                  <a:pt x="406082" y="148589"/>
                </a:lnTo>
                <a:lnTo>
                  <a:pt x="440671" y="147320"/>
                </a:lnTo>
                <a:lnTo>
                  <a:pt x="470474" y="140970"/>
                </a:lnTo>
                <a:lnTo>
                  <a:pt x="494186" y="132080"/>
                </a:lnTo>
                <a:lnTo>
                  <a:pt x="503975" y="124460"/>
                </a:lnTo>
                <a:lnTo>
                  <a:pt x="406082" y="124460"/>
                </a:lnTo>
                <a:lnTo>
                  <a:pt x="380918" y="123189"/>
                </a:lnTo>
                <a:lnTo>
                  <a:pt x="357932" y="120650"/>
                </a:lnTo>
                <a:lnTo>
                  <a:pt x="352838" y="119380"/>
                </a:lnTo>
                <a:close/>
              </a:path>
              <a:path w="563880" h="429260">
                <a:moveTo>
                  <a:pt x="517474" y="81280"/>
                </a:moveTo>
                <a:lnTo>
                  <a:pt x="482117" y="113030"/>
                </a:lnTo>
                <a:lnTo>
                  <a:pt x="434616" y="123189"/>
                </a:lnTo>
                <a:lnTo>
                  <a:pt x="406082" y="124460"/>
                </a:lnTo>
                <a:lnTo>
                  <a:pt x="503975" y="124460"/>
                </a:lnTo>
                <a:lnTo>
                  <a:pt x="510501" y="119380"/>
                </a:lnTo>
                <a:lnTo>
                  <a:pt x="525424" y="119380"/>
                </a:lnTo>
                <a:lnTo>
                  <a:pt x="512825" y="114300"/>
                </a:lnTo>
                <a:lnTo>
                  <a:pt x="517474" y="111760"/>
                </a:lnTo>
                <a:lnTo>
                  <a:pt x="517474" y="81280"/>
                </a:lnTo>
                <a:close/>
              </a:path>
              <a:path w="563880" h="429260">
                <a:moveTo>
                  <a:pt x="406082" y="0"/>
                </a:moveTo>
                <a:lnTo>
                  <a:pt x="363229" y="3810"/>
                </a:lnTo>
                <a:lnTo>
                  <a:pt x="327771" y="12700"/>
                </a:lnTo>
                <a:lnTo>
                  <a:pt x="303623" y="26670"/>
                </a:lnTo>
                <a:lnTo>
                  <a:pt x="294703" y="44450"/>
                </a:lnTo>
                <a:lnTo>
                  <a:pt x="295972" y="50800"/>
                </a:lnTo>
                <a:lnTo>
                  <a:pt x="331028" y="76200"/>
                </a:lnTo>
                <a:lnTo>
                  <a:pt x="377875" y="86360"/>
                </a:lnTo>
                <a:lnTo>
                  <a:pt x="406082" y="87630"/>
                </a:lnTo>
                <a:lnTo>
                  <a:pt x="434616" y="86360"/>
                </a:lnTo>
                <a:lnTo>
                  <a:pt x="482117" y="76200"/>
                </a:lnTo>
                <a:lnTo>
                  <a:pt x="516530" y="50800"/>
                </a:lnTo>
                <a:lnTo>
                  <a:pt x="517474" y="44450"/>
                </a:lnTo>
                <a:lnTo>
                  <a:pt x="508881" y="26670"/>
                </a:lnTo>
                <a:lnTo>
                  <a:pt x="485276" y="12700"/>
                </a:lnTo>
                <a:lnTo>
                  <a:pt x="449922" y="3810"/>
                </a:lnTo>
                <a:lnTo>
                  <a:pt x="406082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05128" y="1002791"/>
            <a:ext cx="520065" cy="464820"/>
          </a:xfrm>
          <a:custGeom>
            <a:avLst/>
            <a:gdLst/>
            <a:ahLst/>
            <a:cxnLst/>
            <a:rect l="l" t="t" r="r" b="b"/>
            <a:pathLst>
              <a:path w="520065" h="464819">
                <a:moveTo>
                  <a:pt x="255028" y="12827"/>
                </a:moveTo>
                <a:lnTo>
                  <a:pt x="204005" y="17466"/>
                </a:lnTo>
                <a:lnTo>
                  <a:pt x="156308" y="30751"/>
                </a:lnTo>
                <a:lnTo>
                  <a:pt x="113011" y="51731"/>
                </a:lnTo>
                <a:lnTo>
                  <a:pt x="75183" y="79454"/>
                </a:lnTo>
                <a:lnTo>
                  <a:pt x="43897" y="112969"/>
                </a:lnTo>
                <a:lnTo>
                  <a:pt x="20224" y="151326"/>
                </a:lnTo>
                <a:lnTo>
                  <a:pt x="5234" y="193573"/>
                </a:lnTo>
                <a:lnTo>
                  <a:pt x="0" y="238760"/>
                </a:lnTo>
                <a:lnTo>
                  <a:pt x="5234" y="283988"/>
                </a:lnTo>
                <a:lnTo>
                  <a:pt x="20224" y="326266"/>
                </a:lnTo>
                <a:lnTo>
                  <a:pt x="43897" y="364646"/>
                </a:lnTo>
                <a:lnTo>
                  <a:pt x="75183" y="398176"/>
                </a:lnTo>
                <a:lnTo>
                  <a:pt x="113011" y="425908"/>
                </a:lnTo>
                <a:lnTo>
                  <a:pt x="156308" y="446893"/>
                </a:lnTo>
                <a:lnTo>
                  <a:pt x="204005" y="460180"/>
                </a:lnTo>
                <a:lnTo>
                  <a:pt x="255028" y="464820"/>
                </a:lnTo>
                <a:lnTo>
                  <a:pt x="305845" y="460180"/>
                </a:lnTo>
                <a:lnTo>
                  <a:pt x="352996" y="446893"/>
                </a:lnTo>
                <a:lnTo>
                  <a:pt x="368398" y="439293"/>
                </a:lnTo>
                <a:lnTo>
                  <a:pt x="255028" y="439293"/>
                </a:lnTo>
                <a:lnTo>
                  <a:pt x="203108" y="434003"/>
                </a:lnTo>
                <a:lnTo>
                  <a:pt x="155480" y="418931"/>
                </a:lnTo>
                <a:lnTo>
                  <a:pt x="113491" y="395275"/>
                </a:lnTo>
                <a:lnTo>
                  <a:pt x="78488" y="364233"/>
                </a:lnTo>
                <a:lnTo>
                  <a:pt x="51819" y="327001"/>
                </a:lnTo>
                <a:lnTo>
                  <a:pt x="34829" y="284778"/>
                </a:lnTo>
                <a:lnTo>
                  <a:pt x="28867" y="238760"/>
                </a:lnTo>
                <a:lnTo>
                  <a:pt x="34829" y="192748"/>
                </a:lnTo>
                <a:lnTo>
                  <a:pt x="51819" y="150543"/>
                </a:lnTo>
                <a:lnTo>
                  <a:pt x="78488" y="113336"/>
                </a:lnTo>
                <a:lnTo>
                  <a:pt x="113491" y="82321"/>
                </a:lnTo>
                <a:lnTo>
                  <a:pt x="155480" y="58690"/>
                </a:lnTo>
                <a:lnTo>
                  <a:pt x="203108" y="43636"/>
                </a:lnTo>
                <a:lnTo>
                  <a:pt x="255028" y="38354"/>
                </a:lnTo>
                <a:lnTo>
                  <a:pt x="366855" y="38354"/>
                </a:lnTo>
                <a:lnTo>
                  <a:pt x="354500" y="32543"/>
                </a:lnTo>
                <a:lnTo>
                  <a:pt x="321794" y="21844"/>
                </a:lnTo>
                <a:lnTo>
                  <a:pt x="288185" y="15144"/>
                </a:lnTo>
                <a:lnTo>
                  <a:pt x="255028" y="12827"/>
                </a:lnTo>
                <a:close/>
              </a:path>
              <a:path w="520065" h="464819">
                <a:moveTo>
                  <a:pt x="477484" y="136398"/>
                </a:moveTo>
                <a:lnTo>
                  <a:pt x="447509" y="136398"/>
                </a:lnTo>
                <a:lnTo>
                  <a:pt x="460889" y="162018"/>
                </a:lnTo>
                <a:lnTo>
                  <a:pt x="471565" y="187626"/>
                </a:lnTo>
                <a:lnTo>
                  <a:pt x="478633" y="213211"/>
                </a:lnTo>
                <a:lnTo>
                  <a:pt x="481190" y="238760"/>
                </a:lnTo>
                <a:lnTo>
                  <a:pt x="475227" y="284778"/>
                </a:lnTo>
                <a:lnTo>
                  <a:pt x="458238" y="327001"/>
                </a:lnTo>
                <a:lnTo>
                  <a:pt x="431568" y="364233"/>
                </a:lnTo>
                <a:lnTo>
                  <a:pt x="396566" y="395275"/>
                </a:lnTo>
                <a:lnTo>
                  <a:pt x="354577" y="418931"/>
                </a:lnTo>
                <a:lnTo>
                  <a:pt x="306949" y="434003"/>
                </a:lnTo>
                <a:lnTo>
                  <a:pt x="255028" y="439293"/>
                </a:lnTo>
                <a:lnTo>
                  <a:pt x="368398" y="439293"/>
                </a:lnTo>
                <a:lnTo>
                  <a:pt x="432466" y="398176"/>
                </a:lnTo>
                <a:lnTo>
                  <a:pt x="462869" y="364646"/>
                </a:lnTo>
                <a:lnTo>
                  <a:pt x="485771" y="326266"/>
                </a:lnTo>
                <a:lnTo>
                  <a:pt x="500216" y="283988"/>
                </a:lnTo>
                <a:lnTo>
                  <a:pt x="505244" y="238760"/>
                </a:lnTo>
                <a:lnTo>
                  <a:pt x="503290" y="207551"/>
                </a:lnTo>
                <a:lnTo>
                  <a:pt x="496827" y="177498"/>
                </a:lnTo>
                <a:lnTo>
                  <a:pt x="484948" y="148230"/>
                </a:lnTo>
                <a:lnTo>
                  <a:pt x="477484" y="136398"/>
                </a:lnTo>
                <a:close/>
              </a:path>
              <a:path w="520065" h="464819">
                <a:moveTo>
                  <a:pt x="255028" y="98044"/>
                </a:moveTo>
                <a:lnTo>
                  <a:pt x="205254" y="105314"/>
                </a:lnTo>
                <a:lnTo>
                  <a:pt x="161718" y="125484"/>
                </a:lnTo>
                <a:lnTo>
                  <a:pt x="127189" y="156090"/>
                </a:lnTo>
                <a:lnTo>
                  <a:pt x="104439" y="194669"/>
                </a:lnTo>
                <a:lnTo>
                  <a:pt x="96240" y="238760"/>
                </a:lnTo>
                <a:lnTo>
                  <a:pt x="104439" y="282899"/>
                </a:lnTo>
                <a:lnTo>
                  <a:pt x="127189" y="321484"/>
                </a:lnTo>
                <a:lnTo>
                  <a:pt x="161718" y="352072"/>
                </a:lnTo>
                <a:lnTo>
                  <a:pt x="205254" y="372217"/>
                </a:lnTo>
                <a:lnTo>
                  <a:pt x="255028" y="379475"/>
                </a:lnTo>
                <a:lnTo>
                  <a:pt x="304303" y="372217"/>
                </a:lnTo>
                <a:lnTo>
                  <a:pt x="342704" y="353949"/>
                </a:lnTo>
                <a:lnTo>
                  <a:pt x="255028" y="353949"/>
                </a:lnTo>
                <a:lnTo>
                  <a:pt x="204280" y="344951"/>
                </a:lnTo>
                <a:lnTo>
                  <a:pt x="163002" y="320357"/>
                </a:lnTo>
                <a:lnTo>
                  <a:pt x="135258" y="283761"/>
                </a:lnTo>
                <a:lnTo>
                  <a:pt x="125107" y="238760"/>
                </a:lnTo>
                <a:lnTo>
                  <a:pt x="135258" y="193831"/>
                </a:lnTo>
                <a:lnTo>
                  <a:pt x="163002" y="157273"/>
                </a:lnTo>
                <a:lnTo>
                  <a:pt x="204280" y="132693"/>
                </a:lnTo>
                <a:lnTo>
                  <a:pt x="255028" y="123698"/>
                </a:lnTo>
                <a:lnTo>
                  <a:pt x="360895" y="123698"/>
                </a:lnTo>
                <a:lnTo>
                  <a:pt x="360895" y="119380"/>
                </a:lnTo>
                <a:lnTo>
                  <a:pt x="332016" y="119380"/>
                </a:lnTo>
                <a:lnTo>
                  <a:pt x="313223" y="110634"/>
                </a:lnTo>
                <a:lnTo>
                  <a:pt x="293527" y="103901"/>
                </a:lnTo>
                <a:lnTo>
                  <a:pt x="273828" y="99573"/>
                </a:lnTo>
                <a:lnTo>
                  <a:pt x="255028" y="98044"/>
                </a:lnTo>
                <a:close/>
              </a:path>
              <a:path w="520065" h="464819">
                <a:moveTo>
                  <a:pt x="389763" y="170561"/>
                </a:moveTo>
                <a:lnTo>
                  <a:pt x="356082" y="170561"/>
                </a:lnTo>
                <a:lnTo>
                  <a:pt x="368710" y="184806"/>
                </a:lnTo>
                <a:lnTo>
                  <a:pt x="377731" y="201469"/>
                </a:lnTo>
                <a:lnTo>
                  <a:pt x="383144" y="219727"/>
                </a:lnTo>
                <a:lnTo>
                  <a:pt x="384949" y="238760"/>
                </a:lnTo>
                <a:lnTo>
                  <a:pt x="374799" y="283761"/>
                </a:lnTo>
                <a:lnTo>
                  <a:pt x="347054" y="320357"/>
                </a:lnTo>
                <a:lnTo>
                  <a:pt x="305777" y="344951"/>
                </a:lnTo>
                <a:lnTo>
                  <a:pt x="255028" y="353949"/>
                </a:lnTo>
                <a:lnTo>
                  <a:pt x="342704" y="353949"/>
                </a:lnTo>
                <a:lnTo>
                  <a:pt x="346649" y="352072"/>
                </a:lnTo>
                <a:lnTo>
                  <a:pt x="379757" y="321484"/>
                </a:lnTo>
                <a:lnTo>
                  <a:pt x="401316" y="282899"/>
                </a:lnTo>
                <a:lnTo>
                  <a:pt x="409016" y="238760"/>
                </a:lnTo>
                <a:lnTo>
                  <a:pt x="408038" y="220335"/>
                </a:lnTo>
                <a:lnTo>
                  <a:pt x="404804" y="203088"/>
                </a:lnTo>
                <a:lnTo>
                  <a:pt x="398863" y="186628"/>
                </a:lnTo>
                <a:lnTo>
                  <a:pt x="389763" y="170561"/>
                </a:lnTo>
                <a:close/>
              </a:path>
              <a:path w="520065" h="464819">
                <a:moveTo>
                  <a:pt x="255028" y="183387"/>
                </a:moveTo>
                <a:lnTo>
                  <a:pt x="231046" y="187842"/>
                </a:lnTo>
                <a:lnTo>
                  <a:pt x="211124" y="199882"/>
                </a:lnTo>
                <a:lnTo>
                  <a:pt x="197517" y="217517"/>
                </a:lnTo>
                <a:lnTo>
                  <a:pt x="192481" y="238760"/>
                </a:lnTo>
                <a:lnTo>
                  <a:pt x="197517" y="260022"/>
                </a:lnTo>
                <a:lnTo>
                  <a:pt x="211124" y="277701"/>
                </a:lnTo>
                <a:lnTo>
                  <a:pt x="231046" y="289784"/>
                </a:lnTo>
                <a:lnTo>
                  <a:pt x="255028" y="294259"/>
                </a:lnTo>
                <a:lnTo>
                  <a:pt x="278260" y="289784"/>
                </a:lnTo>
                <a:lnTo>
                  <a:pt x="296532" y="277701"/>
                </a:lnTo>
                <a:lnTo>
                  <a:pt x="302684" y="268605"/>
                </a:lnTo>
                <a:lnTo>
                  <a:pt x="255028" y="268605"/>
                </a:lnTo>
                <a:lnTo>
                  <a:pt x="241649" y="266352"/>
                </a:lnTo>
                <a:lnTo>
                  <a:pt x="230973" y="260111"/>
                </a:lnTo>
                <a:lnTo>
                  <a:pt x="223905" y="250656"/>
                </a:lnTo>
                <a:lnTo>
                  <a:pt x="221348" y="238760"/>
                </a:lnTo>
                <a:lnTo>
                  <a:pt x="223905" y="226917"/>
                </a:lnTo>
                <a:lnTo>
                  <a:pt x="230973" y="217455"/>
                </a:lnTo>
                <a:lnTo>
                  <a:pt x="241649" y="211185"/>
                </a:lnTo>
                <a:lnTo>
                  <a:pt x="255028" y="208915"/>
                </a:lnTo>
                <a:lnTo>
                  <a:pt x="303148" y="208915"/>
                </a:lnTo>
                <a:lnTo>
                  <a:pt x="324500" y="191897"/>
                </a:lnTo>
                <a:lnTo>
                  <a:pt x="283895" y="191897"/>
                </a:lnTo>
                <a:lnTo>
                  <a:pt x="278713" y="188745"/>
                </a:lnTo>
                <a:lnTo>
                  <a:pt x="271272" y="186023"/>
                </a:lnTo>
                <a:lnTo>
                  <a:pt x="262925" y="184110"/>
                </a:lnTo>
                <a:lnTo>
                  <a:pt x="255028" y="183387"/>
                </a:lnTo>
                <a:close/>
              </a:path>
              <a:path w="520065" h="464819">
                <a:moveTo>
                  <a:pt x="312093" y="226060"/>
                </a:moveTo>
                <a:lnTo>
                  <a:pt x="283895" y="226060"/>
                </a:lnTo>
                <a:lnTo>
                  <a:pt x="288709" y="230250"/>
                </a:lnTo>
                <a:lnTo>
                  <a:pt x="288695" y="238823"/>
                </a:lnTo>
                <a:lnTo>
                  <a:pt x="286154" y="250656"/>
                </a:lnTo>
                <a:lnTo>
                  <a:pt x="279088" y="260111"/>
                </a:lnTo>
                <a:lnTo>
                  <a:pt x="268413" y="266352"/>
                </a:lnTo>
                <a:lnTo>
                  <a:pt x="255028" y="268605"/>
                </a:lnTo>
                <a:lnTo>
                  <a:pt x="302684" y="268605"/>
                </a:lnTo>
                <a:lnTo>
                  <a:pt x="308488" y="260022"/>
                </a:lnTo>
                <a:lnTo>
                  <a:pt x="312762" y="238823"/>
                </a:lnTo>
                <a:lnTo>
                  <a:pt x="312625" y="229935"/>
                </a:lnTo>
                <a:lnTo>
                  <a:pt x="312093" y="226060"/>
                </a:lnTo>
                <a:close/>
              </a:path>
              <a:path w="520065" h="464819">
                <a:moveTo>
                  <a:pt x="303148" y="208915"/>
                </a:moveTo>
                <a:lnTo>
                  <a:pt x="264655" y="208915"/>
                </a:lnTo>
                <a:lnTo>
                  <a:pt x="245402" y="230250"/>
                </a:lnTo>
                <a:lnTo>
                  <a:pt x="239994" y="234144"/>
                </a:lnTo>
                <a:lnTo>
                  <a:pt x="238191" y="238823"/>
                </a:lnTo>
                <a:lnTo>
                  <a:pt x="239994" y="243502"/>
                </a:lnTo>
                <a:lnTo>
                  <a:pt x="245402" y="247396"/>
                </a:lnTo>
                <a:lnTo>
                  <a:pt x="245402" y="251587"/>
                </a:lnTo>
                <a:lnTo>
                  <a:pt x="259842" y="251587"/>
                </a:lnTo>
                <a:lnTo>
                  <a:pt x="264655" y="247396"/>
                </a:lnTo>
                <a:lnTo>
                  <a:pt x="283895" y="226060"/>
                </a:lnTo>
                <a:lnTo>
                  <a:pt x="312093" y="226060"/>
                </a:lnTo>
                <a:lnTo>
                  <a:pt x="311572" y="222265"/>
                </a:lnTo>
                <a:lnTo>
                  <a:pt x="308714" y="215382"/>
                </a:lnTo>
                <a:lnTo>
                  <a:pt x="303148" y="208915"/>
                </a:lnTo>
                <a:close/>
              </a:path>
              <a:path w="520065" h="464819">
                <a:moveTo>
                  <a:pt x="360895" y="123698"/>
                </a:moveTo>
                <a:lnTo>
                  <a:pt x="255028" y="123698"/>
                </a:lnTo>
                <a:lnTo>
                  <a:pt x="276530" y="125293"/>
                </a:lnTo>
                <a:lnTo>
                  <a:pt x="297132" y="130079"/>
                </a:lnTo>
                <a:lnTo>
                  <a:pt x="315929" y="138056"/>
                </a:lnTo>
                <a:lnTo>
                  <a:pt x="332016" y="149225"/>
                </a:lnTo>
                <a:lnTo>
                  <a:pt x="283895" y="191897"/>
                </a:lnTo>
                <a:lnTo>
                  <a:pt x="324500" y="191897"/>
                </a:lnTo>
                <a:lnTo>
                  <a:pt x="351269" y="170561"/>
                </a:lnTo>
                <a:lnTo>
                  <a:pt x="413816" y="170561"/>
                </a:lnTo>
                <a:lnTo>
                  <a:pt x="413816" y="166370"/>
                </a:lnTo>
                <a:lnTo>
                  <a:pt x="418630" y="166370"/>
                </a:lnTo>
                <a:lnTo>
                  <a:pt x="439188" y="145034"/>
                </a:lnTo>
                <a:lnTo>
                  <a:pt x="360895" y="145034"/>
                </a:lnTo>
                <a:lnTo>
                  <a:pt x="360895" y="123698"/>
                </a:lnTo>
                <a:close/>
              </a:path>
              <a:path w="520065" h="464819">
                <a:moveTo>
                  <a:pt x="457123" y="42672"/>
                </a:moveTo>
                <a:lnTo>
                  <a:pt x="428256" y="42672"/>
                </a:lnTo>
                <a:lnTo>
                  <a:pt x="428256" y="76708"/>
                </a:lnTo>
                <a:lnTo>
                  <a:pt x="433070" y="81025"/>
                </a:lnTo>
                <a:lnTo>
                  <a:pt x="476377" y="81025"/>
                </a:lnTo>
                <a:lnTo>
                  <a:pt x="404202" y="145034"/>
                </a:lnTo>
                <a:lnTo>
                  <a:pt x="439188" y="145034"/>
                </a:lnTo>
                <a:lnTo>
                  <a:pt x="447509" y="136398"/>
                </a:lnTo>
                <a:lnTo>
                  <a:pt x="477484" y="136398"/>
                </a:lnTo>
                <a:lnTo>
                  <a:pt x="466750" y="119380"/>
                </a:lnTo>
                <a:lnTo>
                  <a:pt x="514870" y="76708"/>
                </a:lnTo>
                <a:lnTo>
                  <a:pt x="519684" y="76708"/>
                </a:lnTo>
                <a:lnTo>
                  <a:pt x="519684" y="59690"/>
                </a:lnTo>
                <a:lnTo>
                  <a:pt x="457123" y="59690"/>
                </a:lnTo>
                <a:lnTo>
                  <a:pt x="457123" y="42672"/>
                </a:lnTo>
                <a:close/>
              </a:path>
              <a:path w="520065" h="464819">
                <a:moveTo>
                  <a:pt x="366855" y="38354"/>
                </a:moveTo>
                <a:lnTo>
                  <a:pt x="255028" y="38354"/>
                </a:lnTo>
                <a:lnTo>
                  <a:pt x="283823" y="39951"/>
                </a:lnTo>
                <a:lnTo>
                  <a:pt x="312169" y="44751"/>
                </a:lnTo>
                <a:lnTo>
                  <a:pt x="339614" y="52766"/>
                </a:lnTo>
                <a:lnTo>
                  <a:pt x="365709" y="64008"/>
                </a:lnTo>
                <a:lnTo>
                  <a:pt x="336829" y="93853"/>
                </a:lnTo>
                <a:lnTo>
                  <a:pt x="332016" y="93853"/>
                </a:lnTo>
                <a:lnTo>
                  <a:pt x="332016" y="119380"/>
                </a:lnTo>
                <a:lnTo>
                  <a:pt x="360895" y="119380"/>
                </a:lnTo>
                <a:lnTo>
                  <a:pt x="360895" y="106553"/>
                </a:lnTo>
                <a:lnTo>
                  <a:pt x="394576" y="72517"/>
                </a:lnTo>
                <a:lnTo>
                  <a:pt x="399389" y="72517"/>
                </a:lnTo>
                <a:lnTo>
                  <a:pt x="424203" y="46862"/>
                </a:lnTo>
                <a:lnTo>
                  <a:pt x="384949" y="46862"/>
                </a:lnTo>
                <a:lnTo>
                  <a:pt x="366855" y="38354"/>
                </a:lnTo>
                <a:close/>
              </a:path>
              <a:path w="520065" h="464819">
                <a:moveTo>
                  <a:pt x="442696" y="0"/>
                </a:moveTo>
                <a:lnTo>
                  <a:pt x="437883" y="0"/>
                </a:lnTo>
                <a:lnTo>
                  <a:pt x="433070" y="4318"/>
                </a:lnTo>
                <a:lnTo>
                  <a:pt x="384949" y="46862"/>
                </a:lnTo>
                <a:lnTo>
                  <a:pt x="424203" y="46862"/>
                </a:lnTo>
                <a:lnTo>
                  <a:pt x="428256" y="42672"/>
                </a:lnTo>
                <a:lnTo>
                  <a:pt x="457123" y="42672"/>
                </a:lnTo>
                <a:lnTo>
                  <a:pt x="457123" y="8509"/>
                </a:lnTo>
                <a:lnTo>
                  <a:pt x="452323" y="4318"/>
                </a:lnTo>
                <a:lnTo>
                  <a:pt x="447509" y="4318"/>
                </a:lnTo>
                <a:lnTo>
                  <a:pt x="442696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408919" y="6507480"/>
            <a:ext cx="640080" cy="350520"/>
          </a:xfrm>
          <a:custGeom>
            <a:avLst/>
            <a:gdLst/>
            <a:ahLst/>
            <a:cxnLst/>
            <a:rect l="l" t="t" r="r" b="b"/>
            <a:pathLst>
              <a:path w="640079" h="350520">
                <a:moveTo>
                  <a:pt x="640079" y="0"/>
                </a:moveTo>
                <a:lnTo>
                  <a:pt x="0" y="0"/>
                </a:lnTo>
                <a:lnTo>
                  <a:pt x="0" y="350517"/>
                </a:lnTo>
                <a:lnTo>
                  <a:pt x="640079" y="350517"/>
                </a:lnTo>
                <a:lnTo>
                  <a:pt x="640079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57173" y="729995"/>
            <a:ext cx="9130665" cy="0"/>
          </a:xfrm>
          <a:custGeom>
            <a:avLst/>
            <a:gdLst/>
            <a:ahLst/>
            <a:cxnLst/>
            <a:rect l="l" t="t" r="r" b="b"/>
            <a:pathLst>
              <a:path w="9130665">
                <a:moveTo>
                  <a:pt x="0" y="0"/>
                </a:moveTo>
                <a:lnTo>
                  <a:pt x="9130538" y="0"/>
                </a:lnTo>
              </a:path>
            </a:pathLst>
          </a:custGeom>
          <a:ln w="6096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6315" y="0"/>
            <a:ext cx="329184" cy="614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3627120" y="5809489"/>
            <a:ext cx="4997450" cy="704215"/>
            <a:chOff x="2484120" y="5809488"/>
            <a:chExt cx="4997450" cy="704215"/>
          </a:xfrm>
        </p:grpSpPr>
        <p:sp>
          <p:nvSpPr>
            <p:cNvPr id="13" name="object 13"/>
            <p:cNvSpPr/>
            <p:nvPr/>
          </p:nvSpPr>
          <p:spPr>
            <a:xfrm>
              <a:off x="6770854" y="5854930"/>
              <a:ext cx="626918" cy="62691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19756" y="5966460"/>
              <a:ext cx="387095" cy="39014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11140" y="6044184"/>
              <a:ext cx="231648" cy="24841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90216" y="5815584"/>
              <a:ext cx="4985385" cy="692150"/>
            </a:xfrm>
            <a:custGeom>
              <a:avLst/>
              <a:gdLst/>
              <a:ahLst/>
              <a:cxnLst/>
              <a:rect l="l" t="t" r="r" b="b"/>
              <a:pathLst>
                <a:path w="4985384" h="692150">
                  <a:moveTo>
                    <a:pt x="0" y="691895"/>
                  </a:moveTo>
                  <a:lnTo>
                    <a:pt x="4985004" y="691895"/>
                  </a:lnTo>
                  <a:lnTo>
                    <a:pt x="4985004" y="0"/>
                  </a:lnTo>
                  <a:lnTo>
                    <a:pt x="0" y="0"/>
                  </a:lnTo>
                  <a:lnTo>
                    <a:pt x="0" y="691895"/>
                  </a:lnTo>
                  <a:close/>
                </a:path>
              </a:pathLst>
            </a:custGeom>
            <a:ln w="12192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9227358" y="1236472"/>
            <a:ext cx="1501775" cy="1511300"/>
          </a:xfrm>
          <a:custGeom>
            <a:avLst/>
            <a:gdLst/>
            <a:ahLst/>
            <a:cxnLst/>
            <a:rect l="l" t="t" r="r" b="b"/>
            <a:pathLst>
              <a:path w="1501775" h="1511300">
                <a:moveTo>
                  <a:pt x="508208" y="990600"/>
                </a:moveTo>
                <a:lnTo>
                  <a:pt x="424896" y="990600"/>
                </a:lnTo>
                <a:lnTo>
                  <a:pt x="397379" y="1003300"/>
                </a:lnTo>
                <a:lnTo>
                  <a:pt x="369540" y="1003300"/>
                </a:lnTo>
                <a:lnTo>
                  <a:pt x="314279" y="1028700"/>
                </a:lnTo>
                <a:lnTo>
                  <a:pt x="40594" y="1143000"/>
                </a:lnTo>
                <a:lnTo>
                  <a:pt x="19141" y="1155700"/>
                </a:lnTo>
                <a:lnTo>
                  <a:pt x="4986" y="1181100"/>
                </a:lnTo>
                <a:lnTo>
                  <a:pt x="0" y="1206500"/>
                </a:lnTo>
                <a:lnTo>
                  <a:pt x="6050" y="1231900"/>
                </a:lnTo>
                <a:lnTo>
                  <a:pt x="111206" y="1473200"/>
                </a:lnTo>
                <a:lnTo>
                  <a:pt x="117984" y="1485900"/>
                </a:lnTo>
                <a:lnTo>
                  <a:pt x="127335" y="1498600"/>
                </a:lnTo>
                <a:lnTo>
                  <a:pt x="139066" y="1511300"/>
                </a:lnTo>
                <a:lnTo>
                  <a:pt x="210901" y="1511300"/>
                </a:lnTo>
                <a:lnTo>
                  <a:pt x="243818" y="1485900"/>
                </a:lnTo>
                <a:lnTo>
                  <a:pt x="301372" y="1447800"/>
                </a:lnTo>
                <a:lnTo>
                  <a:pt x="174706" y="1447800"/>
                </a:lnTo>
                <a:lnTo>
                  <a:pt x="67772" y="1206500"/>
                </a:lnTo>
                <a:lnTo>
                  <a:pt x="154767" y="1168400"/>
                </a:lnTo>
                <a:lnTo>
                  <a:pt x="230586" y="1168400"/>
                </a:lnTo>
                <a:lnTo>
                  <a:pt x="214584" y="1130300"/>
                </a:lnTo>
                <a:lnTo>
                  <a:pt x="337774" y="1079500"/>
                </a:lnTo>
                <a:lnTo>
                  <a:pt x="360890" y="1066800"/>
                </a:lnTo>
                <a:lnTo>
                  <a:pt x="383827" y="1066800"/>
                </a:lnTo>
                <a:lnTo>
                  <a:pt x="406407" y="1054100"/>
                </a:lnTo>
                <a:lnTo>
                  <a:pt x="698581" y="1054100"/>
                </a:lnTo>
                <a:lnTo>
                  <a:pt x="642320" y="1041400"/>
                </a:lnTo>
                <a:lnTo>
                  <a:pt x="623919" y="1028700"/>
                </a:lnTo>
                <a:lnTo>
                  <a:pt x="591599" y="1016000"/>
                </a:lnTo>
                <a:lnTo>
                  <a:pt x="551112" y="1003300"/>
                </a:lnTo>
                <a:lnTo>
                  <a:pt x="508208" y="990600"/>
                </a:lnTo>
                <a:close/>
              </a:path>
              <a:path w="1501775" h="1511300">
                <a:moveTo>
                  <a:pt x="673181" y="1384300"/>
                </a:moveTo>
                <a:lnTo>
                  <a:pt x="455630" y="1384300"/>
                </a:lnTo>
                <a:lnTo>
                  <a:pt x="461091" y="1397000"/>
                </a:lnTo>
                <a:lnTo>
                  <a:pt x="478085" y="1397000"/>
                </a:lnTo>
                <a:lnTo>
                  <a:pt x="522273" y="1409700"/>
                </a:lnTo>
                <a:lnTo>
                  <a:pt x="583463" y="1435100"/>
                </a:lnTo>
                <a:lnTo>
                  <a:pt x="651464" y="1447800"/>
                </a:lnTo>
                <a:lnTo>
                  <a:pt x="708237" y="1473200"/>
                </a:lnTo>
                <a:lnTo>
                  <a:pt x="806342" y="1473200"/>
                </a:lnTo>
                <a:lnTo>
                  <a:pt x="815024" y="1460500"/>
                </a:lnTo>
                <a:lnTo>
                  <a:pt x="827111" y="1460500"/>
                </a:lnTo>
                <a:lnTo>
                  <a:pt x="843615" y="1447800"/>
                </a:lnTo>
                <a:lnTo>
                  <a:pt x="922607" y="1409700"/>
                </a:lnTo>
                <a:lnTo>
                  <a:pt x="749571" y="1409700"/>
                </a:lnTo>
                <a:lnTo>
                  <a:pt x="720472" y="1397000"/>
                </a:lnTo>
                <a:lnTo>
                  <a:pt x="673181" y="1384300"/>
                </a:lnTo>
                <a:close/>
              </a:path>
              <a:path w="1501775" h="1511300">
                <a:moveTo>
                  <a:pt x="230586" y="1168400"/>
                </a:moveTo>
                <a:lnTo>
                  <a:pt x="154767" y="1168400"/>
                </a:lnTo>
                <a:lnTo>
                  <a:pt x="254462" y="1397000"/>
                </a:lnTo>
                <a:lnTo>
                  <a:pt x="232034" y="1409700"/>
                </a:lnTo>
                <a:lnTo>
                  <a:pt x="211155" y="1422400"/>
                </a:lnTo>
                <a:lnTo>
                  <a:pt x="191990" y="1435100"/>
                </a:lnTo>
                <a:lnTo>
                  <a:pt x="174706" y="1447800"/>
                </a:lnTo>
                <a:lnTo>
                  <a:pt x="301372" y="1447800"/>
                </a:lnTo>
                <a:lnTo>
                  <a:pt x="320557" y="1435100"/>
                </a:lnTo>
                <a:lnTo>
                  <a:pt x="359618" y="1409700"/>
                </a:lnTo>
                <a:lnTo>
                  <a:pt x="396738" y="1384300"/>
                </a:lnTo>
                <a:lnTo>
                  <a:pt x="673181" y="1384300"/>
                </a:lnTo>
                <a:lnTo>
                  <a:pt x="610538" y="1358900"/>
                </a:lnTo>
                <a:lnTo>
                  <a:pt x="310596" y="1358900"/>
                </a:lnTo>
                <a:lnTo>
                  <a:pt x="230586" y="1168400"/>
                </a:lnTo>
                <a:close/>
              </a:path>
              <a:path w="1501775" h="1511300">
                <a:moveTo>
                  <a:pt x="1262334" y="1066800"/>
                </a:moveTo>
                <a:lnTo>
                  <a:pt x="1191742" y="1066800"/>
                </a:lnTo>
                <a:lnTo>
                  <a:pt x="1197056" y="1079500"/>
                </a:lnTo>
                <a:lnTo>
                  <a:pt x="1198643" y="1092200"/>
                </a:lnTo>
                <a:lnTo>
                  <a:pt x="1194802" y="1104900"/>
                </a:lnTo>
                <a:lnTo>
                  <a:pt x="1188912" y="1117600"/>
                </a:lnTo>
                <a:lnTo>
                  <a:pt x="1184356" y="1117600"/>
                </a:lnTo>
                <a:lnTo>
                  <a:pt x="905210" y="1320800"/>
                </a:lnTo>
                <a:lnTo>
                  <a:pt x="882056" y="1346200"/>
                </a:lnTo>
                <a:lnTo>
                  <a:pt x="835130" y="1371600"/>
                </a:lnTo>
                <a:lnTo>
                  <a:pt x="810976" y="1384300"/>
                </a:lnTo>
                <a:lnTo>
                  <a:pt x="798335" y="1397000"/>
                </a:lnTo>
                <a:lnTo>
                  <a:pt x="778337" y="1397000"/>
                </a:lnTo>
                <a:lnTo>
                  <a:pt x="766764" y="1409700"/>
                </a:lnTo>
                <a:lnTo>
                  <a:pt x="922607" y="1409700"/>
                </a:lnTo>
                <a:lnTo>
                  <a:pt x="948771" y="1384300"/>
                </a:lnTo>
                <a:lnTo>
                  <a:pt x="1227917" y="1181100"/>
                </a:lnTo>
                <a:lnTo>
                  <a:pt x="1243742" y="1155700"/>
                </a:lnTo>
                <a:lnTo>
                  <a:pt x="1258032" y="1130300"/>
                </a:lnTo>
                <a:lnTo>
                  <a:pt x="1265868" y="1104900"/>
                </a:lnTo>
                <a:lnTo>
                  <a:pt x="1262334" y="1066800"/>
                </a:lnTo>
                <a:close/>
              </a:path>
              <a:path w="1501775" h="1511300">
                <a:moveTo>
                  <a:pt x="482808" y="1320800"/>
                </a:moveTo>
                <a:lnTo>
                  <a:pt x="379866" y="1320800"/>
                </a:lnTo>
                <a:lnTo>
                  <a:pt x="321518" y="1346200"/>
                </a:lnTo>
                <a:lnTo>
                  <a:pt x="317835" y="1358900"/>
                </a:lnTo>
                <a:lnTo>
                  <a:pt x="610538" y="1358900"/>
                </a:lnTo>
                <a:lnTo>
                  <a:pt x="552848" y="1346200"/>
                </a:lnTo>
                <a:lnTo>
                  <a:pt x="507732" y="1333500"/>
                </a:lnTo>
                <a:lnTo>
                  <a:pt x="482808" y="1320800"/>
                </a:lnTo>
                <a:close/>
              </a:path>
              <a:path w="1501775" h="1511300">
                <a:moveTo>
                  <a:pt x="819993" y="1257300"/>
                </a:moveTo>
                <a:lnTo>
                  <a:pt x="585279" y="1257300"/>
                </a:lnTo>
                <a:lnTo>
                  <a:pt x="622905" y="1270000"/>
                </a:lnTo>
                <a:lnTo>
                  <a:pt x="667984" y="1282700"/>
                </a:lnTo>
                <a:lnTo>
                  <a:pt x="778797" y="1282700"/>
                </a:lnTo>
                <a:lnTo>
                  <a:pt x="805521" y="1270000"/>
                </a:lnTo>
                <a:lnTo>
                  <a:pt x="819993" y="1257300"/>
                </a:lnTo>
                <a:close/>
              </a:path>
              <a:path w="1501775" h="1511300">
                <a:moveTo>
                  <a:pt x="601948" y="1193800"/>
                </a:moveTo>
                <a:lnTo>
                  <a:pt x="560548" y="1193800"/>
                </a:lnTo>
                <a:lnTo>
                  <a:pt x="550735" y="1206500"/>
                </a:lnTo>
                <a:lnTo>
                  <a:pt x="544530" y="1219200"/>
                </a:lnTo>
                <a:lnTo>
                  <a:pt x="543343" y="1231900"/>
                </a:lnTo>
                <a:lnTo>
                  <a:pt x="547419" y="1244600"/>
                </a:lnTo>
                <a:lnTo>
                  <a:pt x="555924" y="1244600"/>
                </a:lnTo>
                <a:lnTo>
                  <a:pt x="568025" y="1257300"/>
                </a:lnTo>
                <a:lnTo>
                  <a:pt x="831054" y="1257300"/>
                </a:lnTo>
                <a:lnTo>
                  <a:pt x="848377" y="1244600"/>
                </a:lnTo>
                <a:lnTo>
                  <a:pt x="888954" y="1219200"/>
                </a:lnTo>
                <a:lnTo>
                  <a:pt x="714837" y="1219200"/>
                </a:lnTo>
                <a:lnTo>
                  <a:pt x="679715" y="1206500"/>
                </a:lnTo>
                <a:lnTo>
                  <a:pt x="637605" y="1206500"/>
                </a:lnTo>
                <a:lnTo>
                  <a:pt x="601948" y="1193800"/>
                </a:lnTo>
                <a:close/>
              </a:path>
              <a:path w="1501775" h="1511300">
                <a:moveTo>
                  <a:pt x="895064" y="1206500"/>
                </a:moveTo>
                <a:lnTo>
                  <a:pt x="776595" y="1206500"/>
                </a:lnTo>
                <a:lnTo>
                  <a:pt x="757477" y="1219200"/>
                </a:lnTo>
                <a:lnTo>
                  <a:pt x="888954" y="1219200"/>
                </a:lnTo>
                <a:lnTo>
                  <a:pt x="895064" y="1206500"/>
                </a:lnTo>
                <a:close/>
              </a:path>
              <a:path w="1501775" h="1511300">
                <a:moveTo>
                  <a:pt x="923371" y="1168400"/>
                </a:moveTo>
                <a:lnTo>
                  <a:pt x="841710" y="1168400"/>
                </a:lnTo>
                <a:lnTo>
                  <a:pt x="827924" y="1181100"/>
                </a:lnTo>
                <a:lnTo>
                  <a:pt x="812770" y="1181100"/>
                </a:lnTo>
                <a:lnTo>
                  <a:pt x="798972" y="1193800"/>
                </a:lnTo>
                <a:lnTo>
                  <a:pt x="789259" y="1193800"/>
                </a:lnTo>
                <a:lnTo>
                  <a:pt x="789259" y="1206500"/>
                </a:lnTo>
                <a:lnTo>
                  <a:pt x="905448" y="1206500"/>
                </a:lnTo>
                <a:lnTo>
                  <a:pt x="916189" y="1193800"/>
                </a:lnTo>
                <a:lnTo>
                  <a:pt x="923371" y="1168400"/>
                </a:lnTo>
                <a:close/>
              </a:path>
              <a:path w="1501775" h="1511300">
                <a:moveTo>
                  <a:pt x="839043" y="1054100"/>
                </a:moveTo>
                <a:lnTo>
                  <a:pt x="780115" y="1054100"/>
                </a:lnTo>
                <a:lnTo>
                  <a:pt x="750052" y="1066800"/>
                </a:lnTo>
                <a:lnTo>
                  <a:pt x="544673" y="1066800"/>
                </a:lnTo>
                <a:lnTo>
                  <a:pt x="571619" y="1079500"/>
                </a:lnTo>
                <a:lnTo>
                  <a:pt x="613364" y="1092200"/>
                </a:lnTo>
                <a:lnTo>
                  <a:pt x="674959" y="1117600"/>
                </a:lnTo>
                <a:lnTo>
                  <a:pt x="839390" y="1117600"/>
                </a:lnTo>
                <a:lnTo>
                  <a:pt x="849076" y="1130300"/>
                </a:lnTo>
                <a:lnTo>
                  <a:pt x="852632" y="1130300"/>
                </a:lnTo>
                <a:lnTo>
                  <a:pt x="854410" y="1143000"/>
                </a:lnTo>
                <a:lnTo>
                  <a:pt x="856315" y="1143000"/>
                </a:lnTo>
                <a:lnTo>
                  <a:pt x="852632" y="1155700"/>
                </a:lnTo>
                <a:lnTo>
                  <a:pt x="845393" y="1168400"/>
                </a:lnTo>
                <a:lnTo>
                  <a:pt x="926927" y="1168400"/>
                </a:lnTo>
                <a:lnTo>
                  <a:pt x="926927" y="1155700"/>
                </a:lnTo>
                <a:lnTo>
                  <a:pt x="1096563" y="1092200"/>
                </a:lnTo>
                <a:lnTo>
                  <a:pt x="897971" y="1092200"/>
                </a:lnTo>
                <a:lnTo>
                  <a:pt x="868840" y="1066800"/>
                </a:lnTo>
                <a:lnTo>
                  <a:pt x="839043" y="1054100"/>
                </a:lnTo>
                <a:close/>
              </a:path>
              <a:path w="1501775" h="1511300">
                <a:moveTo>
                  <a:pt x="801832" y="1117600"/>
                </a:moveTo>
                <a:lnTo>
                  <a:pt x="686425" y="1117600"/>
                </a:lnTo>
                <a:lnTo>
                  <a:pt x="714678" y="1130300"/>
                </a:lnTo>
                <a:lnTo>
                  <a:pt x="754790" y="1130300"/>
                </a:lnTo>
                <a:lnTo>
                  <a:pt x="801832" y="1117600"/>
                </a:lnTo>
                <a:close/>
              </a:path>
              <a:path w="1501775" h="1511300">
                <a:moveTo>
                  <a:pt x="1181788" y="990600"/>
                </a:moveTo>
                <a:lnTo>
                  <a:pt x="1146256" y="990600"/>
                </a:lnTo>
                <a:lnTo>
                  <a:pt x="905210" y="1092200"/>
                </a:lnTo>
                <a:lnTo>
                  <a:pt x="1096563" y="1092200"/>
                </a:lnTo>
                <a:lnTo>
                  <a:pt x="1164417" y="1066800"/>
                </a:lnTo>
                <a:lnTo>
                  <a:pt x="1262334" y="1066800"/>
                </a:lnTo>
                <a:lnTo>
                  <a:pt x="1244772" y="1028700"/>
                </a:lnTo>
                <a:lnTo>
                  <a:pt x="1215661" y="1003300"/>
                </a:lnTo>
                <a:lnTo>
                  <a:pt x="1181788" y="990600"/>
                </a:lnTo>
                <a:close/>
              </a:path>
              <a:path w="1501775" h="1511300">
                <a:moveTo>
                  <a:pt x="706213" y="1054100"/>
                </a:moveTo>
                <a:lnTo>
                  <a:pt x="488269" y="1054100"/>
                </a:lnTo>
                <a:lnTo>
                  <a:pt x="520799" y="1066800"/>
                </a:lnTo>
                <a:lnTo>
                  <a:pt x="724394" y="1066800"/>
                </a:lnTo>
                <a:lnTo>
                  <a:pt x="706213" y="1054100"/>
                </a:lnTo>
                <a:close/>
              </a:path>
              <a:path w="1501775" h="1511300">
                <a:moveTo>
                  <a:pt x="702974" y="292100"/>
                </a:moveTo>
                <a:lnTo>
                  <a:pt x="620511" y="292100"/>
                </a:lnTo>
                <a:lnTo>
                  <a:pt x="576068" y="304800"/>
                </a:lnTo>
                <a:lnTo>
                  <a:pt x="535137" y="330200"/>
                </a:lnTo>
                <a:lnTo>
                  <a:pt x="498460" y="355600"/>
                </a:lnTo>
                <a:lnTo>
                  <a:pt x="466784" y="381000"/>
                </a:lnTo>
                <a:lnTo>
                  <a:pt x="440851" y="419100"/>
                </a:lnTo>
                <a:lnTo>
                  <a:pt x="421406" y="457200"/>
                </a:lnTo>
                <a:lnTo>
                  <a:pt x="409193" y="508000"/>
                </a:lnTo>
                <a:lnTo>
                  <a:pt x="404957" y="546100"/>
                </a:lnTo>
                <a:lnTo>
                  <a:pt x="411439" y="609600"/>
                </a:lnTo>
                <a:lnTo>
                  <a:pt x="427897" y="647700"/>
                </a:lnTo>
                <a:lnTo>
                  <a:pt x="452518" y="698500"/>
                </a:lnTo>
                <a:lnTo>
                  <a:pt x="483490" y="736600"/>
                </a:lnTo>
                <a:lnTo>
                  <a:pt x="518998" y="774700"/>
                </a:lnTo>
                <a:lnTo>
                  <a:pt x="557230" y="812800"/>
                </a:lnTo>
                <a:lnTo>
                  <a:pt x="785576" y="990600"/>
                </a:lnTo>
                <a:lnTo>
                  <a:pt x="791037" y="1003300"/>
                </a:lnTo>
                <a:lnTo>
                  <a:pt x="819993" y="1003300"/>
                </a:lnTo>
                <a:lnTo>
                  <a:pt x="825454" y="990600"/>
                </a:lnTo>
                <a:lnTo>
                  <a:pt x="907006" y="927100"/>
                </a:lnTo>
                <a:lnTo>
                  <a:pt x="803737" y="927100"/>
                </a:lnTo>
                <a:lnTo>
                  <a:pt x="597108" y="762000"/>
                </a:lnTo>
                <a:lnTo>
                  <a:pt x="555022" y="723900"/>
                </a:lnTo>
                <a:lnTo>
                  <a:pt x="520782" y="685800"/>
                </a:lnTo>
                <a:lnTo>
                  <a:pt x="495253" y="647700"/>
                </a:lnTo>
                <a:lnTo>
                  <a:pt x="479301" y="596900"/>
                </a:lnTo>
                <a:lnTo>
                  <a:pt x="473791" y="546100"/>
                </a:lnTo>
                <a:lnTo>
                  <a:pt x="478922" y="508000"/>
                </a:lnTo>
                <a:lnTo>
                  <a:pt x="493532" y="469900"/>
                </a:lnTo>
                <a:lnTo>
                  <a:pt x="516448" y="431800"/>
                </a:lnTo>
                <a:lnTo>
                  <a:pt x="546499" y="393700"/>
                </a:lnTo>
                <a:lnTo>
                  <a:pt x="582509" y="381000"/>
                </a:lnTo>
                <a:lnTo>
                  <a:pt x="623307" y="368300"/>
                </a:lnTo>
                <a:lnTo>
                  <a:pt x="667720" y="355600"/>
                </a:lnTo>
                <a:lnTo>
                  <a:pt x="1081545" y="355600"/>
                </a:lnTo>
                <a:lnTo>
                  <a:pt x="1080597" y="342900"/>
                </a:lnTo>
                <a:lnTo>
                  <a:pt x="1074886" y="330200"/>
                </a:lnTo>
                <a:lnTo>
                  <a:pt x="803737" y="330200"/>
                </a:lnTo>
                <a:lnTo>
                  <a:pt x="771483" y="317500"/>
                </a:lnTo>
                <a:lnTo>
                  <a:pt x="737729" y="304800"/>
                </a:lnTo>
                <a:lnTo>
                  <a:pt x="702974" y="292100"/>
                </a:lnTo>
                <a:close/>
              </a:path>
              <a:path w="1501775" h="1511300">
                <a:moveTo>
                  <a:pt x="1192071" y="520700"/>
                </a:moveTo>
                <a:lnTo>
                  <a:pt x="1144017" y="520700"/>
                </a:lnTo>
                <a:lnTo>
                  <a:pt x="1136399" y="533400"/>
                </a:lnTo>
                <a:lnTo>
                  <a:pt x="1133556" y="546100"/>
                </a:lnTo>
                <a:lnTo>
                  <a:pt x="1128047" y="596900"/>
                </a:lnTo>
                <a:lnTo>
                  <a:pt x="1112102" y="635000"/>
                </a:lnTo>
                <a:lnTo>
                  <a:pt x="1086592" y="685800"/>
                </a:lnTo>
                <a:lnTo>
                  <a:pt x="1052390" y="723900"/>
                </a:lnTo>
                <a:lnTo>
                  <a:pt x="1010366" y="762000"/>
                </a:lnTo>
                <a:lnTo>
                  <a:pt x="803737" y="927100"/>
                </a:lnTo>
                <a:lnTo>
                  <a:pt x="907006" y="927100"/>
                </a:lnTo>
                <a:lnTo>
                  <a:pt x="1053800" y="812800"/>
                </a:lnTo>
                <a:lnTo>
                  <a:pt x="1091274" y="774700"/>
                </a:lnTo>
                <a:lnTo>
                  <a:pt x="1126223" y="736600"/>
                </a:lnTo>
                <a:lnTo>
                  <a:pt x="1156733" y="698500"/>
                </a:lnTo>
                <a:lnTo>
                  <a:pt x="1180894" y="647700"/>
                </a:lnTo>
                <a:lnTo>
                  <a:pt x="1196792" y="609600"/>
                </a:lnTo>
                <a:lnTo>
                  <a:pt x="1202517" y="546100"/>
                </a:lnTo>
                <a:lnTo>
                  <a:pt x="1199675" y="533400"/>
                </a:lnTo>
                <a:lnTo>
                  <a:pt x="1192071" y="520700"/>
                </a:lnTo>
                <a:close/>
              </a:path>
              <a:path w="1501775" h="1511300">
                <a:moveTo>
                  <a:pt x="307772" y="596900"/>
                </a:moveTo>
                <a:lnTo>
                  <a:pt x="108338" y="596900"/>
                </a:lnTo>
                <a:lnTo>
                  <a:pt x="105745" y="609600"/>
                </a:lnTo>
                <a:lnTo>
                  <a:pt x="108338" y="622300"/>
                </a:lnTo>
                <a:lnTo>
                  <a:pt x="115540" y="635000"/>
                </a:lnTo>
                <a:lnTo>
                  <a:pt x="126480" y="647700"/>
                </a:lnTo>
                <a:lnTo>
                  <a:pt x="289218" y="647700"/>
                </a:lnTo>
                <a:lnTo>
                  <a:pt x="300198" y="635000"/>
                </a:lnTo>
                <a:lnTo>
                  <a:pt x="307772" y="622300"/>
                </a:lnTo>
                <a:lnTo>
                  <a:pt x="310596" y="609600"/>
                </a:lnTo>
                <a:lnTo>
                  <a:pt x="307772" y="596900"/>
                </a:lnTo>
                <a:close/>
              </a:path>
              <a:path w="1501775" h="1511300">
                <a:moveTo>
                  <a:pt x="1499028" y="596900"/>
                </a:moveTo>
                <a:lnTo>
                  <a:pt x="1299592" y="596900"/>
                </a:lnTo>
                <a:lnTo>
                  <a:pt x="1296751" y="609600"/>
                </a:lnTo>
                <a:lnTo>
                  <a:pt x="1299592" y="622300"/>
                </a:lnTo>
                <a:lnTo>
                  <a:pt x="1307197" y="635000"/>
                </a:lnTo>
                <a:lnTo>
                  <a:pt x="1318182" y="647700"/>
                </a:lnTo>
                <a:lnTo>
                  <a:pt x="1480974" y="647700"/>
                </a:lnTo>
                <a:lnTo>
                  <a:pt x="1491870" y="635000"/>
                </a:lnTo>
                <a:lnTo>
                  <a:pt x="1499028" y="622300"/>
                </a:lnTo>
                <a:lnTo>
                  <a:pt x="1501602" y="609600"/>
                </a:lnTo>
                <a:lnTo>
                  <a:pt x="1499028" y="596900"/>
                </a:lnTo>
                <a:close/>
              </a:path>
              <a:path w="1501775" h="1511300">
                <a:moveTo>
                  <a:pt x="289218" y="584200"/>
                </a:moveTo>
                <a:lnTo>
                  <a:pt x="126480" y="584200"/>
                </a:lnTo>
                <a:lnTo>
                  <a:pt x="115540" y="596900"/>
                </a:lnTo>
                <a:lnTo>
                  <a:pt x="300198" y="596900"/>
                </a:lnTo>
                <a:lnTo>
                  <a:pt x="289218" y="584200"/>
                </a:lnTo>
                <a:close/>
              </a:path>
              <a:path w="1501775" h="1511300">
                <a:moveTo>
                  <a:pt x="1480974" y="584200"/>
                </a:moveTo>
                <a:lnTo>
                  <a:pt x="1318182" y="584200"/>
                </a:lnTo>
                <a:lnTo>
                  <a:pt x="1307197" y="596900"/>
                </a:lnTo>
                <a:lnTo>
                  <a:pt x="1491870" y="596900"/>
                </a:lnTo>
                <a:lnTo>
                  <a:pt x="1480974" y="584200"/>
                </a:lnTo>
                <a:close/>
              </a:path>
              <a:path w="1501775" h="1511300">
                <a:moveTo>
                  <a:pt x="1168100" y="508000"/>
                </a:moveTo>
                <a:lnTo>
                  <a:pt x="1155041" y="520700"/>
                </a:lnTo>
                <a:lnTo>
                  <a:pt x="1181086" y="520700"/>
                </a:lnTo>
                <a:lnTo>
                  <a:pt x="1168100" y="508000"/>
                </a:lnTo>
                <a:close/>
              </a:path>
              <a:path w="1501775" h="1511300">
                <a:moveTo>
                  <a:pt x="1160861" y="469900"/>
                </a:moveTo>
                <a:lnTo>
                  <a:pt x="1128841" y="469900"/>
                </a:lnTo>
                <a:lnTo>
                  <a:pt x="1137114" y="482600"/>
                </a:lnTo>
                <a:lnTo>
                  <a:pt x="1155400" y="482600"/>
                </a:lnTo>
                <a:lnTo>
                  <a:pt x="1160861" y="469900"/>
                </a:lnTo>
                <a:close/>
              </a:path>
              <a:path w="1501775" h="1511300">
                <a:moveTo>
                  <a:pt x="1155400" y="393700"/>
                </a:moveTo>
                <a:lnTo>
                  <a:pt x="1099425" y="393700"/>
                </a:lnTo>
                <a:lnTo>
                  <a:pt x="1094853" y="406400"/>
                </a:lnTo>
                <a:lnTo>
                  <a:pt x="1094710" y="419100"/>
                </a:lnTo>
                <a:lnTo>
                  <a:pt x="1099139" y="431800"/>
                </a:lnTo>
                <a:lnTo>
                  <a:pt x="1103235" y="444500"/>
                </a:lnTo>
                <a:lnTo>
                  <a:pt x="1107330" y="444500"/>
                </a:lnTo>
                <a:lnTo>
                  <a:pt x="1111426" y="457200"/>
                </a:lnTo>
                <a:lnTo>
                  <a:pt x="1115522" y="457200"/>
                </a:lnTo>
                <a:lnTo>
                  <a:pt x="1121592" y="469900"/>
                </a:lnTo>
                <a:lnTo>
                  <a:pt x="1172027" y="469900"/>
                </a:lnTo>
                <a:lnTo>
                  <a:pt x="1178466" y="457200"/>
                </a:lnTo>
                <a:lnTo>
                  <a:pt x="1180167" y="444500"/>
                </a:lnTo>
                <a:lnTo>
                  <a:pt x="1177117" y="431800"/>
                </a:lnTo>
                <a:lnTo>
                  <a:pt x="1171688" y="419100"/>
                </a:lnTo>
                <a:lnTo>
                  <a:pt x="1166258" y="419100"/>
                </a:lnTo>
                <a:lnTo>
                  <a:pt x="1155400" y="393700"/>
                </a:lnTo>
                <a:close/>
              </a:path>
              <a:path w="1501775" h="1511300">
                <a:moveTo>
                  <a:pt x="908776" y="355600"/>
                </a:moveTo>
                <a:lnTo>
                  <a:pt x="698644" y="355600"/>
                </a:lnTo>
                <a:lnTo>
                  <a:pt x="728521" y="368300"/>
                </a:lnTo>
                <a:lnTo>
                  <a:pt x="757017" y="381000"/>
                </a:lnTo>
                <a:lnTo>
                  <a:pt x="783798" y="393700"/>
                </a:lnTo>
                <a:lnTo>
                  <a:pt x="793047" y="406400"/>
                </a:lnTo>
                <a:lnTo>
                  <a:pt x="814355" y="406400"/>
                </a:lnTo>
                <a:lnTo>
                  <a:pt x="823676" y="393700"/>
                </a:lnTo>
                <a:lnTo>
                  <a:pt x="850455" y="381000"/>
                </a:lnTo>
                <a:lnTo>
                  <a:pt x="878937" y="368300"/>
                </a:lnTo>
                <a:lnTo>
                  <a:pt x="908776" y="355600"/>
                </a:lnTo>
                <a:close/>
              </a:path>
              <a:path w="1501775" h="1511300">
                <a:moveTo>
                  <a:pt x="1133842" y="381000"/>
                </a:moveTo>
                <a:lnTo>
                  <a:pt x="1120967" y="381000"/>
                </a:lnTo>
                <a:lnTo>
                  <a:pt x="1108283" y="393700"/>
                </a:lnTo>
                <a:lnTo>
                  <a:pt x="1145716" y="393700"/>
                </a:lnTo>
                <a:lnTo>
                  <a:pt x="1133842" y="381000"/>
                </a:lnTo>
                <a:close/>
              </a:path>
              <a:path w="1501775" h="1511300">
                <a:moveTo>
                  <a:pt x="1081545" y="355600"/>
                </a:moveTo>
                <a:lnTo>
                  <a:pt x="964021" y="355600"/>
                </a:lnTo>
                <a:lnTo>
                  <a:pt x="987903" y="368300"/>
                </a:lnTo>
                <a:lnTo>
                  <a:pt x="1010761" y="368300"/>
                </a:lnTo>
                <a:lnTo>
                  <a:pt x="1032083" y="381000"/>
                </a:lnTo>
                <a:lnTo>
                  <a:pt x="1068837" y="381000"/>
                </a:lnTo>
                <a:lnTo>
                  <a:pt x="1077422" y="368300"/>
                </a:lnTo>
                <a:lnTo>
                  <a:pt x="1081545" y="355600"/>
                </a:lnTo>
                <a:close/>
              </a:path>
              <a:path w="1501775" h="1511300">
                <a:moveTo>
                  <a:pt x="1004222" y="292100"/>
                </a:moveTo>
                <a:lnTo>
                  <a:pt x="903624" y="292100"/>
                </a:lnTo>
                <a:lnTo>
                  <a:pt x="868967" y="304800"/>
                </a:lnTo>
                <a:lnTo>
                  <a:pt x="835667" y="317500"/>
                </a:lnTo>
                <a:lnTo>
                  <a:pt x="803737" y="330200"/>
                </a:lnTo>
                <a:lnTo>
                  <a:pt x="1074886" y="330200"/>
                </a:lnTo>
                <a:lnTo>
                  <a:pt x="1064722" y="317500"/>
                </a:lnTo>
                <a:lnTo>
                  <a:pt x="1035228" y="304800"/>
                </a:lnTo>
                <a:lnTo>
                  <a:pt x="1004222" y="292100"/>
                </a:lnTo>
                <a:close/>
              </a:path>
              <a:path w="1501775" h="1511300">
                <a:moveTo>
                  <a:pt x="332273" y="139700"/>
                </a:moveTo>
                <a:lnTo>
                  <a:pt x="294340" y="139700"/>
                </a:lnTo>
                <a:lnTo>
                  <a:pt x="286889" y="152400"/>
                </a:lnTo>
                <a:lnTo>
                  <a:pt x="283688" y="165100"/>
                </a:lnTo>
                <a:lnTo>
                  <a:pt x="284892" y="177800"/>
                </a:lnTo>
                <a:lnTo>
                  <a:pt x="290657" y="190500"/>
                </a:lnTo>
                <a:lnTo>
                  <a:pt x="381335" y="292100"/>
                </a:lnTo>
                <a:lnTo>
                  <a:pt x="387090" y="304800"/>
                </a:lnTo>
                <a:lnTo>
                  <a:pt x="428452" y="304800"/>
                </a:lnTo>
                <a:lnTo>
                  <a:pt x="436921" y="292100"/>
                </a:lnTo>
                <a:lnTo>
                  <a:pt x="440485" y="279400"/>
                </a:lnTo>
                <a:lnTo>
                  <a:pt x="438953" y="266700"/>
                </a:lnTo>
                <a:lnTo>
                  <a:pt x="432135" y="254000"/>
                </a:lnTo>
                <a:lnTo>
                  <a:pt x="343235" y="152400"/>
                </a:lnTo>
                <a:lnTo>
                  <a:pt x="332273" y="139700"/>
                </a:lnTo>
                <a:close/>
              </a:path>
              <a:path w="1501775" h="1511300">
                <a:moveTo>
                  <a:pt x="1302930" y="139700"/>
                </a:moveTo>
                <a:lnTo>
                  <a:pt x="1276871" y="139700"/>
                </a:lnTo>
                <a:lnTo>
                  <a:pt x="1265890" y="152400"/>
                </a:lnTo>
                <a:lnTo>
                  <a:pt x="1177117" y="254000"/>
                </a:lnTo>
                <a:lnTo>
                  <a:pt x="1170281" y="266700"/>
                </a:lnTo>
                <a:lnTo>
                  <a:pt x="1168719" y="279400"/>
                </a:lnTo>
                <a:lnTo>
                  <a:pt x="1172277" y="292100"/>
                </a:lnTo>
                <a:lnTo>
                  <a:pt x="1180800" y="304800"/>
                </a:lnTo>
                <a:lnTo>
                  <a:pt x="1222162" y="304800"/>
                </a:lnTo>
                <a:lnTo>
                  <a:pt x="1227917" y="292100"/>
                </a:lnTo>
                <a:lnTo>
                  <a:pt x="1318468" y="190500"/>
                </a:lnTo>
                <a:lnTo>
                  <a:pt x="1324306" y="177800"/>
                </a:lnTo>
                <a:lnTo>
                  <a:pt x="1325548" y="165100"/>
                </a:lnTo>
                <a:lnTo>
                  <a:pt x="1322361" y="152400"/>
                </a:lnTo>
                <a:lnTo>
                  <a:pt x="1314912" y="152400"/>
                </a:lnTo>
                <a:lnTo>
                  <a:pt x="1302930" y="139700"/>
                </a:lnTo>
                <a:close/>
              </a:path>
              <a:path w="1501775" h="1511300">
                <a:moveTo>
                  <a:pt x="827708" y="12700"/>
                </a:moveTo>
                <a:lnTo>
                  <a:pt x="779718" y="12700"/>
                </a:lnTo>
                <a:lnTo>
                  <a:pt x="772144" y="25400"/>
                </a:lnTo>
                <a:lnTo>
                  <a:pt x="769320" y="38100"/>
                </a:lnTo>
                <a:lnTo>
                  <a:pt x="769320" y="177800"/>
                </a:lnTo>
                <a:lnTo>
                  <a:pt x="772144" y="190500"/>
                </a:lnTo>
                <a:lnTo>
                  <a:pt x="779718" y="203200"/>
                </a:lnTo>
                <a:lnTo>
                  <a:pt x="827708" y="203200"/>
                </a:lnTo>
                <a:lnTo>
                  <a:pt x="835312" y="190500"/>
                </a:lnTo>
                <a:lnTo>
                  <a:pt x="838154" y="177800"/>
                </a:lnTo>
                <a:lnTo>
                  <a:pt x="838154" y="38100"/>
                </a:lnTo>
                <a:lnTo>
                  <a:pt x="835312" y="25400"/>
                </a:lnTo>
                <a:lnTo>
                  <a:pt x="827708" y="12700"/>
                </a:lnTo>
                <a:close/>
              </a:path>
              <a:path w="1501775" h="1511300">
                <a:moveTo>
                  <a:pt x="803737" y="0"/>
                </a:moveTo>
                <a:lnTo>
                  <a:pt x="790698" y="12700"/>
                </a:lnTo>
                <a:lnTo>
                  <a:pt x="816723" y="12700"/>
                </a:lnTo>
                <a:lnTo>
                  <a:pt x="803737" y="0"/>
                </a:lnTo>
                <a:close/>
              </a:path>
            </a:pathLst>
          </a:custGeom>
          <a:solidFill>
            <a:srgbClr val="1F487C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627797" y="-49857"/>
            <a:ext cx="11450471" cy="91050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ts val="3500"/>
              </a:lnSpc>
              <a:spcBef>
                <a:spcPts val="100"/>
              </a:spcBef>
            </a:pPr>
            <a:r>
              <a:rPr sz="3500" spc="-215" dirty="0">
                <a:solidFill>
                  <a:srgbClr val="1F487C"/>
                </a:solidFill>
              </a:rPr>
              <a:t>Гранты </a:t>
            </a:r>
            <a:r>
              <a:rPr sz="3500" spc="-190" dirty="0">
                <a:solidFill>
                  <a:srgbClr val="C00000"/>
                </a:solidFill>
              </a:rPr>
              <a:t>социальным </a:t>
            </a:r>
            <a:r>
              <a:rPr sz="3500" spc="-155" dirty="0">
                <a:solidFill>
                  <a:srgbClr val="C00000"/>
                </a:solidFill>
              </a:rPr>
              <a:t>предприятиям </a:t>
            </a:r>
            <a:r>
              <a:rPr sz="3500" spc="-150" dirty="0">
                <a:solidFill>
                  <a:srgbClr val="1F487C"/>
                </a:solidFill>
              </a:rPr>
              <a:t>и </a:t>
            </a:r>
            <a:r>
              <a:rPr sz="3500" spc="-204" dirty="0">
                <a:solidFill>
                  <a:srgbClr val="C00000"/>
                </a:solidFill>
              </a:rPr>
              <a:t>молодым</a:t>
            </a:r>
            <a:r>
              <a:rPr sz="3500" spc="70" dirty="0">
                <a:solidFill>
                  <a:srgbClr val="C00000"/>
                </a:solidFill>
              </a:rPr>
              <a:t> </a:t>
            </a:r>
            <a:r>
              <a:rPr sz="3500" spc="-155" dirty="0">
                <a:solidFill>
                  <a:srgbClr val="C00000"/>
                </a:solidFill>
              </a:rPr>
              <a:t>предпринимателям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249927" y="5936644"/>
            <a:ext cx="1783080" cy="44132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7310" marR="5080" indent="-55244">
              <a:lnSpc>
                <a:spcPts val="1680"/>
              </a:lnSpc>
              <a:spcBef>
                <a:spcPts val="40"/>
              </a:spcBef>
            </a:pPr>
            <a:r>
              <a:rPr sz="1400" b="1" spc="-145" dirty="0">
                <a:latin typeface="Arial"/>
                <a:cs typeface="Arial"/>
              </a:rPr>
              <a:t>Агентство </a:t>
            </a:r>
            <a:r>
              <a:rPr sz="1400" b="1" spc="-114" dirty="0">
                <a:latin typeface="Arial"/>
                <a:cs typeface="Arial"/>
              </a:rPr>
              <a:t>по </a:t>
            </a:r>
            <a:r>
              <a:rPr sz="1400" b="1" spc="-120" dirty="0">
                <a:latin typeface="Arial"/>
                <a:cs typeface="Arial"/>
              </a:rPr>
              <a:t>развитию  </a:t>
            </a:r>
            <a:r>
              <a:rPr sz="1400" b="1" spc="-110" dirty="0">
                <a:latin typeface="Arial"/>
                <a:cs typeface="Arial"/>
              </a:rPr>
              <a:t>МСП </a:t>
            </a:r>
            <a:r>
              <a:rPr sz="1400" b="1" spc="-100" dirty="0">
                <a:latin typeface="Arial"/>
                <a:cs typeface="Arial"/>
              </a:rPr>
              <a:t>Пермского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70" dirty="0">
                <a:latin typeface="Arial"/>
                <a:cs typeface="Arial"/>
              </a:rPr>
              <a:t>края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62318" y="6057954"/>
            <a:ext cx="843915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64"/>
              </a:lnSpc>
            </a:pPr>
            <a:r>
              <a:rPr sz="1400" dirty="0">
                <a:latin typeface="Arial"/>
                <a:cs typeface="Arial"/>
              </a:rPr>
              <a:t>270-09-44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635360" y="6572198"/>
            <a:ext cx="189230" cy="730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pPr marL="38100">
                <a:lnSpc>
                  <a:spcPts val="1864"/>
                </a:lnSpc>
              </a:pPr>
              <a:t>47</a:t>
            </a:fld>
            <a:endParaRPr sz="1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93689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8740" y="117222"/>
            <a:ext cx="11423175" cy="551433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155" dirty="0">
                <a:solidFill>
                  <a:srgbClr val="1F487C"/>
                </a:solidFill>
              </a:rPr>
              <a:t>Предоставление </a:t>
            </a:r>
            <a:r>
              <a:rPr sz="3500" spc="-125" dirty="0">
                <a:solidFill>
                  <a:srgbClr val="C00000"/>
                </a:solidFill>
              </a:rPr>
              <a:t>гарантий </a:t>
            </a:r>
            <a:r>
              <a:rPr sz="3500" spc="-150" dirty="0">
                <a:solidFill>
                  <a:srgbClr val="C00000"/>
                </a:solidFill>
              </a:rPr>
              <a:t>и</a:t>
            </a:r>
            <a:r>
              <a:rPr sz="3500" spc="45" dirty="0">
                <a:solidFill>
                  <a:srgbClr val="C00000"/>
                </a:solidFill>
              </a:rPr>
              <a:t> </a:t>
            </a:r>
            <a:r>
              <a:rPr sz="3500" spc="-200" dirty="0">
                <a:solidFill>
                  <a:srgbClr val="C00000"/>
                </a:solidFill>
              </a:rPr>
              <a:t>поручительств</a:t>
            </a:r>
          </a:p>
        </p:txBody>
      </p:sp>
      <p:sp>
        <p:nvSpPr>
          <p:cNvPr id="3" name="object 3"/>
          <p:cNvSpPr/>
          <p:nvPr/>
        </p:nvSpPr>
        <p:spPr>
          <a:xfrm>
            <a:off x="199962" y="0"/>
            <a:ext cx="329184" cy="614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57173" y="729995"/>
            <a:ext cx="9130665" cy="0"/>
          </a:xfrm>
          <a:custGeom>
            <a:avLst/>
            <a:gdLst/>
            <a:ahLst/>
            <a:cxnLst/>
            <a:rect l="l" t="t" r="r" b="b"/>
            <a:pathLst>
              <a:path w="9130665">
                <a:moveTo>
                  <a:pt x="0" y="0"/>
                </a:moveTo>
                <a:lnTo>
                  <a:pt x="9130538" y="0"/>
                </a:lnTo>
              </a:path>
            </a:pathLst>
          </a:custGeom>
          <a:ln w="6096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08919" y="6507480"/>
            <a:ext cx="640080" cy="350520"/>
          </a:xfrm>
          <a:custGeom>
            <a:avLst/>
            <a:gdLst/>
            <a:ahLst/>
            <a:cxnLst/>
            <a:rect l="l" t="t" r="r" b="b"/>
            <a:pathLst>
              <a:path w="640079" h="350520">
                <a:moveTo>
                  <a:pt x="640079" y="0"/>
                </a:moveTo>
                <a:lnTo>
                  <a:pt x="0" y="0"/>
                </a:lnTo>
                <a:lnTo>
                  <a:pt x="0" y="350517"/>
                </a:lnTo>
                <a:lnTo>
                  <a:pt x="640079" y="350517"/>
                </a:lnTo>
                <a:lnTo>
                  <a:pt x="640079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04953" y="5923881"/>
            <a:ext cx="514927" cy="5149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686172" y="1328421"/>
            <a:ext cx="68897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spc="-204" dirty="0">
                <a:latin typeface="Arial"/>
                <a:cs typeface="Arial"/>
              </a:rPr>
              <a:t>У</a:t>
            </a:r>
            <a:r>
              <a:rPr sz="1400" b="1" spc="-110" dirty="0">
                <a:latin typeface="Arial"/>
                <a:cs typeface="Arial"/>
              </a:rPr>
              <a:t>с</a:t>
            </a:r>
            <a:r>
              <a:rPr sz="1400" b="1" spc="-280" dirty="0">
                <a:latin typeface="Arial"/>
                <a:cs typeface="Arial"/>
              </a:rPr>
              <a:t>л</a:t>
            </a:r>
            <a:r>
              <a:rPr sz="1400" b="1" spc="-140" dirty="0">
                <a:latin typeface="Arial"/>
                <a:cs typeface="Arial"/>
              </a:rPr>
              <a:t>о</a:t>
            </a:r>
            <a:r>
              <a:rPr sz="1400" b="1" spc="-125" dirty="0">
                <a:latin typeface="Arial"/>
                <a:cs typeface="Arial"/>
              </a:rPr>
              <a:t>в</a:t>
            </a:r>
            <a:r>
              <a:rPr sz="1400" b="1" spc="-120" dirty="0">
                <a:latin typeface="Arial"/>
                <a:cs typeface="Arial"/>
              </a:rPr>
              <a:t>ия: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93156" y="1739900"/>
            <a:ext cx="10471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200" b="1" spc="-114" dirty="0">
                <a:solidFill>
                  <a:srgbClr val="1F487C"/>
                </a:solidFill>
                <a:latin typeface="Arial"/>
                <a:cs typeface="Arial"/>
              </a:rPr>
              <a:t>До </a:t>
            </a:r>
            <a:r>
              <a:rPr sz="1200" b="1" spc="40" dirty="0">
                <a:solidFill>
                  <a:srgbClr val="1F487C"/>
                </a:solidFill>
                <a:latin typeface="Arial"/>
                <a:cs typeface="Arial"/>
              </a:rPr>
              <a:t>25 </a:t>
            </a:r>
            <a:r>
              <a:rPr sz="1200" b="1" spc="-100" dirty="0">
                <a:solidFill>
                  <a:srgbClr val="1F487C"/>
                </a:solidFill>
                <a:latin typeface="Arial"/>
                <a:cs typeface="Arial"/>
              </a:rPr>
              <a:t>млн.</a:t>
            </a:r>
            <a:r>
              <a:rPr sz="1200" b="1" spc="-18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b="1" spc="-95" dirty="0">
                <a:solidFill>
                  <a:srgbClr val="1F487C"/>
                </a:solidFill>
                <a:latin typeface="Arial"/>
                <a:cs typeface="Arial"/>
              </a:rPr>
              <a:t>руб.  </a:t>
            </a:r>
            <a:r>
              <a:rPr sz="1200" b="1" spc="-105" dirty="0">
                <a:solidFill>
                  <a:srgbClr val="1F487C"/>
                </a:solidFill>
                <a:latin typeface="Arial"/>
                <a:cs typeface="Arial"/>
              </a:rPr>
              <a:t>по </a:t>
            </a:r>
            <a:r>
              <a:rPr sz="1200" b="1" spc="35" dirty="0">
                <a:solidFill>
                  <a:srgbClr val="1F487C"/>
                </a:solidFill>
                <a:latin typeface="Arial"/>
                <a:cs typeface="Arial"/>
              </a:rPr>
              <a:t>1</a:t>
            </a:r>
            <a:r>
              <a:rPr sz="1200" b="1" spc="-2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b="1" spc="-120" dirty="0">
                <a:solidFill>
                  <a:srgbClr val="1F487C"/>
                </a:solidFill>
                <a:latin typeface="Arial"/>
                <a:cs typeface="Arial"/>
              </a:rPr>
              <a:t>договору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48754" y="1664589"/>
            <a:ext cx="2762885" cy="3606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40"/>
              </a:spcBef>
            </a:pPr>
            <a:r>
              <a:rPr sz="1200" spc="-45" dirty="0">
                <a:latin typeface="Arial"/>
                <a:cs typeface="Arial"/>
              </a:rPr>
              <a:t>Максимальный </a:t>
            </a:r>
            <a:r>
              <a:rPr sz="1200" spc="-30" dirty="0">
                <a:latin typeface="Arial"/>
                <a:cs typeface="Arial"/>
              </a:rPr>
              <a:t>размер </a:t>
            </a:r>
            <a:r>
              <a:rPr sz="1200" spc="-65" dirty="0">
                <a:latin typeface="Arial"/>
                <a:cs typeface="Arial"/>
              </a:rPr>
              <a:t>поручительства,  </a:t>
            </a:r>
            <a:r>
              <a:rPr sz="1200" spc="-35" dirty="0">
                <a:latin typeface="Arial"/>
                <a:cs typeface="Arial"/>
              </a:rPr>
              <a:t>но </a:t>
            </a:r>
            <a:r>
              <a:rPr sz="1200" b="1" spc="-60" dirty="0">
                <a:latin typeface="Arial"/>
                <a:cs typeface="Arial"/>
              </a:rPr>
              <a:t>не </a:t>
            </a:r>
            <a:r>
              <a:rPr sz="1200" b="1" spc="-105" dirty="0">
                <a:latin typeface="Arial"/>
                <a:cs typeface="Arial"/>
              </a:rPr>
              <a:t>более </a:t>
            </a:r>
            <a:r>
              <a:rPr sz="1200" b="1" spc="-35" dirty="0">
                <a:latin typeface="Arial"/>
                <a:cs typeface="Arial"/>
              </a:rPr>
              <a:t>70% </a:t>
            </a:r>
            <a:r>
              <a:rPr sz="1200" spc="-95" dirty="0">
                <a:latin typeface="Arial"/>
                <a:cs typeface="Arial"/>
              </a:rPr>
              <a:t>от </a:t>
            </a:r>
            <a:r>
              <a:rPr sz="1200" spc="-40" dirty="0">
                <a:latin typeface="Arial"/>
                <a:cs typeface="Arial"/>
              </a:rPr>
              <a:t>суммы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70" dirty="0">
                <a:latin typeface="Arial"/>
                <a:cs typeface="Arial"/>
              </a:rPr>
              <a:t>обязательства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48754" y="3272409"/>
            <a:ext cx="30689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45" dirty="0">
                <a:latin typeface="Arial"/>
                <a:cs typeface="Arial"/>
              </a:rPr>
              <a:t>Максимальный </a:t>
            </a:r>
            <a:r>
              <a:rPr sz="1200" spc="-20" dirty="0">
                <a:latin typeface="Arial"/>
                <a:cs typeface="Arial"/>
              </a:rPr>
              <a:t>срок </a:t>
            </a:r>
            <a:r>
              <a:rPr sz="1200" spc="-65" dirty="0">
                <a:latin typeface="Arial"/>
                <a:cs typeface="Arial"/>
              </a:rPr>
              <a:t>действия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70" dirty="0">
                <a:latin typeface="Arial"/>
                <a:cs typeface="Arial"/>
              </a:rPr>
              <a:t>поручительства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93156" y="3302000"/>
            <a:ext cx="8274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40" dirty="0">
                <a:solidFill>
                  <a:srgbClr val="1F487C"/>
                </a:solidFill>
                <a:latin typeface="Arial"/>
                <a:cs typeface="Arial"/>
              </a:rPr>
              <a:t>184</a:t>
            </a:r>
            <a:r>
              <a:rPr sz="1200" b="1" spc="-12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b="1" spc="-75" dirty="0">
                <a:solidFill>
                  <a:srgbClr val="1F487C"/>
                </a:solidFill>
                <a:latin typeface="Arial"/>
                <a:cs typeface="Arial"/>
              </a:rPr>
              <a:t>месяца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34304" y="3839971"/>
            <a:ext cx="102361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114" dirty="0">
                <a:solidFill>
                  <a:srgbClr val="1F487C"/>
                </a:solidFill>
                <a:latin typeface="Arial"/>
                <a:cs typeface="Arial"/>
              </a:rPr>
              <a:t>До </a:t>
            </a:r>
            <a:r>
              <a:rPr sz="1200" b="1" spc="25" dirty="0">
                <a:solidFill>
                  <a:srgbClr val="1F487C"/>
                </a:solidFill>
                <a:latin typeface="Arial"/>
                <a:cs typeface="Arial"/>
              </a:rPr>
              <a:t>10</a:t>
            </a:r>
            <a:r>
              <a:rPr sz="1200" b="1" spc="-5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b="1" spc="-80" dirty="0">
                <a:solidFill>
                  <a:srgbClr val="1F487C"/>
                </a:solidFill>
                <a:latin typeface="Arial"/>
                <a:cs typeface="Arial"/>
              </a:rPr>
              <a:t>месяцев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36307" y="3815842"/>
            <a:ext cx="26771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40" dirty="0">
                <a:latin typeface="Arial"/>
                <a:cs typeface="Arial"/>
              </a:rPr>
              <a:t>Рассрочка вознаграждения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-75" dirty="0">
                <a:latin typeface="Arial"/>
                <a:cs typeface="Arial"/>
              </a:rPr>
              <a:t>Поручителю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956390" y="5924441"/>
            <a:ext cx="482430" cy="4819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900173" y="5853684"/>
            <a:ext cx="6083935" cy="318036"/>
          </a:xfrm>
          <a:prstGeom prst="rect">
            <a:avLst/>
          </a:prstGeom>
          <a:ln w="12192">
            <a:solidFill>
              <a:srgbClr val="41709C"/>
            </a:solidFill>
          </a:ln>
        </p:spPr>
        <p:txBody>
          <a:bodyPr vert="horz" wrap="square" lIns="0" tIns="101600" rIns="0" bIns="0" rtlCol="0">
            <a:spAutoFit/>
          </a:bodyPr>
          <a:lstStyle/>
          <a:p>
            <a:pPr marL="553720">
              <a:spcBef>
                <a:spcPts val="800"/>
              </a:spcBef>
              <a:tabLst>
                <a:tab pos="2063114" algn="l"/>
              </a:tabLst>
            </a:pPr>
            <a:r>
              <a:rPr sz="950" b="1" spc="-55" dirty="0">
                <a:solidFill>
                  <a:srgbClr val="404040"/>
                </a:solidFill>
                <a:latin typeface="Arial"/>
                <a:cs typeface="Arial"/>
              </a:rPr>
              <a:t>Корпорация	</a:t>
            </a:r>
            <a:r>
              <a:rPr sz="1400" b="1" spc="-240" dirty="0">
                <a:latin typeface="Arial"/>
                <a:cs typeface="Arial"/>
              </a:rPr>
              <a:t>АО </a:t>
            </a:r>
            <a:r>
              <a:rPr sz="1400" b="1" spc="-120" dirty="0">
                <a:latin typeface="Arial"/>
                <a:cs typeface="Arial"/>
              </a:rPr>
              <a:t>«Корпорация </a:t>
            </a:r>
            <a:r>
              <a:rPr sz="1400" b="1" spc="-114" dirty="0">
                <a:latin typeface="Arial"/>
                <a:cs typeface="Arial"/>
              </a:rPr>
              <a:t>развития МСП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130" dirty="0">
                <a:latin typeface="Arial"/>
                <a:cs typeface="Arial"/>
              </a:rPr>
              <a:t>ПК»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70296" y="4355973"/>
            <a:ext cx="135001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400" b="1" spc="-85" dirty="0">
                <a:latin typeface="Arial"/>
                <a:cs typeface="Arial"/>
              </a:rPr>
              <a:t>Размер  </a:t>
            </a:r>
            <a:r>
              <a:rPr sz="1400" b="1" spc="-125" dirty="0">
                <a:latin typeface="Arial"/>
                <a:cs typeface="Arial"/>
              </a:rPr>
              <a:t>в</a:t>
            </a:r>
            <a:r>
              <a:rPr sz="1400" b="1" spc="-120" dirty="0">
                <a:latin typeface="Arial"/>
                <a:cs typeface="Arial"/>
              </a:rPr>
              <a:t>о</a:t>
            </a:r>
            <a:r>
              <a:rPr sz="1400" b="1" spc="-75" dirty="0">
                <a:latin typeface="Arial"/>
                <a:cs typeface="Arial"/>
              </a:rPr>
              <a:t>знаг</a:t>
            </a:r>
            <a:r>
              <a:rPr sz="1400" b="1" spc="-120" dirty="0">
                <a:latin typeface="Arial"/>
                <a:cs typeface="Arial"/>
              </a:rPr>
              <a:t>р</a:t>
            </a:r>
            <a:r>
              <a:rPr sz="1400" b="1" spc="-55" dirty="0">
                <a:latin typeface="Arial"/>
                <a:cs typeface="Arial"/>
              </a:rPr>
              <a:t>а</a:t>
            </a:r>
            <a:r>
              <a:rPr sz="1400" b="1" spc="-110" dirty="0">
                <a:latin typeface="Arial"/>
                <a:cs typeface="Arial"/>
              </a:rPr>
              <a:t>ж</a:t>
            </a:r>
            <a:r>
              <a:rPr sz="1400" b="1" spc="-125" dirty="0">
                <a:latin typeface="Arial"/>
                <a:cs typeface="Arial"/>
              </a:rPr>
              <a:t>ден</a:t>
            </a:r>
            <a:r>
              <a:rPr sz="1400" b="1" spc="-120" dirty="0">
                <a:latin typeface="Arial"/>
                <a:cs typeface="Arial"/>
              </a:rPr>
              <a:t>ия: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561834" y="4432553"/>
            <a:ext cx="464184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55" dirty="0">
                <a:solidFill>
                  <a:srgbClr val="008000"/>
                </a:solidFill>
                <a:latin typeface="Arial"/>
                <a:cs typeface="Arial"/>
              </a:rPr>
              <a:t>0</a:t>
            </a:r>
            <a:r>
              <a:rPr sz="1600" b="1" spc="-45" dirty="0">
                <a:solidFill>
                  <a:srgbClr val="008000"/>
                </a:solidFill>
                <a:latin typeface="Arial"/>
                <a:cs typeface="Arial"/>
              </a:rPr>
              <a:t>,</a:t>
            </a:r>
            <a:r>
              <a:rPr sz="1600" b="1" spc="55" dirty="0">
                <a:solidFill>
                  <a:srgbClr val="008000"/>
                </a:solidFill>
                <a:latin typeface="Arial"/>
                <a:cs typeface="Arial"/>
              </a:rPr>
              <a:t>5</a:t>
            </a:r>
            <a:r>
              <a:rPr sz="1600" b="1" spc="-275" dirty="0">
                <a:solidFill>
                  <a:srgbClr val="008000"/>
                </a:solidFill>
                <a:latin typeface="Arial"/>
                <a:cs typeface="Arial"/>
              </a:rPr>
              <a:t>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608064" y="6213347"/>
            <a:ext cx="190500" cy="207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693155" y="2462277"/>
            <a:ext cx="8915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200" b="1" spc="-90" dirty="0">
                <a:solidFill>
                  <a:srgbClr val="1F487C"/>
                </a:solidFill>
                <a:latin typeface="Arial"/>
                <a:cs typeface="Arial"/>
              </a:rPr>
              <a:t>Без </a:t>
            </a:r>
            <a:r>
              <a:rPr sz="1200" b="1" spc="-95" dirty="0">
                <a:solidFill>
                  <a:srgbClr val="1F487C"/>
                </a:solidFill>
                <a:latin typeface="Arial"/>
                <a:cs typeface="Arial"/>
              </a:rPr>
              <a:t>иного  </a:t>
            </a:r>
            <a:r>
              <a:rPr sz="1200" b="1" spc="-100" dirty="0">
                <a:solidFill>
                  <a:srgbClr val="1F487C"/>
                </a:solidFill>
                <a:latin typeface="Arial"/>
                <a:cs typeface="Arial"/>
              </a:rPr>
              <a:t>об</a:t>
            </a:r>
            <a:r>
              <a:rPr sz="1200" b="1" spc="-35" dirty="0">
                <a:solidFill>
                  <a:srgbClr val="1F487C"/>
                </a:solidFill>
                <a:latin typeface="Arial"/>
                <a:cs typeface="Arial"/>
              </a:rPr>
              <a:t>е</a:t>
            </a:r>
            <a:r>
              <a:rPr sz="1200" b="1" spc="-110" dirty="0">
                <a:solidFill>
                  <a:srgbClr val="1F487C"/>
                </a:solidFill>
                <a:latin typeface="Arial"/>
                <a:cs typeface="Arial"/>
              </a:rPr>
              <a:t>с</a:t>
            </a:r>
            <a:r>
              <a:rPr sz="1200" b="1" spc="-85" dirty="0">
                <a:solidFill>
                  <a:srgbClr val="1F487C"/>
                </a:solidFill>
                <a:latin typeface="Arial"/>
                <a:cs typeface="Arial"/>
              </a:rPr>
              <a:t>печен</a:t>
            </a:r>
            <a:r>
              <a:rPr sz="1200" b="1" spc="-105" dirty="0">
                <a:solidFill>
                  <a:srgbClr val="1F487C"/>
                </a:solidFill>
                <a:latin typeface="Arial"/>
                <a:cs typeface="Arial"/>
              </a:rPr>
              <a:t>ия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48754" y="2478404"/>
            <a:ext cx="2886075" cy="3606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40"/>
              </a:spcBef>
            </a:pPr>
            <a:r>
              <a:rPr sz="1200" spc="-60" dirty="0">
                <a:latin typeface="Arial"/>
                <a:cs typeface="Arial"/>
              </a:rPr>
              <a:t>При </a:t>
            </a:r>
            <a:r>
              <a:rPr sz="1200" spc="-35" dirty="0">
                <a:latin typeface="Arial"/>
                <a:cs typeface="Arial"/>
              </a:rPr>
              <a:t>сумме </a:t>
            </a:r>
            <a:r>
              <a:rPr sz="1200" spc="-70" dirty="0">
                <a:latin typeface="Arial"/>
                <a:cs typeface="Arial"/>
              </a:rPr>
              <a:t>обязательства </a:t>
            </a:r>
            <a:r>
              <a:rPr sz="1200" spc="-30" dirty="0">
                <a:latin typeface="Arial"/>
                <a:cs typeface="Arial"/>
              </a:rPr>
              <a:t>не </a:t>
            </a:r>
            <a:r>
              <a:rPr sz="1200" spc="-75" dirty="0">
                <a:latin typeface="Arial"/>
                <a:cs typeface="Arial"/>
              </a:rPr>
              <a:t>более </a:t>
            </a:r>
            <a:r>
              <a:rPr sz="1200" spc="30" dirty="0">
                <a:latin typeface="Arial"/>
                <a:cs typeface="Arial"/>
              </a:rPr>
              <a:t>15 </a:t>
            </a:r>
            <a:r>
              <a:rPr sz="1200" spc="-55" dirty="0">
                <a:latin typeface="Arial"/>
                <a:cs typeface="Arial"/>
              </a:rPr>
              <a:t>млн.  </a:t>
            </a:r>
            <a:r>
              <a:rPr sz="1200" spc="-60" dirty="0">
                <a:latin typeface="Arial"/>
                <a:cs typeface="Arial"/>
              </a:rPr>
              <a:t>руб. </a:t>
            </a:r>
            <a:r>
              <a:rPr sz="1200" spc="-35" dirty="0">
                <a:latin typeface="Arial"/>
                <a:cs typeface="Arial"/>
              </a:rPr>
              <a:t>и </a:t>
            </a:r>
            <a:r>
              <a:rPr sz="1200" spc="-65" dirty="0">
                <a:latin typeface="Arial"/>
                <a:cs typeface="Arial"/>
              </a:rPr>
              <a:t>объему </a:t>
            </a:r>
            <a:r>
              <a:rPr sz="1200" spc="-70" dirty="0">
                <a:latin typeface="Arial"/>
                <a:cs typeface="Arial"/>
              </a:rPr>
              <a:t>поручительства </a:t>
            </a:r>
            <a:r>
              <a:rPr sz="1200" spc="-90" dirty="0">
                <a:latin typeface="Arial"/>
                <a:cs typeface="Arial"/>
              </a:rPr>
              <a:t>до</a:t>
            </a:r>
            <a:r>
              <a:rPr sz="1200" spc="60" dirty="0">
                <a:latin typeface="Arial"/>
                <a:cs typeface="Arial"/>
              </a:rPr>
              <a:t> </a:t>
            </a:r>
            <a:r>
              <a:rPr sz="1200" spc="-45" dirty="0">
                <a:latin typeface="Arial"/>
                <a:cs typeface="Arial"/>
              </a:rPr>
              <a:t>50%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262970" y="951629"/>
            <a:ext cx="482430" cy="4819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774038" y="3970402"/>
            <a:ext cx="1548765" cy="509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1045">
              <a:spcBef>
                <a:spcPts val="100"/>
              </a:spcBef>
            </a:pPr>
            <a:r>
              <a:rPr sz="1100" b="1" spc="-125" dirty="0">
                <a:solidFill>
                  <a:srgbClr val="404040"/>
                </a:solidFill>
                <a:latin typeface="Arial"/>
                <a:cs typeface="Arial"/>
              </a:rPr>
              <a:t>Субъект</a:t>
            </a:r>
            <a:r>
              <a:rPr sz="1100" b="1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100" b="1" spc="-85" dirty="0">
                <a:solidFill>
                  <a:srgbClr val="404040"/>
                </a:solidFill>
                <a:latin typeface="Arial"/>
                <a:cs typeface="Arial"/>
              </a:rPr>
              <a:t>МСП</a:t>
            </a:r>
            <a:endParaRPr sz="1100">
              <a:latin typeface="Arial"/>
              <a:cs typeface="Arial"/>
            </a:endParaRPr>
          </a:p>
          <a:p>
            <a:pPr marL="12700">
              <a:spcBef>
                <a:spcPts val="930"/>
              </a:spcBef>
            </a:pPr>
            <a:r>
              <a:rPr sz="1300" spc="-85" dirty="0">
                <a:latin typeface="Arial"/>
                <a:cs typeface="Arial"/>
              </a:rPr>
              <a:t>Виды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spc="-75" dirty="0">
                <a:latin typeface="Arial"/>
                <a:cs typeface="Arial"/>
              </a:rPr>
              <a:t>обязательства:</a:t>
            </a:r>
            <a:endParaRPr sz="13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988053" y="960119"/>
            <a:ext cx="20955" cy="4434840"/>
          </a:xfrm>
          <a:custGeom>
            <a:avLst/>
            <a:gdLst/>
            <a:ahLst/>
            <a:cxnLst/>
            <a:rect l="l" t="t" r="r" b="b"/>
            <a:pathLst>
              <a:path w="20954" h="4434840">
                <a:moveTo>
                  <a:pt x="0" y="0"/>
                </a:moveTo>
                <a:lnTo>
                  <a:pt x="20827" y="4434332"/>
                </a:lnTo>
              </a:path>
            </a:pathLst>
          </a:custGeom>
          <a:ln w="12192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774038" y="4462654"/>
            <a:ext cx="1964689" cy="837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spcBef>
                <a:spcPts val="95"/>
              </a:spcBef>
              <a:buChar char="•"/>
              <a:tabLst>
                <a:tab pos="299085" algn="l"/>
                <a:tab pos="299720" algn="l"/>
              </a:tabLst>
            </a:pPr>
            <a:r>
              <a:rPr sz="1300" spc="-60" dirty="0">
                <a:latin typeface="Arial"/>
                <a:cs typeface="Arial"/>
              </a:rPr>
              <a:t>Кредит</a:t>
            </a:r>
            <a:endParaRPr sz="1300">
              <a:latin typeface="Arial"/>
              <a:cs typeface="Arial"/>
            </a:endParaRPr>
          </a:p>
          <a:p>
            <a:pPr marL="299085" indent="-287020">
              <a:spcBef>
                <a:spcPts val="45"/>
              </a:spcBef>
              <a:buChar char="•"/>
              <a:tabLst>
                <a:tab pos="299085" algn="l"/>
                <a:tab pos="299720" algn="l"/>
              </a:tabLst>
            </a:pPr>
            <a:r>
              <a:rPr sz="1300" spc="-50" dirty="0">
                <a:latin typeface="Arial"/>
                <a:cs typeface="Arial"/>
              </a:rPr>
              <a:t>Лизинг</a:t>
            </a:r>
            <a:endParaRPr sz="1300">
              <a:latin typeface="Arial"/>
              <a:cs typeface="Arial"/>
            </a:endParaRPr>
          </a:p>
          <a:p>
            <a:pPr marL="299085" indent="-287020">
              <a:spcBef>
                <a:spcPts val="50"/>
              </a:spcBef>
              <a:buChar char="•"/>
              <a:tabLst>
                <a:tab pos="299085" algn="l"/>
                <a:tab pos="299720" algn="l"/>
              </a:tabLst>
            </a:pPr>
            <a:r>
              <a:rPr sz="1300" spc="-40" dirty="0">
                <a:latin typeface="Arial"/>
                <a:cs typeface="Arial"/>
              </a:rPr>
              <a:t>Займ</a:t>
            </a:r>
            <a:endParaRPr sz="1300">
              <a:latin typeface="Arial"/>
              <a:cs typeface="Arial"/>
            </a:endParaRPr>
          </a:p>
          <a:p>
            <a:pPr marL="299085" indent="-287020">
              <a:spcBef>
                <a:spcPts val="60"/>
              </a:spcBef>
              <a:buChar char="•"/>
              <a:tabLst>
                <a:tab pos="299085" algn="l"/>
                <a:tab pos="299720" algn="l"/>
              </a:tabLst>
            </a:pPr>
            <a:r>
              <a:rPr sz="1300" spc="-45" dirty="0">
                <a:latin typeface="Arial"/>
                <a:cs typeface="Arial"/>
              </a:rPr>
              <a:t>Независимая</a:t>
            </a:r>
            <a:r>
              <a:rPr sz="1300" spc="-50" dirty="0">
                <a:latin typeface="Arial"/>
                <a:cs typeface="Arial"/>
              </a:rPr>
              <a:t> гарантия</a:t>
            </a:r>
            <a:endParaRPr sz="13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42744" y="940309"/>
            <a:ext cx="1841500" cy="42960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90170" rIns="0" bIns="0" rtlCol="0">
            <a:spAutoFit/>
          </a:bodyPr>
          <a:lstStyle/>
          <a:p>
            <a:pPr marL="734695" marR="227329" indent="59055">
              <a:spcBef>
                <a:spcPts val="710"/>
              </a:spcBef>
            </a:pPr>
            <a:r>
              <a:rPr sz="1100" b="1" spc="-80" dirty="0">
                <a:solidFill>
                  <a:srgbClr val="404040"/>
                </a:solidFill>
                <a:latin typeface="Arial"/>
                <a:cs typeface="Arial"/>
              </a:rPr>
              <a:t>Корпорация  </a:t>
            </a:r>
            <a:r>
              <a:rPr sz="1100" b="1" spc="-85" dirty="0">
                <a:solidFill>
                  <a:srgbClr val="404040"/>
                </a:solidFill>
                <a:latin typeface="Arial"/>
                <a:cs typeface="Arial"/>
              </a:rPr>
              <a:t>развития</a:t>
            </a:r>
            <a:r>
              <a:rPr sz="1100" b="1" spc="-1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100" b="1" spc="-85" dirty="0">
                <a:solidFill>
                  <a:srgbClr val="404040"/>
                </a:solidFill>
                <a:latin typeface="Arial"/>
                <a:cs typeface="Arial"/>
              </a:rPr>
              <a:t>МСП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720339" y="3166872"/>
            <a:ext cx="769620" cy="829310"/>
            <a:chOff x="1577339" y="3166872"/>
            <a:chExt cx="769620" cy="829310"/>
          </a:xfrm>
        </p:grpSpPr>
        <p:sp>
          <p:nvSpPr>
            <p:cNvPr id="27" name="object 27"/>
            <p:cNvSpPr/>
            <p:nvPr/>
          </p:nvSpPr>
          <p:spPr>
            <a:xfrm>
              <a:off x="1588007" y="3172968"/>
              <a:ext cx="169545" cy="340360"/>
            </a:xfrm>
            <a:custGeom>
              <a:avLst/>
              <a:gdLst/>
              <a:ahLst/>
              <a:cxnLst/>
              <a:rect l="l" t="t" r="r" b="b"/>
              <a:pathLst>
                <a:path w="169544" h="340360">
                  <a:moveTo>
                    <a:pt x="84581" y="0"/>
                  </a:moveTo>
                  <a:lnTo>
                    <a:pt x="0" y="84582"/>
                  </a:lnTo>
                  <a:lnTo>
                    <a:pt x="42290" y="84582"/>
                  </a:lnTo>
                  <a:lnTo>
                    <a:pt x="42290" y="339852"/>
                  </a:lnTo>
                  <a:lnTo>
                    <a:pt x="126872" y="339852"/>
                  </a:lnTo>
                  <a:lnTo>
                    <a:pt x="126872" y="84582"/>
                  </a:lnTo>
                  <a:lnTo>
                    <a:pt x="169164" y="84582"/>
                  </a:lnTo>
                  <a:lnTo>
                    <a:pt x="84581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588007" y="3172968"/>
              <a:ext cx="169545" cy="340360"/>
            </a:xfrm>
            <a:custGeom>
              <a:avLst/>
              <a:gdLst/>
              <a:ahLst/>
              <a:cxnLst/>
              <a:rect l="l" t="t" r="r" b="b"/>
              <a:pathLst>
                <a:path w="169544" h="340360">
                  <a:moveTo>
                    <a:pt x="0" y="84582"/>
                  </a:moveTo>
                  <a:lnTo>
                    <a:pt x="84581" y="0"/>
                  </a:lnTo>
                  <a:lnTo>
                    <a:pt x="169164" y="84582"/>
                  </a:lnTo>
                  <a:lnTo>
                    <a:pt x="126872" y="84582"/>
                  </a:lnTo>
                  <a:lnTo>
                    <a:pt x="126872" y="339852"/>
                  </a:lnTo>
                  <a:lnTo>
                    <a:pt x="42290" y="339852"/>
                  </a:lnTo>
                  <a:lnTo>
                    <a:pt x="42290" y="84582"/>
                  </a:lnTo>
                  <a:lnTo>
                    <a:pt x="0" y="84582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996439" y="3781044"/>
              <a:ext cx="344805" cy="109855"/>
            </a:xfrm>
            <a:custGeom>
              <a:avLst/>
              <a:gdLst/>
              <a:ahLst/>
              <a:cxnLst/>
              <a:rect l="l" t="t" r="r" b="b"/>
              <a:pathLst>
                <a:path w="344805" h="109854">
                  <a:moveTo>
                    <a:pt x="54864" y="0"/>
                  </a:moveTo>
                  <a:lnTo>
                    <a:pt x="0" y="54863"/>
                  </a:lnTo>
                  <a:lnTo>
                    <a:pt x="54864" y="109727"/>
                  </a:lnTo>
                  <a:lnTo>
                    <a:pt x="54864" y="82295"/>
                  </a:lnTo>
                  <a:lnTo>
                    <a:pt x="344424" y="82295"/>
                  </a:lnTo>
                  <a:lnTo>
                    <a:pt x="344424" y="27431"/>
                  </a:lnTo>
                  <a:lnTo>
                    <a:pt x="54864" y="27431"/>
                  </a:lnTo>
                  <a:lnTo>
                    <a:pt x="54864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996439" y="3781044"/>
              <a:ext cx="344805" cy="109855"/>
            </a:xfrm>
            <a:custGeom>
              <a:avLst/>
              <a:gdLst/>
              <a:ahLst/>
              <a:cxnLst/>
              <a:rect l="l" t="t" r="r" b="b"/>
              <a:pathLst>
                <a:path w="344805" h="109854">
                  <a:moveTo>
                    <a:pt x="0" y="54863"/>
                  </a:moveTo>
                  <a:lnTo>
                    <a:pt x="54864" y="109727"/>
                  </a:lnTo>
                  <a:lnTo>
                    <a:pt x="54864" y="82295"/>
                  </a:lnTo>
                  <a:lnTo>
                    <a:pt x="344424" y="82295"/>
                  </a:lnTo>
                  <a:lnTo>
                    <a:pt x="344424" y="27431"/>
                  </a:lnTo>
                  <a:lnTo>
                    <a:pt x="54864" y="27431"/>
                  </a:lnTo>
                  <a:lnTo>
                    <a:pt x="54864" y="0"/>
                  </a:lnTo>
                  <a:lnTo>
                    <a:pt x="0" y="54863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77339" y="3528060"/>
              <a:ext cx="428244" cy="4678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2142745" y="2467356"/>
            <a:ext cx="1548765" cy="679673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38735">
              <a:spcBef>
                <a:spcPts val="1055"/>
              </a:spcBef>
            </a:pPr>
            <a:r>
              <a:rPr sz="1100" b="1" spc="-80" dirty="0">
                <a:solidFill>
                  <a:srgbClr val="404040"/>
                </a:solidFill>
                <a:latin typeface="Arial"/>
                <a:cs typeface="Arial"/>
              </a:rPr>
              <a:t>Кредитная</a:t>
            </a:r>
            <a:r>
              <a:rPr sz="1100" b="1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100" b="1" spc="-80" dirty="0">
                <a:solidFill>
                  <a:srgbClr val="404040"/>
                </a:solidFill>
                <a:latin typeface="Arial"/>
                <a:cs typeface="Arial"/>
              </a:rPr>
              <a:t>организация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758439" y="1530096"/>
            <a:ext cx="387350" cy="866140"/>
            <a:chOff x="1615439" y="1530096"/>
            <a:chExt cx="387350" cy="866140"/>
          </a:xfrm>
        </p:grpSpPr>
        <p:sp>
          <p:nvSpPr>
            <p:cNvPr id="34" name="object 34"/>
            <p:cNvSpPr/>
            <p:nvPr/>
          </p:nvSpPr>
          <p:spPr>
            <a:xfrm>
              <a:off x="1836419" y="1536192"/>
              <a:ext cx="160020" cy="853440"/>
            </a:xfrm>
            <a:custGeom>
              <a:avLst/>
              <a:gdLst/>
              <a:ahLst/>
              <a:cxnLst/>
              <a:rect l="l" t="t" r="r" b="b"/>
              <a:pathLst>
                <a:path w="160019" h="853439">
                  <a:moveTo>
                    <a:pt x="80010" y="0"/>
                  </a:moveTo>
                  <a:lnTo>
                    <a:pt x="0" y="80010"/>
                  </a:lnTo>
                  <a:lnTo>
                    <a:pt x="40005" y="80010"/>
                  </a:lnTo>
                  <a:lnTo>
                    <a:pt x="40005" y="853440"/>
                  </a:lnTo>
                  <a:lnTo>
                    <a:pt x="120015" y="853440"/>
                  </a:lnTo>
                  <a:lnTo>
                    <a:pt x="120015" y="80010"/>
                  </a:lnTo>
                  <a:lnTo>
                    <a:pt x="160019" y="80010"/>
                  </a:lnTo>
                  <a:lnTo>
                    <a:pt x="80010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836419" y="1536192"/>
              <a:ext cx="160020" cy="853440"/>
            </a:xfrm>
            <a:custGeom>
              <a:avLst/>
              <a:gdLst/>
              <a:ahLst/>
              <a:cxnLst/>
              <a:rect l="l" t="t" r="r" b="b"/>
              <a:pathLst>
                <a:path w="160019" h="853439">
                  <a:moveTo>
                    <a:pt x="0" y="80010"/>
                  </a:moveTo>
                  <a:lnTo>
                    <a:pt x="80010" y="0"/>
                  </a:lnTo>
                  <a:lnTo>
                    <a:pt x="160019" y="80010"/>
                  </a:lnTo>
                  <a:lnTo>
                    <a:pt x="120015" y="80010"/>
                  </a:lnTo>
                  <a:lnTo>
                    <a:pt x="120015" y="853440"/>
                  </a:lnTo>
                  <a:lnTo>
                    <a:pt x="40005" y="853440"/>
                  </a:lnTo>
                  <a:lnTo>
                    <a:pt x="40005" y="80010"/>
                  </a:lnTo>
                  <a:lnTo>
                    <a:pt x="0" y="80010"/>
                  </a:lnTo>
                  <a:close/>
                </a:path>
              </a:pathLst>
            </a:custGeom>
            <a:ln w="12191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21535" y="1536192"/>
              <a:ext cx="172720" cy="853440"/>
            </a:xfrm>
            <a:custGeom>
              <a:avLst/>
              <a:gdLst/>
              <a:ahLst/>
              <a:cxnLst/>
              <a:rect l="l" t="t" r="r" b="b"/>
              <a:pathLst>
                <a:path w="172719" h="853439">
                  <a:moveTo>
                    <a:pt x="129158" y="0"/>
                  </a:moveTo>
                  <a:lnTo>
                    <a:pt x="43052" y="0"/>
                  </a:lnTo>
                  <a:lnTo>
                    <a:pt x="43052" y="767334"/>
                  </a:lnTo>
                  <a:lnTo>
                    <a:pt x="0" y="767334"/>
                  </a:lnTo>
                  <a:lnTo>
                    <a:pt x="86106" y="853440"/>
                  </a:lnTo>
                  <a:lnTo>
                    <a:pt x="172212" y="767334"/>
                  </a:lnTo>
                  <a:lnTo>
                    <a:pt x="129158" y="767334"/>
                  </a:lnTo>
                  <a:lnTo>
                    <a:pt x="129158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21535" y="1536192"/>
              <a:ext cx="172720" cy="853440"/>
            </a:xfrm>
            <a:custGeom>
              <a:avLst/>
              <a:gdLst/>
              <a:ahLst/>
              <a:cxnLst/>
              <a:rect l="l" t="t" r="r" b="b"/>
              <a:pathLst>
                <a:path w="172719" h="853439">
                  <a:moveTo>
                    <a:pt x="172212" y="767334"/>
                  </a:moveTo>
                  <a:lnTo>
                    <a:pt x="86106" y="853440"/>
                  </a:lnTo>
                  <a:lnTo>
                    <a:pt x="0" y="767334"/>
                  </a:lnTo>
                  <a:lnTo>
                    <a:pt x="43052" y="767334"/>
                  </a:lnTo>
                  <a:lnTo>
                    <a:pt x="43052" y="0"/>
                  </a:lnTo>
                  <a:lnTo>
                    <a:pt x="129158" y="0"/>
                  </a:lnTo>
                  <a:lnTo>
                    <a:pt x="129158" y="767334"/>
                  </a:lnTo>
                  <a:lnTo>
                    <a:pt x="172212" y="767334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3139970" y="1764659"/>
            <a:ext cx="338554" cy="448309"/>
          </a:xfrm>
          <a:prstGeom prst="rect">
            <a:avLst/>
          </a:prstGeom>
        </p:spPr>
        <p:txBody>
          <a:bodyPr vert="vert270" wrap="square" lIns="0" tIns="1270" rIns="0" bIns="0" rtlCol="0">
            <a:spAutoFit/>
          </a:bodyPr>
          <a:lstStyle/>
          <a:p>
            <a:pPr marL="12700">
              <a:spcBef>
                <a:spcPts val="10"/>
              </a:spcBef>
            </a:pPr>
            <a:r>
              <a:rPr sz="1100" b="1" spc="5" dirty="0">
                <a:solidFill>
                  <a:srgbClr val="404040"/>
                </a:solidFill>
                <a:latin typeface="Arial"/>
                <a:cs typeface="Arial"/>
              </a:rPr>
              <a:t>з</a:t>
            </a:r>
            <a:r>
              <a:rPr sz="1100" b="1" spc="10" dirty="0">
                <a:solidFill>
                  <a:srgbClr val="404040"/>
                </a:solidFill>
                <a:latin typeface="Arial"/>
                <a:cs typeface="Arial"/>
              </a:rPr>
              <a:t>а</a:t>
            </a:r>
            <a:r>
              <a:rPr sz="1100" b="1" spc="-10" dirty="0">
                <a:solidFill>
                  <a:srgbClr val="404040"/>
                </a:solidFill>
                <a:latin typeface="Arial"/>
                <a:cs typeface="Arial"/>
              </a:rPr>
              <a:t>я</a:t>
            </a:r>
            <a:r>
              <a:rPr sz="1100" b="1" dirty="0">
                <a:solidFill>
                  <a:srgbClr val="404040"/>
                </a:solidFill>
                <a:latin typeface="Arial"/>
                <a:cs typeface="Arial"/>
              </a:rPr>
              <a:t>вка</a:t>
            </a:r>
            <a:endParaRPr sz="11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432600" y="1500886"/>
            <a:ext cx="338554" cy="962660"/>
          </a:xfrm>
          <a:prstGeom prst="rect">
            <a:avLst/>
          </a:prstGeom>
        </p:spPr>
        <p:txBody>
          <a:bodyPr vert="vert" wrap="square" lIns="0" tIns="1270" rIns="0" bIns="0" rtlCol="0">
            <a:spAutoFit/>
          </a:bodyPr>
          <a:lstStyle/>
          <a:p>
            <a:pPr marL="12700">
              <a:spcBef>
                <a:spcPts val="10"/>
              </a:spcBef>
            </a:pPr>
            <a:r>
              <a:rPr sz="1100" b="1" spc="15" dirty="0">
                <a:solidFill>
                  <a:srgbClr val="404040"/>
                </a:solidFill>
                <a:latin typeface="Arial"/>
                <a:cs typeface="Arial"/>
              </a:rPr>
              <a:t>п</a:t>
            </a:r>
            <a:r>
              <a:rPr sz="1100" b="1" spc="10" dirty="0">
                <a:solidFill>
                  <a:srgbClr val="404040"/>
                </a:solidFill>
                <a:latin typeface="Arial"/>
                <a:cs typeface="Arial"/>
              </a:rPr>
              <a:t>о</a:t>
            </a:r>
            <a:r>
              <a:rPr sz="1100" b="1" spc="5" dirty="0">
                <a:solidFill>
                  <a:srgbClr val="404040"/>
                </a:solidFill>
                <a:latin typeface="Arial"/>
                <a:cs typeface="Arial"/>
              </a:rPr>
              <a:t>р</a:t>
            </a:r>
            <a:r>
              <a:rPr sz="1100" b="1" dirty="0">
                <a:solidFill>
                  <a:srgbClr val="404040"/>
                </a:solidFill>
                <a:latin typeface="Arial"/>
                <a:cs typeface="Arial"/>
              </a:rPr>
              <a:t>учи</a:t>
            </a:r>
            <a:r>
              <a:rPr sz="1100" b="1" spc="-10" dirty="0">
                <a:solidFill>
                  <a:srgbClr val="404040"/>
                </a:solidFill>
                <a:latin typeface="Arial"/>
                <a:cs typeface="Arial"/>
              </a:rPr>
              <a:t>т</a:t>
            </a:r>
            <a:r>
              <a:rPr sz="1100" b="1" dirty="0">
                <a:solidFill>
                  <a:srgbClr val="404040"/>
                </a:solidFill>
                <a:latin typeface="Arial"/>
                <a:cs typeface="Arial"/>
              </a:rPr>
              <a:t>е</a:t>
            </a:r>
            <a:r>
              <a:rPr sz="1100" b="1" spc="5" dirty="0">
                <a:solidFill>
                  <a:srgbClr val="404040"/>
                </a:solidFill>
                <a:latin typeface="Arial"/>
                <a:cs typeface="Arial"/>
              </a:rPr>
              <a:t>л</a:t>
            </a:r>
            <a:r>
              <a:rPr sz="1100" b="1" dirty="0">
                <a:solidFill>
                  <a:srgbClr val="404040"/>
                </a:solidFill>
                <a:latin typeface="Arial"/>
                <a:cs typeface="Arial"/>
              </a:rPr>
              <a:t>ь</a:t>
            </a:r>
            <a:r>
              <a:rPr sz="1100" b="1" spc="-10" dirty="0">
                <a:solidFill>
                  <a:srgbClr val="404040"/>
                </a:solidFill>
                <a:latin typeface="Arial"/>
                <a:cs typeface="Arial"/>
              </a:rPr>
              <a:t>с</a:t>
            </a:r>
            <a:r>
              <a:rPr sz="1100" b="1" spc="5" dirty="0">
                <a:solidFill>
                  <a:srgbClr val="404040"/>
                </a:solidFill>
                <a:latin typeface="Arial"/>
                <a:cs typeface="Arial"/>
              </a:rPr>
              <a:t>т</a:t>
            </a:r>
            <a:r>
              <a:rPr sz="1100" b="1" dirty="0">
                <a:solidFill>
                  <a:srgbClr val="404040"/>
                </a:solidFill>
                <a:latin typeface="Arial"/>
                <a:cs typeface="Arial"/>
              </a:rPr>
              <a:t>во</a:t>
            </a:r>
            <a:endParaRPr sz="11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641092" y="2508504"/>
            <a:ext cx="458723" cy="4465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object 41"/>
          <p:cNvGrpSpPr/>
          <p:nvPr/>
        </p:nvGrpSpPr>
        <p:grpSpPr>
          <a:xfrm>
            <a:off x="3576827" y="2610611"/>
            <a:ext cx="919480" cy="1391920"/>
            <a:chOff x="2433827" y="2610611"/>
            <a:chExt cx="919480" cy="1391920"/>
          </a:xfrm>
        </p:grpSpPr>
        <p:sp>
          <p:nvSpPr>
            <p:cNvPr id="42" name="object 42"/>
            <p:cNvSpPr/>
            <p:nvPr/>
          </p:nvSpPr>
          <p:spPr>
            <a:xfrm>
              <a:off x="2577083" y="2616707"/>
              <a:ext cx="769620" cy="1335405"/>
            </a:xfrm>
            <a:custGeom>
              <a:avLst/>
              <a:gdLst/>
              <a:ahLst/>
              <a:cxnLst/>
              <a:rect l="l" t="t" r="r" b="b"/>
              <a:pathLst>
                <a:path w="769620" h="1335404">
                  <a:moveTo>
                    <a:pt x="587248" y="0"/>
                  </a:moveTo>
                  <a:lnTo>
                    <a:pt x="0" y="0"/>
                  </a:lnTo>
                  <a:lnTo>
                    <a:pt x="0" y="91186"/>
                  </a:lnTo>
                  <a:lnTo>
                    <a:pt x="587248" y="91186"/>
                  </a:lnTo>
                  <a:lnTo>
                    <a:pt x="622766" y="98343"/>
                  </a:lnTo>
                  <a:lnTo>
                    <a:pt x="651748" y="117871"/>
                  </a:lnTo>
                  <a:lnTo>
                    <a:pt x="671276" y="146853"/>
                  </a:lnTo>
                  <a:lnTo>
                    <a:pt x="678433" y="182371"/>
                  </a:lnTo>
                  <a:lnTo>
                    <a:pt x="678433" y="1110995"/>
                  </a:lnTo>
                  <a:lnTo>
                    <a:pt x="671276" y="1146460"/>
                  </a:lnTo>
                  <a:lnTo>
                    <a:pt x="651748" y="1175448"/>
                  </a:lnTo>
                  <a:lnTo>
                    <a:pt x="622766" y="1195006"/>
                  </a:lnTo>
                  <a:lnTo>
                    <a:pt x="587248" y="1202181"/>
                  </a:lnTo>
                  <a:lnTo>
                    <a:pt x="370332" y="1202181"/>
                  </a:lnTo>
                  <a:lnTo>
                    <a:pt x="370332" y="1160398"/>
                  </a:lnTo>
                  <a:lnTo>
                    <a:pt x="176403" y="1247774"/>
                  </a:lnTo>
                  <a:lnTo>
                    <a:pt x="370332" y="1335023"/>
                  </a:lnTo>
                  <a:lnTo>
                    <a:pt x="370332" y="1293367"/>
                  </a:lnTo>
                  <a:lnTo>
                    <a:pt x="587248" y="1293367"/>
                  </a:lnTo>
                  <a:lnTo>
                    <a:pt x="635726" y="1286852"/>
                  </a:lnTo>
                  <a:lnTo>
                    <a:pt x="679290" y="1268466"/>
                  </a:lnTo>
                  <a:lnTo>
                    <a:pt x="716200" y="1239948"/>
                  </a:lnTo>
                  <a:lnTo>
                    <a:pt x="744718" y="1203038"/>
                  </a:lnTo>
                  <a:lnTo>
                    <a:pt x="763104" y="1159474"/>
                  </a:lnTo>
                  <a:lnTo>
                    <a:pt x="769619" y="1110995"/>
                  </a:lnTo>
                  <a:lnTo>
                    <a:pt x="769619" y="182371"/>
                  </a:lnTo>
                  <a:lnTo>
                    <a:pt x="763104" y="133893"/>
                  </a:lnTo>
                  <a:lnTo>
                    <a:pt x="744718" y="90329"/>
                  </a:lnTo>
                  <a:lnTo>
                    <a:pt x="716200" y="53419"/>
                  </a:lnTo>
                  <a:lnTo>
                    <a:pt x="679290" y="24901"/>
                  </a:lnTo>
                  <a:lnTo>
                    <a:pt x="635726" y="6515"/>
                  </a:lnTo>
                  <a:lnTo>
                    <a:pt x="587248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577083" y="2616707"/>
              <a:ext cx="769620" cy="1335405"/>
            </a:xfrm>
            <a:custGeom>
              <a:avLst/>
              <a:gdLst/>
              <a:ahLst/>
              <a:cxnLst/>
              <a:rect l="l" t="t" r="r" b="b"/>
              <a:pathLst>
                <a:path w="769620" h="1335404">
                  <a:moveTo>
                    <a:pt x="0" y="0"/>
                  </a:moveTo>
                  <a:lnTo>
                    <a:pt x="587248" y="0"/>
                  </a:lnTo>
                  <a:lnTo>
                    <a:pt x="635726" y="6515"/>
                  </a:lnTo>
                  <a:lnTo>
                    <a:pt x="679290" y="24901"/>
                  </a:lnTo>
                  <a:lnTo>
                    <a:pt x="716200" y="53419"/>
                  </a:lnTo>
                  <a:lnTo>
                    <a:pt x="744718" y="90329"/>
                  </a:lnTo>
                  <a:lnTo>
                    <a:pt x="763104" y="133893"/>
                  </a:lnTo>
                  <a:lnTo>
                    <a:pt x="769619" y="182371"/>
                  </a:lnTo>
                  <a:lnTo>
                    <a:pt x="769619" y="1110995"/>
                  </a:lnTo>
                  <a:lnTo>
                    <a:pt x="763104" y="1159474"/>
                  </a:lnTo>
                  <a:lnTo>
                    <a:pt x="744718" y="1203038"/>
                  </a:lnTo>
                  <a:lnTo>
                    <a:pt x="716200" y="1239948"/>
                  </a:lnTo>
                  <a:lnTo>
                    <a:pt x="679290" y="1268466"/>
                  </a:lnTo>
                  <a:lnTo>
                    <a:pt x="635726" y="1286852"/>
                  </a:lnTo>
                  <a:lnTo>
                    <a:pt x="587248" y="1293367"/>
                  </a:lnTo>
                  <a:lnTo>
                    <a:pt x="370332" y="1293367"/>
                  </a:lnTo>
                  <a:lnTo>
                    <a:pt x="370332" y="1335023"/>
                  </a:lnTo>
                  <a:lnTo>
                    <a:pt x="176403" y="1247774"/>
                  </a:lnTo>
                  <a:lnTo>
                    <a:pt x="370332" y="1160398"/>
                  </a:lnTo>
                  <a:lnTo>
                    <a:pt x="370332" y="1202181"/>
                  </a:lnTo>
                  <a:lnTo>
                    <a:pt x="587248" y="1202181"/>
                  </a:lnTo>
                  <a:lnTo>
                    <a:pt x="622766" y="1195006"/>
                  </a:lnTo>
                  <a:lnTo>
                    <a:pt x="651748" y="1175448"/>
                  </a:lnTo>
                  <a:lnTo>
                    <a:pt x="671276" y="1146460"/>
                  </a:lnTo>
                  <a:lnTo>
                    <a:pt x="678433" y="1110995"/>
                  </a:lnTo>
                  <a:lnTo>
                    <a:pt x="678433" y="182371"/>
                  </a:lnTo>
                  <a:lnTo>
                    <a:pt x="671276" y="146853"/>
                  </a:lnTo>
                  <a:lnTo>
                    <a:pt x="651748" y="117871"/>
                  </a:lnTo>
                  <a:lnTo>
                    <a:pt x="622766" y="98343"/>
                  </a:lnTo>
                  <a:lnTo>
                    <a:pt x="587248" y="91186"/>
                  </a:lnTo>
                  <a:lnTo>
                    <a:pt x="0" y="91186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433827" y="3669791"/>
              <a:ext cx="333756" cy="33223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1396391" y="2610739"/>
            <a:ext cx="66992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spcBef>
                <a:spcPts val="105"/>
              </a:spcBef>
            </a:pPr>
            <a:r>
              <a:rPr sz="1100" b="1" spc="45" dirty="0">
                <a:solidFill>
                  <a:srgbClr val="404040"/>
                </a:solidFill>
                <a:latin typeface="Arial"/>
                <a:cs typeface="Arial"/>
              </a:rPr>
              <a:t>28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100" b="1" spc="-85" dirty="0">
                <a:solidFill>
                  <a:srgbClr val="404040"/>
                </a:solidFill>
                <a:latin typeface="Arial"/>
                <a:cs typeface="Arial"/>
              </a:rPr>
              <a:t>партнеров</a:t>
            </a:r>
            <a:endParaRPr sz="11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388233" y="6154898"/>
            <a:ext cx="799465" cy="151323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spcBef>
                <a:spcPts val="40"/>
              </a:spcBef>
            </a:pPr>
            <a:r>
              <a:rPr sz="950" b="1" spc="-65" dirty="0">
                <a:solidFill>
                  <a:srgbClr val="404040"/>
                </a:solidFill>
                <a:latin typeface="Arial"/>
                <a:cs typeface="Arial"/>
              </a:rPr>
              <a:t>развития</a:t>
            </a:r>
            <a:r>
              <a:rPr sz="950" b="1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950" b="1" spc="-60" dirty="0">
                <a:solidFill>
                  <a:srgbClr val="404040"/>
                </a:solidFill>
                <a:latin typeface="Arial"/>
                <a:cs typeface="Arial"/>
              </a:rPr>
              <a:t>МСП</a:t>
            </a:r>
            <a:endParaRPr sz="9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342893" y="6210963"/>
            <a:ext cx="1400175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64"/>
              </a:lnSpc>
            </a:pPr>
            <a:r>
              <a:rPr sz="1400" b="1" spc="-35" dirty="0">
                <a:solidFill>
                  <a:srgbClr val="1F487C"/>
                </a:solidFill>
                <a:latin typeface="Arial"/>
                <a:cs typeface="Arial"/>
              </a:rPr>
              <a:t>https://msppk.ru/</a:t>
            </a:r>
            <a:endParaRPr sz="14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851651" y="6210963"/>
            <a:ext cx="1353185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64"/>
              </a:lnSpc>
            </a:pPr>
            <a:r>
              <a:rPr sz="1400" spc="-5" dirty="0">
                <a:latin typeface="Arial"/>
                <a:cs typeface="Arial"/>
              </a:rPr>
              <a:t>8-800-300-80-90</a:t>
            </a:r>
            <a:endParaRPr sz="1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94277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076" y="0"/>
            <a:ext cx="9491980" cy="614680"/>
            <a:chOff x="339852" y="59435"/>
            <a:chExt cx="9491980" cy="614680"/>
          </a:xfrm>
        </p:grpSpPr>
        <p:sp>
          <p:nvSpPr>
            <p:cNvPr id="3" name="object 3"/>
            <p:cNvSpPr/>
            <p:nvPr/>
          </p:nvSpPr>
          <p:spPr>
            <a:xfrm>
              <a:off x="339852" y="59435"/>
              <a:ext cx="329184" cy="6145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1040" y="655319"/>
              <a:ext cx="9130665" cy="0"/>
            </a:xfrm>
            <a:custGeom>
              <a:avLst/>
              <a:gdLst/>
              <a:ahLst/>
              <a:cxnLst/>
              <a:rect l="l" t="t" r="r" b="b"/>
              <a:pathLst>
                <a:path w="9130665">
                  <a:moveTo>
                    <a:pt x="0" y="0"/>
                  </a:moveTo>
                  <a:lnTo>
                    <a:pt x="9130538" y="0"/>
                  </a:lnTo>
                </a:path>
              </a:pathLst>
            </a:custGeom>
            <a:ln w="6096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73207" y="1870"/>
            <a:ext cx="9184942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0" dirty="0">
                <a:solidFill>
                  <a:srgbClr val="1F487C"/>
                </a:solidFill>
              </a:rPr>
              <a:t>Льготные</a:t>
            </a:r>
            <a:r>
              <a:rPr spc="-125" dirty="0">
                <a:solidFill>
                  <a:srgbClr val="1F487C"/>
                </a:solidFill>
              </a:rPr>
              <a:t> </a:t>
            </a:r>
            <a:r>
              <a:rPr spc="-130" dirty="0">
                <a:solidFill>
                  <a:srgbClr val="C00000"/>
                </a:solidFill>
              </a:rPr>
              <a:t>микрозаймы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15491" y="1537314"/>
            <a:ext cx="2475865" cy="746125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16839">
              <a:spcBef>
                <a:spcPts val="875"/>
              </a:spcBef>
            </a:pPr>
            <a:r>
              <a:rPr sz="1200" b="1" spc="-130" dirty="0">
                <a:latin typeface="Arial"/>
                <a:cs typeface="Arial"/>
              </a:rPr>
              <a:t>Цель:</a:t>
            </a:r>
            <a:endParaRPr sz="1200">
              <a:latin typeface="Arial"/>
              <a:cs typeface="Arial"/>
            </a:endParaRPr>
          </a:p>
          <a:p>
            <a:pPr marL="299085" indent="-287020">
              <a:spcBef>
                <a:spcPts val="72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100" spc="-55" dirty="0">
                <a:latin typeface="Arial"/>
                <a:cs typeface="Arial"/>
              </a:rPr>
              <a:t>Вложения </a:t>
            </a:r>
            <a:r>
              <a:rPr sz="1100" spc="-25" dirty="0">
                <a:latin typeface="Arial"/>
                <a:cs typeface="Arial"/>
              </a:rPr>
              <a:t>во </a:t>
            </a:r>
            <a:r>
              <a:rPr sz="1100" spc="-40" dirty="0">
                <a:latin typeface="Arial"/>
                <a:cs typeface="Arial"/>
              </a:rPr>
              <a:t>внеоборотные</a:t>
            </a:r>
            <a:r>
              <a:rPr sz="1100" spc="-10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активы</a:t>
            </a:r>
            <a:endParaRPr sz="1100">
              <a:latin typeface="Arial"/>
              <a:cs typeface="Arial"/>
            </a:endParaRPr>
          </a:p>
          <a:p>
            <a:pPr marL="299085" indent="-287020">
              <a:spcBef>
                <a:spcPts val="9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100" spc="-50" dirty="0">
                <a:latin typeface="Arial"/>
                <a:cs typeface="Arial"/>
              </a:rPr>
              <a:t>Пополнение оборотных </a:t>
            </a:r>
            <a:r>
              <a:rPr sz="1100" spc="-55" dirty="0">
                <a:latin typeface="Arial"/>
                <a:cs typeface="Arial"/>
              </a:rPr>
              <a:t>средств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17015" y="3190472"/>
            <a:ext cx="2439035" cy="122110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299085" indent="-287020">
              <a:spcBef>
                <a:spcPts val="75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100" spc="-55" dirty="0">
                <a:latin typeface="Arial"/>
                <a:cs typeface="Arial"/>
              </a:rPr>
              <a:t>Процентная </a:t>
            </a:r>
            <a:r>
              <a:rPr sz="1100" spc="-35" dirty="0">
                <a:latin typeface="Arial"/>
                <a:cs typeface="Arial"/>
              </a:rPr>
              <a:t>ставка </a:t>
            </a:r>
            <a:r>
              <a:rPr sz="1100" spc="35" dirty="0">
                <a:latin typeface="Arial"/>
                <a:cs typeface="Arial"/>
              </a:rPr>
              <a:t>–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200" b="1" spc="-70" dirty="0">
                <a:solidFill>
                  <a:srgbClr val="008000"/>
                </a:solidFill>
                <a:latin typeface="Arial"/>
                <a:cs typeface="Arial"/>
              </a:rPr>
              <a:t>3%</a:t>
            </a:r>
            <a:endParaRPr sz="1200">
              <a:latin typeface="Arial"/>
              <a:cs typeface="Arial"/>
            </a:endParaRPr>
          </a:p>
          <a:p>
            <a:pPr marL="299085" indent="-287020">
              <a:spcBef>
                <a:spcPts val="60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100" spc="-50" dirty="0">
                <a:latin typeface="Arial"/>
                <a:cs typeface="Arial"/>
              </a:rPr>
              <a:t>Срок </a:t>
            </a:r>
            <a:r>
              <a:rPr sz="1100" spc="-70" dirty="0">
                <a:latin typeface="Arial"/>
                <a:cs typeface="Arial"/>
              </a:rPr>
              <a:t>деятельности </a:t>
            </a:r>
            <a:r>
              <a:rPr sz="1100" spc="35" dirty="0">
                <a:latin typeface="Arial"/>
                <a:cs typeface="Arial"/>
              </a:rPr>
              <a:t>– </a:t>
            </a:r>
            <a:r>
              <a:rPr sz="1100" spc="-80" dirty="0">
                <a:latin typeface="Arial"/>
                <a:cs typeface="Arial"/>
              </a:rPr>
              <a:t>от </a:t>
            </a:r>
            <a:r>
              <a:rPr sz="1100" spc="35" dirty="0">
                <a:latin typeface="Arial"/>
                <a:cs typeface="Arial"/>
              </a:rPr>
              <a:t>6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мес.</a:t>
            </a:r>
            <a:endParaRPr sz="1100">
              <a:latin typeface="Arial"/>
              <a:cs typeface="Arial"/>
            </a:endParaRPr>
          </a:p>
          <a:p>
            <a:pPr marL="299085" indent="-287020">
              <a:spcBef>
                <a:spcPts val="6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100" spc="-35" dirty="0">
                <a:latin typeface="Arial"/>
                <a:cs typeface="Arial"/>
              </a:rPr>
              <a:t>Максимальный </a:t>
            </a:r>
            <a:r>
              <a:rPr sz="1100" spc="-15" dirty="0">
                <a:latin typeface="Arial"/>
                <a:cs typeface="Arial"/>
              </a:rPr>
              <a:t>срок </a:t>
            </a:r>
            <a:r>
              <a:rPr sz="1100" spc="35" dirty="0">
                <a:latin typeface="Arial"/>
                <a:cs typeface="Arial"/>
              </a:rPr>
              <a:t>– 24</a:t>
            </a:r>
            <a:r>
              <a:rPr sz="1100" spc="-17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месяцев</a:t>
            </a:r>
            <a:endParaRPr sz="1100">
              <a:latin typeface="Arial"/>
              <a:cs typeface="Arial"/>
            </a:endParaRPr>
          </a:p>
          <a:p>
            <a:pPr marL="299085" indent="-287020">
              <a:spcBef>
                <a:spcPts val="59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100" spc="-60" dirty="0">
                <a:latin typeface="Arial"/>
                <a:cs typeface="Arial"/>
              </a:rPr>
              <a:t>Сумма </a:t>
            </a:r>
            <a:r>
              <a:rPr sz="1100" spc="-25" dirty="0">
                <a:latin typeface="Arial"/>
                <a:cs typeface="Arial"/>
              </a:rPr>
              <a:t>займа </a:t>
            </a:r>
            <a:r>
              <a:rPr sz="1100" spc="35" dirty="0">
                <a:latin typeface="Arial"/>
                <a:cs typeface="Arial"/>
              </a:rPr>
              <a:t>– </a:t>
            </a:r>
            <a:r>
              <a:rPr sz="1200" b="1" spc="-140" dirty="0">
                <a:latin typeface="Arial"/>
                <a:cs typeface="Arial"/>
              </a:rPr>
              <a:t>от </a:t>
            </a:r>
            <a:r>
              <a:rPr sz="1200" b="1" spc="40" dirty="0">
                <a:solidFill>
                  <a:srgbClr val="008000"/>
                </a:solidFill>
                <a:latin typeface="Arial"/>
                <a:cs typeface="Arial"/>
              </a:rPr>
              <a:t>50 </a:t>
            </a:r>
            <a:r>
              <a:rPr sz="1200" b="1" spc="-125" dirty="0">
                <a:solidFill>
                  <a:srgbClr val="008000"/>
                </a:solidFill>
                <a:latin typeface="Arial"/>
                <a:cs typeface="Arial"/>
              </a:rPr>
              <a:t>тыс.</a:t>
            </a:r>
            <a:r>
              <a:rPr sz="1200" b="1" spc="-12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200" b="1" spc="-95" dirty="0">
                <a:solidFill>
                  <a:srgbClr val="008000"/>
                </a:solidFill>
                <a:latin typeface="Arial"/>
                <a:cs typeface="Arial"/>
              </a:rPr>
              <a:t>руб.</a:t>
            </a:r>
            <a:endParaRPr sz="1200">
              <a:latin typeface="Arial"/>
              <a:cs typeface="Arial"/>
            </a:endParaRPr>
          </a:p>
          <a:p>
            <a:pPr marL="1251585"/>
            <a:r>
              <a:rPr sz="1200" b="1" spc="-145" dirty="0">
                <a:latin typeface="Arial"/>
                <a:cs typeface="Arial"/>
              </a:rPr>
              <a:t>до </a:t>
            </a:r>
            <a:r>
              <a:rPr sz="1200" b="1" spc="35" dirty="0">
                <a:solidFill>
                  <a:srgbClr val="008000"/>
                </a:solidFill>
                <a:latin typeface="Arial"/>
                <a:cs typeface="Arial"/>
              </a:rPr>
              <a:t>3 </a:t>
            </a:r>
            <a:r>
              <a:rPr sz="1200" b="1" spc="-120" dirty="0">
                <a:solidFill>
                  <a:srgbClr val="008000"/>
                </a:solidFill>
                <a:latin typeface="Arial"/>
                <a:cs typeface="Arial"/>
              </a:rPr>
              <a:t>млн</a:t>
            </a:r>
            <a:r>
              <a:rPr sz="1200" b="1" spc="-7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200" b="1" spc="-95" dirty="0">
                <a:solidFill>
                  <a:srgbClr val="008000"/>
                </a:solidFill>
                <a:latin typeface="Arial"/>
                <a:cs typeface="Arial"/>
              </a:rPr>
              <a:t>руб.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70939" y="2877692"/>
            <a:ext cx="5949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130" dirty="0">
                <a:latin typeface="Arial"/>
                <a:cs typeface="Arial"/>
              </a:rPr>
              <a:t>Условия: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64920" y="2840735"/>
            <a:ext cx="510540" cy="487680"/>
          </a:xfrm>
          <a:custGeom>
            <a:avLst/>
            <a:gdLst/>
            <a:ahLst/>
            <a:cxnLst/>
            <a:rect l="l" t="t" r="r" b="b"/>
            <a:pathLst>
              <a:path w="510540" h="487679">
                <a:moveTo>
                  <a:pt x="448957" y="0"/>
                </a:moveTo>
                <a:lnTo>
                  <a:pt x="310134" y="0"/>
                </a:lnTo>
                <a:lnTo>
                  <a:pt x="310134" y="34416"/>
                </a:lnTo>
                <a:lnTo>
                  <a:pt x="273189" y="34416"/>
                </a:lnTo>
                <a:lnTo>
                  <a:pt x="273189" y="68834"/>
                </a:lnTo>
                <a:lnTo>
                  <a:pt x="236232" y="69850"/>
                </a:lnTo>
                <a:lnTo>
                  <a:pt x="236232" y="118744"/>
                </a:lnTo>
                <a:lnTo>
                  <a:pt x="185620" y="126342"/>
                </a:lnTo>
                <a:lnTo>
                  <a:pt x="141671" y="147461"/>
                </a:lnTo>
                <a:lnTo>
                  <a:pt x="107018" y="179589"/>
                </a:lnTo>
                <a:lnTo>
                  <a:pt x="84295" y="220214"/>
                </a:lnTo>
                <a:lnTo>
                  <a:pt x="76136" y="266826"/>
                </a:lnTo>
                <a:lnTo>
                  <a:pt x="78777" y="293647"/>
                </a:lnTo>
                <a:lnTo>
                  <a:pt x="86352" y="318992"/>
                </a:lnTo>
                <a:lnTo>
                  <a:pt x="98333" y="342193"/>
                </a:lnTo>
                <a:lnTo>
                  <a:pt x="114198" y="362585"/>
                </a:lnTo>
                <a:lnTo>
                  <a:pt x="0" y="470026"/>
                </a:lnTo>
                <a:lnTo>
                  <a:pt x="19037" y="487679"/>
                </a:lnTo>
                <a:lnTo>
                  <a:pt x="133235" y="380364"/>
                </a:lnTo>
                <a:lnTo>
                  <a:pt x="186267" y="380364"/>
                </a:lnTo>
                <a:lnTo>
                  <a:pt x="184716" y="380073"/>
                </a:lnTo>
                <a:lnTo>
                  <a:pt x="142332" y="353679"/>
                </a:lnTo>
                <a:lnTo>
                  <a:pt x="113592" y="314592"/>
                </a:lnTo>
                <a:lnTo>
                  <a:pt x="103009" y="266826"/>
                </a:lnTo>
                <a:lnTo>
                  <a:pt x="107626" y="234979"/>
                </a:lnTo>
                <a:lnTo>
                  <a:pt x="120640" y="206073"/>
                </a:lnTo>
                <a:lnTo>
                  <a:pt x="140792" y="181477"/>
                </a:lnTo>
                <a:lnTo>
                  <a:pt x="166827" y="162560"/>
                </a:lnTo>
                <a:lnTo>
                  <a:pt x="193687" y="162560"/>
                </a:lnTo>
                <a:lnTo>
                  <a:pt x="193687" y="150113"/>
                </a:lnTo>
                <a:lnTo>
                  <a:pt x="198170" y="148971"/>
                </a:lnTo>
                <a:lnTo>
                  <a:pt x="203771" y="146938"/>
                </a:lnTo>
                <a:lnTo>
                  <a:pt x="209372" y="145923"/>
                </a:lnTo>
                <a:lnTo>
                  <a:pt x="337007" y="145923"/>
                </a:lnTo>
                <a:lnTo>
                  <a:pt x="337007" y="135509"/>
                </a:lnTo>
                <a:lnTo>
                  <a:pt x="310134" y="135509"/>
                </a:lnTo>
                <a:lnTo>
                  <a:pt x="306768" y="134365"/>
                </a:lnTo>
                <a:lnTo>
                  <a:pt x="303415" y="132334"/>
                </a:lnTo>
                <a:lnTo>
                  <a:pt x="300050" y="131317"/>
                </a:lnTo>
                <a:lnTo>
                  <a:pt x="300050" y="122936"/>
                </a:lnTo>
                <a:lnTo>
                  <a:pt x="273189" y="122936"/>
                </a:lnTo>
                <a:lnTo>
                  <a:pt x="269824" y="121919"/>
                </a:lnTo>
                <a:lnTo>
                  <a:pt x="266471" y="121919"/>
                </a:lnTo>
                <a:lnTo>
                  <a:pt x="263105" y="120903"/>
                </a:lnTo>
                <a:lnTo>
                  <a:pt x="263105" y="93725"/>
                </a:lnTo>
                <a:lnTo>
                  <a:pt x="300050" y="93725"/>
                </a:lnTo>
                <a:lnTo>
                  <a:pt x="300050" y="59436"/>
                </a:lnTo>
                <a:lnTo>
                  <a:pt x="337007" y="59436"/>
                </a:lnTo>
                <a:lnTo>
                  <a:pt x="337007" y="25018"/>
                </a:lnTo>
                <a:lnTo>
                  <a:pt x="475857" y="25018"/>
                </a:lnTo>
                <a:lnTo>
                  <a:pt x="448957" y="0"/>
                </a:lnTo>
                <a:close/>
              </a:path>
              <a:path w="510540" h="487679">
                <a:moveTo>
                  <a:pt x="186267" y="380364"/>
                </a:moveTo>
                <a:lnTo>
                  <a:pt x="133235" y="380364"/>
                </a:lnTo>
                <a:lnTo>
                  <a:pt x="155627" y="394958"/>
                </a:lnTo>
                <a:lnTo>
                  <a:pt x="180538" y="405764"/>
                </a:lnTo>
                <a:lnTo>
                  <a:pt x="207546" y="412476"/>
                </a:lnTo>
                <a:lnTo>
                  <a:pt x="236232" y="414781"/>
                </a:lnTo>
                <a:lnTo>
                  <a:pt x="282084" y="408622"/>
                </a:lnTo>
                <a:lnTo>
                  <a:pt x="322584" y="391318"/>
                </a:lnTo>
                <a:lnTo>
                  <a:pt x="324517" y="389763"/>
                </a:lnTo>
                <a:lnTo>
                  <a:pt x="236232" y="389763"/>
                </a:lnTo>
                <a:lnTo>
                  <a:pt x="186267" y="380364"/>
                </a:lnTo>
                <a:close/>
              </a:path>
              <a:path w="510540" h="487679">
                <a:moveTo>
                  <a:pt x="193687" y="162560"/>
                </a:moveTo>
                <a:lnTo>
                  <a:pt x="166827" y="162560"/>
                </a:lnTo>
                <a:lnTo>
                  <a:pt x="166827" y="338709"/>
                </a:lnTo>
                <a:lnTo>
                  <a:pt x="343712" y="338709"/>
                </a:lnTo>
                <a:lnTo>
                  <a:pt x="323300" y="359866"/>
                </a:lnTo>
                <a:lnTo>
                  <a:pt x="297954" y="375951"/>
                </a:lnTo>
                <a:lnTo>
                  <a:pt x="268617" y="386179"/>
                </a:lnTo>
                <a:lnTo>
                  <a:pt x="236232" y="389763"/>
                </a:lnTo>
                <a:lnTo>
                  <a:pt x="324517" y="389763"/>
                </a:lnTo>
                <a:lnTo>
                  <a:pt x="355738" y="364632"/>
                </a:lnTo>
                <a:lnTo>
                  <a:pt x="379552" y="330326"/>
                </a:lnTo>
                <a:lnTo>
                  <a:pt x="435521" y="330326"/>
                </a:lnTo>
                <a:lnTo>
                  <a:pt x="435521" y="313689"/>
                </a:lnTo>
                <a:lnTo>
                  <a:pt x="193687" y="313689"/>
                </a:lnTo>
                <a:lnTo>
                  <a:pt x="193687" y="162560"/>
                </a:lnTo>
                <a:close/>
              </a:path>
              <a:path w="510540" h="487679">
                <a:moveTo>
                  <a:pt x="337007" y="145923"/>
                </a:moveTo>
                <a:lnTo>
                  <a:pt x="209372" y="145923"/>
                </a:lnTo>
                <a:lnTo>
                  <a:pt x="209372" y="158368"/>
                </a:lnTo>
                <a:lnTo>
                  <a:pt x="298932" y="158368"/>
                </a:lnTo>
                <a:lnTo>
                  <a:pt x="304533" y="161543"/>
                </a:lnTo>
                <a:lnTo>
                  <a:pt x="310134" y="164591"/>
                </a:lnTo>
                <a:lnTo>
                  <a:pt x="315734" y="167766"/>
                </a:lnTo>
                <a:lnTo>
                  <a:pt x="209372" y="167766"/>
                </a:lnTo>
                <a:lnTo>
                  <a:pt x="209372" y="192786"/>
                </a:lnTo>
                <a:lnTo>
                  <a:pt x="342595" y="192786"/>
                </a:lnTo>
                <a:lnTo>
                  <a:pt x="344843" y="195961"/>
                </a:lnTo>
                <a:lnTo>
                  <a:pt x="347078" y="199009"/>
                </a:lnTo>
                <a:lnTo>
                  <a:pt x="349313" y="203200"/>
                </a:lnTo>
                <a:lnTo>
                  <a:pt x="209372" y="203200"/>
                </a:lnTo>
                <a:lnTo>
                  <a:pt x="209372" y="228218"/>
                </a:lnTo>
                <a:lnTo>
                  <a:pt x="361632" y="228218"/>
                </a:lnTo>
                <a:lnTo>
                  <a:pt x="362750" y="231393"/>
                </a:lnTo>
                <a:lnTo>
                  <a:pt x="363867" y="234441"/>
                </a:lnTo>
                <a:lnTo>
                  <a:pt x="364985" y="237616"/>
                </a:lnTo>
                <a:lnTo>
                  <a:pt x="209372" y="237616"/>
                </a:lnTo>
                <a:lnTo>
                  <a:pt x="209372" y="262636"/>
                </a:lnTo>
                <a:lnTo>
                  <a:pt x="368350" y="262636"/>
                </a:lnTo>
                <a:lnTo>
                  <a:pt x="368350" y="272034"/>
                </a:lnTo>
                <a:lnTo>
                  <a:pt x="209372" y="272034"/>
                </a:lnTo>
                <a:lnTo>
                  <a:pt x="209372" y="296925"/>
                </a:lnTo>
                <a:lnTo>
                  <a:pt x="364985" y="296925"/>
                </a:lnTo>
                <a:lnTo>
                  <a:pt x="362750" y="302133"/>
                </a:lnTo>
                <a:lnTo>
                  <a:pt x="360514" y="307466"/>
                </a:lnTo>
                <a:lnTo>
                  <a:pt x="358279" y="313689"/>
                </a:lnTo>
                <a:lnTo>
                  <a:pt x="435521" y="313689"/>
                </a:lnTo>
                <a:lnTo>
                  <a:pt x="435521" y="305308"/>
                </a:lnTo>
                <a:lnTo>
                  <a:pt x="389623" y="305308"/>
                </a:lnTo>
                <a:lnTo>
                  <a:pt x="390740" y="302133"/>
                </a:lnTo>
                <a:lnTo>
                  <a:pt x="391858" y="299085"/>
                </a:lnTo>
                <a:lnTo>
                  <a:pt x="391858" y="295910"/>
                </a:lnTo>
                <a:lnTo>
                  <a:pt x="473595" y="295910"/>
                </a:lnTo>
                <a:lnTo>
                  <a:pt x="473595" y="270890"/>
                </a:lnTo>
                <a:lnTo>
                  <a:pt x="395223" y="270890"/>
                </a:lnTo>
                <a:lnTo>
                  <a:pt x="395223" y="261492"/>
                </a:lnTo>
                <a:lnTo>
                  <a:pt x="510539" y="261492"/>
                </a:lnTo>
                <a:lnTo>
                  <a:pt x="510539" y="236600"/>
                </a:lnTo>
                <a:lnTo>
                  <a:pt x="391858" y="236600"/>
                </a:lnTo>
                <a:lnTo>
                  <a:pt x="383916" y="212385"/>
                </a:lnTo>
                <a:lnTo>
                  <a:pt x="371986" y="190039"/>
                </a:lnTo>
                <a:lnTo>
                  <a:pt x="356279" y="169860"/>
                </a:lnTo>
                <a:lnTo>
                  <a:pt x="337007" y="152146"/>
                </a:lnTo>
                <a:lnTo>
                  <a:pt x="337007" y="145923"/>
                </a:lnTo>
                <a:close/>
              </a:path>
              <a:path w="510540" h="487679">
                <a:moveTo>
                  <a:pt x="435521" y="295910"/>
                </a:moveTo>
                <a:lnTo>
                  <a:pt x="408660" y="295910"/>
                </a:lnTo>
                <a:lnTo>
                  <a:pt x="408660" y="305308"/>
                </a:lnTo>
                <a:lnTo>
                  <a:pt x="435521" y="305308"/>
                </a:lnTo>
                <a:lnTo>
                  <a:pt x="435521" y="295910"/>
                </a:lnTo>
                <a:close/>
              </a:path>
              <a:path w="510540" h="487679">
                <a:moveTo>
                  <a:pt x="473595" y="261492"/>
                </a:moveTo>
                <a:lnTo>
                  <a:pt x="446722" y="261492"/>
                </a:lnTo>
                <a:lnTo>
                  <a:pt x="446722" y="270890"/>
                </a:lnTo>
                <a:lnTo>
                  <a:pt x="473595" y="270890"/>
                </a:lnTo>
                <a:lnTo>
                  <a:pt x="473595" y="261492"/>
                </a:lnTo>
                <a:close/>
              </a:path>
              <a:path w="510540" h="487679">
                <a:moveTo>
                  <a:pt x="510539" y="67690"/>
                </a:moveTo>
                <a:lnTo>
                  <a:pt x="483666" y="67690"/>
                </a:lnTo>
                <a:lnTo>
                  <a:pt x="483666" y="236600"/>
                </a:lnTo>
                <a:lnTo>
                  <a:pt x="510539" y="236600"/>
                </a:lnTo>
                <a:lnTo>
                  <a:pt x="510539" y="67690"/>
                </a:lnTo>
                <a:close/>
              </a:path>
              <a:path w="510540" h="487679">
                <a:moveTo>
                  <a:pt x="337007" y="59436"/>
                </a:moveTo>
                <a:lnTo>
                  <a:pt x="310134" y="59436"/>
                </a:lnTo>
                <a:lnTo>
                  <a:pt x="310134" y="135509"/>
                </a:lnTo>
                <a:lnTo>
                  <a:pt x="337007" y="135509"/>
                </a:lnTo>
                <a:lnTo>
                  <a:pt x="337007" y="59436"/>
                </a:lnTo>
                <a:close/>
              </a:path>
              <a:path w="510540" h="487679">
                <a:moveTo>
                  <a:pt x="300050" y="93725"/>
                </a:moveTo>
                <a:lnTo>
                  <a:pt x="273189" y="93725"/>
                </a:lnTo>
                <a:lnTo>
                  <a:pt x="273189" y="122936"/>
                </a:lnTo>
                <a:lnTo>
                  <a:pt x="300050" y="122936"/>
                </a:lnTo>
                <a:lnTo>
                  <a:pt x="300050" y="93725"/>
                </a:lnTo>
                <a:close/>
              </a:path>
              <a:path w="510540" h="487679">
                <a:moveTo>
                  <a:pt x="475857" y="25018"/>
                </a:moveTo>
                <a:lnTo>
                  <a:pt x="416496" y="25018"/>
                </a:lnTo>
                <a:lnTo>
                  <a:pt x="416496" y="83312"/>
                </a:lnTo>
                <a:lnTo>
                  <a:pt x="483666" y="83312"/>
                </a:lnTo>
                <a:lnTo>
                  <a:pt x="483666" y="67690"/>
                </a:lnTo>
                <a:lnTo>
                  <a:pt x="510539" y="67690"/>
                </a:lnTo>
                <a:lnTo>
                  <a:pt x="510539" y="58292"/>
                </a:lnTo>
                <a:lnTo>
                  <a:pt x="443369" y="58292"/>
                </a:lnTo>
                <a:lnTo>
                  <a:pt x="443369" y="30225"/>
                </a:lnTo>
                <a:lnTo>
                  <a:pt x="481455" y="30225"/>
                </a:lnTo>
                <a:lnTo>
                  <a:pt x="475857" y="25018"/>
                </a:lnTo>
                <a:close/>
              </a:path>
              <a:path w="510540" h="487679">
                <a:moveTo>
                  <a:pt x="481455" y="30225"/>
                </a:moveTo>
                <a:lnTo>
                  <a:pt x="443369" y="30225"/>
                </a:lnTo>
                <a:lnTo>
                  <a:pt x="473595" y="58292"/>
                </a:lnTo>
                <a:lnTo>
                  <a:pt x="510539" y="58292"/>
                </a:lnTo>
                <a:lnTo>
                  <a:pt x="510539" y="57276"/>
                </a:lnTo>
                <a:lnTo>
                  <a:pt x="481455" y="30225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706111" y="890016"/>
            <a:ext cx="2879090" cy="256480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40640" rIns="0" bIns="0" rtlCol="0">
            <a:spAutoFit/>
          </a:bodyPr>
          <a:lstStyle/>
          <a:p>
            <a:pPr marL="334645">
              <a:spcBef>
                <a:spcPts val="320"/>
              </a:spcBef>
            </a:pPr>
            <a:r>
              <a:rPr sz="1400" b="1" spc="-80" dirty="0">
                <a:latin typeface="Arial"/>
                <a:cs typeface="Arial"/>
              </a:rPr>
              <a:t>Микрозайм </a:t>
            </a:r>
            <a:r>
              <a:rPr sz="1400" b="1" spc="-160" dirty="0">
                <a:latin typeface="Arial"/>
                <a:cs typeface="Arial"/>
              </a:rPr>
              <a:t>«Приоритетный»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65904" y="1921738"/>
            <a:ext cx="2475865" cy="56769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99085" indent="-287020">
              <a:spcBef>
                <a:spcPts val="19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100" spc="-55" dirty="0">
                <a:latin typeface="Arial"/>
                <a:cs typeface="Arial"/>
              </a:rPr>
              <a:t>Вложения </a:t>
            </a:r>
            <a:r>
              <a:rPr sz="1100" spc="-25" dirty="0">
                <a:latin typeface="Arial"/>
                <a:cs typeface="Arial"/>
              </a:rPr>
              <a:t>во </a:t>
            </a:r>
            <a:r>
              <a:rPr sz="1100" spc="-40" dirty="0">
                <a:latin typeface="Arial"/>
                <a:cs typeface="Arial"/>
              </a:rPr>
              <a:t>внеоборотные</a:t>
            </a:r>
            <a:r>
              <a:rPr sz="1100" spc="-10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активы</a:t>
            </a:r>
            <a:endParaRPr sz="1100">
              <a:latin typeface="Arial"/>
              <a:cs typeface="Arial"/>
            </a:endParaRPr>
          </a:p>
          <a:p>
            <a:pPr marL="299085" indent="-287020">
              <a:spcBef>
                <a:spcPts val="1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100" spc="-50" dirty="0">
                <a:latin typeface="Arial"/>
                <a:cs typeface="Arial"/>
              </a:rPr>
              <a:t>Пополнение оборотных </a:t>
            </a:r>
            <a:r>
              <a:rPr sz="1100" spc="-55" dirty="0">
                <a:latin typeface="Arial"/>
                <a:cs typeface="Arial"/>
              </a:rPr>
              <a:t>средств</a:t>
            </a:r>
            <a:endParaRPr sz="1100">
              <a:latin typeface="Arial"/>
              <a:cs typeface="Arial"/>
            </a:endParaRPr>
          </a:p>
          <a:p>
            <a:pPr marL="299085" indent="-287020">
              <a:spcBef>
                <a:spcPts val="11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100" spc="-50" dirty="0">
                <a:latin typeface="Arial"/>
                <a:cs typeface="Arial"/>
              </a:rPr>
              <a:t>Рефинансирование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задолженности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59807" y="3276092"/>
            <a:ext cx="2470150" cy="1580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ts val="1200"/>
              </a:lnSpc>
              <a:spcBef>
                <a:spcPts val="10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100" spc="-55" dirty="0">
                <a:latin typeface="Arial"/>
                <a:cs typeface="Arial"/>
              </a:rPr>
              <a:t>Процентная </a:t>
            </a:r>
            <a:r>
              <a:rPr sz="1100" spc="-35" dirty="0">
                <a:latin typeface="Arial"/>
                <a:cs typeface="Arial"/>
              </a:rPr>
              <a:t>ставка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35" dirty="0">
                <a:latin typeface="Arial"/>
                <a:cs typeface="Arial"/>
              </a:rPr>
              <a:t>–</a:t>
            </a:r>
            <a:endParaRPr sz="1100">
              <a:latin typeface="Arial"/>
              <a:cs typeface="Arial"/>
            </a:endParaRPr>
          </a:p>
          <a:p>
            <a:pPr marL="320675" marR="5080" indent="2540">
              <a:lnSpc>
                <a:spcPct val="87300"/>
              </a:lnSpc>
              <a:spcBef>
                <a:spcPts val="60"/>
              </a:spcBef>
            </a:pPr>
            <a:r>
              <a:rPr sz="1200" b="1" spc="-80" dirty="0">
                <a:solidFill>
                  <a:srgbClr val="008000"/>
                </a:solidFill>
                <a:latin typeface="Arial"/>
                <a:cs typeface="Arial"/>
              </a:rPr>
              <a:t>6% </a:t>
            </a:r>
            <a:r>
              <a:rPr sz="1100" spc="-95" dirty="0">
                <a:latin typeface="Arial"/>
                <a:cs typeface="Arial"/>
              </a:rPr>
              <a:t>- </a:t>
            </a:r>
            <a:r>
              <a:rPr sz="1100" spc="-50" dirty="0">
                <a:latin typeface="Arial"/>
                <a:cs typeface="Arial"/>
              </a:rPr>
              <a:t>приоритетные </a:t>
            </a:r>
            <a:r>
              <a:rPr sz="1100" spc="-40" dirty="0">
                <a:latin typeface="Arial"/>
                <a:cs typeface="Arial"/>
              </a:rPr>
              <a:t>направления  </a:t>
            </a:r>
            <a:r>
              <a:rPr sz="1200" b="1" spc="-25" dirty="0">
                <a:solidFill>
                  <a:srgbClr val="008000"/>
                </a:solidFill>
                <a:latin typeface="Arial"/>
                <a:cs typeface="Arial"/>
              </a:rPr>
              <a:t>3,75% </a:t>
            </a:r>
            <a:r>
              <a:rPr sz="1100" spc="-90" dirty="0">
                <a:latin typeface="Arial"/>
                <a:cs typeface="Arial"/>
              </a:rPr>
              <a:t>- </a:t>
            </a:r>
            <a:r>
              <a:rPr sz="1100" spc="-110" dirty="0">
                <a:latin typeface="Arial"/>
                <a:cs typeface="Arial"/>
              </a:rPr>
              <a:t>для </a:t>
            </a:r>
            <a:r>
              <a:rPr sz="1100" spc="-95" dirty="0">
                <a:latin typeface="Arial"/>
                <a:cs typeface="Arial"/>
              </a:rPr>
              <a:t>СМСП: </a:t>
            </a:r>
            <a:r>
              <a:rPr sz="1100" spc="-5" dirty="0">
                <a:latin typeface="Arial"/>
                <a:cs typeface="Arial"/>
              </a:rPr>
              <a:t>в </a:t>
            </a:r>
            <a:r>
              <a:rPr sz="1100" spc="-40" dirty="0">
                <a:latin typeface="Arial"/>
                <a:cs typeface="Arial"/>
              </a:rPr>
              <a:t>моногородах,  </a:t>
            </a:r>
            <a:r>
              <a:rPr sz="1100" spc="-10" dirty="0">
                <a:latin typeface="Arial"/>
                <a:cs typeface="Arial"/>
              </a:rPr>
              <a:t>в </a:t>
            </a:r>
            <a:r>
              <a:rPr sz="1100" spc="-70" dirty="0">
                <a:latin typeface="Arial"/>
                <a:cs typeface="Arial"/>
              </a:rPr>
              <a:t>сфере </a:t>
            </a:r>
            <a:r>
              <a:rPr sz="1100" spc="-45" dirty="0">
                <a:latin typeface="Arial"/>
                <a:cs typeface="Arial"/>
              </a:rPr>
              <a:t>соц.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предпринимательства</a:t>
            </a:r>
            <a:endParaRPr sz="1100">
              <a:latin typeface="Arial"/>
              <a:cs typeface="Arial"/>
            </a:endParaRPr>
          </a:p>
          <a:p>
            <a:pPr marL="299085" indent="-287020">
              <a:spcBef>
                <a:spcPts val="6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100" spc="-50" dirty="0">
                <a:latin typeface="Arial"/>
                <a:cs typeface="Arial"/>
              </a:rPr>
              <a:t>Срок </a:t>
            </a:r>
            <a:r>
              <a:rPr sz="1100" spc="-70" dirty="0">
                <a:latin typeface="Arial"/>
                <a:cs typeface="Arial"/>
              </a:rPr>
              <a:t>деятельности </a:t>
            </a:r>
            <a:r>
              <a:rPr sz="1100" spc="35" dirty="0">
                <a:latin typeface="Arial"/>
                <a:cs typeface="Arial"/>
              </a:rPr>
              <a:t>– </a:t>
            </a:r>
            <a:r>
              <a:rPr sz="1100" spc="-80" dirty="0">
                <a:latin typeface="Arial"/>
                <a:cs typeface="Arial"/>
              </a:rPr>
              <a:t>от </a:t>
            </a:r>
            <a:r>
              <a:rPr sz="1100" spc="35" dirty="0">
                <a:latin typeface="Arial"/>
                <a:cs typeface="Arial"/>
              </a:rPr>
              <a:t>6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мес.</a:t>
            </a:r>
            <a:endParaRPr sz="1100">
              <a:latin typeface="Arial"/>
              <a:cs typeface="Arial"/>
            </a:endParaRPr>
          </a:p>
          <a:p>
            <a:pPr marL="299085" indent="-287020">
              <a:spcBef>
                <a:spcPts val="6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100" spc="-35" dirty="0">
                <a:latin typeface="Arial"/>
                <a:cs typeface="Arial"/>
              </a:rPr>
              <a:t>Максимальный </a:t>
            </a:r>
            <a:r>
              <a:rPr sz="1100" spc="-15" dirty="0">
                <a:latin typeface="Arial"/>
                <a:cs typeface="Arial"/>
              </a:rPr>
              <a:t>срок </a:t>
            </a:r>
            <a:r>
              <a:rPr sz="1100" spc="35" dirty="0">
                <a:latin typeface="Arial"/>
                <a:cs typeface="Arial"/>
              </a:rPr>
              <a:t>– </a:t>
            </a:r>
            <a:r>
              <a:rPr sz="1100" spc="30" dirty="0">
                <a:latin typeface="Arial"/>
                <a:cs typeface="Arial"/>
              </a:rPr>
              <a:t>36</a:t>
            </a:r>
            <a:r>
              <a:rPr sz="1100" spc="-16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месяцев</a:t>
            </a:r>
            <a:endParaRPr sz="1100">
              <a:latin typeface="Arial"/>
              <a:cs typeface="Arial"/>
            </a:endParaRPr>
          </a:p>
          <a:p>
            <a:pPr marL="299085" indent="-287020">
              <a:spcBef>
                <a:spcPts val="59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050" spc="-50" dirty="0">
                <a:latin typeface="Arial"/>
                <a:cs typeface="Arial"/>
              </a:rPr>
              <a:t>Сумма </a:t>
            </a:r>
            <a:r>
              <a:rPr sz="1050" spc="-20" dirty="0">
                <a:latin typeface="Arial"/>
                <a:cs typeface="Arial"/>
              </a:rPr>
              <a:t>займа </a:t>
            </a:r>
            <a:r>
              <a:rPr sz="1050" spc="35" dirty="0">
                <a:latin typeface="Arial"/>
                <a:cs typeface="Arial"/>
              </a:rPr>
              <a:t>– </a:t>
            </a:r>
            <a:r>
              <a:rPr sz="1200" b="1" spc="-140" dirty="0">
                <a:latin typeface="Arial"/>
                <a:cs typeface="Arial"/>
              </a:rPr>
              <a:t>от </a:t>
            </a:r>
            <a:r>
              <a:rPr sz="1200" b="1" spc="40" dirty="0">
                <a:solidFill>
                  <a:srgbClr val="008000"/>
                </a:solidFill>
                <a:latin typeface="Arial"/>
                <a:cs typeface="Arial"/>
              </a:rPr>
              <a:t>50 </a:t>
            </a:r>
            <a:r>
              <a:rPr sz="1200" b="1" spc="-125" dirty="0">
                <a:solidFill>
                  <a:srgbClr val="008000"/>
                </a:solidFill>
                <a:latin typeface="Arial"/>
                <a:cs typeface="Arial"/>
              </a:rPr>
              <a:t>тыс.</a:t>
            </a:r>
            <a:r>
              <a:rPr sz="1200" b="1" spc="-21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200" b="1" spc="-95" dirty="0">
                <a:solidFill>
                  <a:srgbClr val="008000"/>
                </a:solidFill>
                <a:latin typeface="Arial"/>
                <a:cs typeface="Arial"/>
              </a:rPr>
              <a:t>руб.</a:t>
            </a:r>
            <a:endParaRPr sz="1200">
              <a:latin typeface="Arial"/>
              <a:cs typeface="Arial"/>
            </a:endParaRPr>
          </a:p>
          <a:p>
            <a:pPr marL="1209040"/>
            <a:r>
              <a:rPr sz="1200" b="1" spc="-145" dirty="0">
                <a:latin typeface="Arial"/>
                <a:cs typeface="Arial"/>
              </a:rPr>
              <a:t>до </a:t>
            </a:r>
            <a:r>
              <a:rPr sz="1200" b="1" spc="35" dirty="0">
                <a:solidFill>
                  <a:srgbClr val="008000"/>
                </a:solidFill>
                <a:latin typeface="Arial"/>
                <a:cs typeface="Arial"/>
              </a:rPr>
              <a:t>5 </a:t>
            </a:r>
            <a:r>
              <a:rPr sz="1200" b="1" spc="-120" dirty="0">
                <a:solidFill>
                  <a:srgbClr val="008000"/>
                </a:solidFill>
                <a:latin typeface="Arial"/>
                <a:cs typeface="Arial"/>
              </a:rPr>
              <a:t>млн</a:t>
            </a:r>
            <a:r>
              <a:rPr sz="1200" b="1" spc="-8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200" b="1" spc="-95" dirty="0">
                <a:solidFill>
                  <a:srgbClr val="008000"/>
                </a:solidFill>
                <a:latin typeface="Arial"/>
                <a:cs typeface="Arial"/>
              </a:rPr>
              <a:t>руб.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055864" y="890017"/>
            <a:ext cx="2880360" cy="307975"/>
          </a:xfrm>
          <a:custGeom>
            <a:avLst/>
            <a:gdLst/>
            <a:ahLst/>
            <a:cxnLst/>
            <a:rect l="l" t="t" r="r" b="b"/>
            <a:pathLst>
              <a:path w="2880359" h="307975">
                <a:moveTo>
                  <a:pt x="2880360" y="0"/>
                </a:moveTo>
                <a:lnTo>
                  <a:pt x="0" y="0"/>
                </a:lnTo>
                <a:lnTo>
                  <a:pt x="0" y="307848"/>
                </a:lnTo>
                <a:lnTo>
                  <a:pt x="2880360" y="307848"/>
                </a:lnTo>
                <a:lnTo>
                  <a:pt x="2880360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410702" y="917576"/>
            <a:ext cx="214376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spc="-80" dirty="0">
                <a:latin typeface="Arial"/>
                <a:cs typeface="Arial"/>
              </a:rPr>
              <a:t>Микрозайм</a:t>
            </a:r>
            <a:r>
              <a:rPr sz="1400" b="1" spc="-95" dirty="0">
                <a:latin typeface="Arial"/>
                <a:cs typeface="Arial"/>
              </a:rPr>
              <a:t> </a:t>
            </a:r>
            <a:r>
              <a:rPr sz="1400" b="1" spc="-150" dirty="0">
                <a:latin typeface="Arial"/>
                <a:cs typeface="Arial"/>
              </a:rPr>
              <a:t>«Самозанятый»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657345" y="1440180"/>
            <a:ext cx="448309" cy="471170"/>
          </a:xfrm>
          <a:custGeom>
            <a:avLst/>
            <a:gdLst/>
            <a:ahLst/>
            <a:cxnLst/>
            <a:rect l="l" t="t" r="r" b="b"/>
            <a:pathLst>
              <a:path w="448310" h="471169">
                <a:moveTo>
                  <a:pt x="219836" y="12954"/>
                </a:moveTo>
                <a:lnTo>
                  <a:pt x="175860" y="17651"/>
                </a:lnTo>
                <a:lnTo>
                  <a:pt x="134748" y="31105"/>
                </a:lnTo>
                <a:lnTo>
                  <a:pt x="97426" y="52354"/>
                </a:lnTo>
                <a:lnTo>
                  <a:pt x="64817" y="80438"/>
                </a:lnTo>
                <a:lnTo>
                  <a:pt x="37846" y="114398"/>
                </a:lnTo>
                <a:lnTo>
                  <a:pt x="17436" y="153275"/>
                </a:lnTo>
                <a:lnTo>
                  <a:pt x="4513" y="196107"/>
                </a:lnTo>
                <a:lnTo>
                  <a:pt x="0" y="241935"/>
                </a:lnTo>
                <a:lnTo>
                  <a:pt x="4513" y="287762"/>
                </a:lnTo>
                <a:lnTo>
                  <a:pt x="17436" y="330594"/>
                </a:lnTo>
                <a:lnTo>
                  <a:pt x="37846" y="369471"/>
                </a:lnTo>
                <a:lnTo>
                  <a:pt x="64817" y="403431"/>
                </a:lnTo>
                <a:lnTo>
                  <a:pt x="97426" y="431515"/>
                </a:lnTo>
                <a:lnTo>
                  <a:pt x="134748" y="452764"/>
                </a:lnTo>
                <a:lnTo>
                  <a:pt x="175860" y="466218"/>
                </a:lnTo>
                <a:lnTo>
                  <a:pt x="219836" y="470916"/>
                </a:lnTo>
                <a:lnTo>
                  <a:pt x="263675" y="466218"/>
                </a:lnTo>
                <a:lnTo>
                  <a:pt x="304343" y="452764"/>
                </a:lnTo>
                <a:lnTo>
                  <a:pt x="317731" y="445008"/>
                </a:lnTo>
                <a:lnTo>
                  <a:pt x="219836" y="445008"/>
                </a:lnTo>
                <a:lnTo>
                  <a:pt x="175088" y="439657"/>
                </a:lnTo>
                <a:lnTo>
                  <a:pt x="134036" y="424409"/>
                </a:lnTo>
                <a:lnTo>
                  <a:pt x="97842" y="400470"/>
                </a:lnTo>
                <a:lnTo>
                  <a:pt x="67669" y="369047"/>
                </a:lnTo>
                <a:lnTo>
                  <a:pt x="44678" y="331346"/>
                </a:lnTo>
                <a:lnTo>
                  <a:pt x="30032" y="288573"/>
                </a:lnTo>
                <a:lnTo>
                  <a:pt x="24891" y="241935"/>
                </a:lnTo>
                <a:lnTo>
                  <a:pt x="30032" y="195336"/>
                </a:lnTo>
                <a:lnTo>
                  <a:pt x="44678" y="152578"/>
                </a:lnTo>
                <a:lnTo>
                  <a:pt x="67669" y="114875"/>
                </a:lnTo>
                <a:lnTo>
                  <a:pt x="97842" y="83439"/>
                </a:lnTo>
                <a:lnTo>
                  <a:pt x="134036" y="59482"/>
                </a:lnTo>
                <a:lnTo>
                  <a:pt x="175088" y="44219"/>
                </a:lnTo>
                <a:lnTo>
                  <a:pt x="219836" y="38862"/>
                </a:lnTo>
                <a:lnTo>
                  <a:pt x="316231" y="38862"/>
                </a:lnTo>
                <a:lnTo>
                  <a:pt x="305615" y="32992"/>
                </a:lnTo>
                <a:lnTo>
                  <a:pt x="277415" y="22129"/>
                </a:lnTo>
                <a:lnTo>
                  <a:pt x="248429" y="15315"/>
                </a:lnTo>
                <a:lnTo>
                  <a:pt x="219836" y="12954"/>
                </a:lnTo>
                <a:close/>
              </a:path>
              <a:path w="448310" h="471169">
                <a:moveTo>
                  <a:pt x="411733" y="138303"/>
                </a:moveTo>
                <a:lnTo>
                  <a:pt x="385825" y="138303"/>
                </a:lnTo>
                <a:lnTo>
                  <a:pt x="397388" y="164211"/>
                </a:lnTo>
                <a:lnTo>
                  <a:pt x="406606" y="190119"/>
                </a:lnTo>
                <a:lnTo>
                  <a:pt x="412704" y="216027"/>
                </a:lnTo>
                <a:lnTo>
                  <a:pt x="414908" y="241935"/>
                </a:lnTo>
                <a:lnTo>
                  <a:pt x="409768" y="288573"/>
                </a:lnTo>
                <a:lnTo>
                  <a:pt x="395119" y="331346"/>
                </a:lnTo>
                <a:lnTo>
                  <a:pt x="372121" y="369047"/>
                </a:lnTo>
                <a:lnTo>
                  <a:pt x="341934" y="400470"/>
                </a:lnTo>
                <a:lnTo>
                  <a:pt x="305718" y="424409"/>
                </a:lnTo>
                <a:lnTo>
                  <a:pt x="264632" y="439657"/>
                </a:lnTo>
                <a:lnTo>
                  <a:pt x="219836" y="445008"/>
                </a:lnTo>
                <a:lnTo>
                  <a:pt x="317731" y="445008"/>
                </a:lnTo>
                <a:lnTo>
                  <a:pt x="372871" y="403431"/>
                </a:lnTo>
                <a:lnTo>
                  <a:pt x="399083" y="369471"/>
                </a:lnTo>
                <a:lnTo>
                  <a:pt x="418826" y="330594"/>
                </a:lnTo>
                <a:lnTo>
                  <a:pt x="431276" y="287762"/>
                </a:lnTo>
                <a:lnTo>
                  <a:pt x="435609" y="241935"/>
                </a:lnTo>
                <a:lnTo>
                  <a:pt x="433931" y="210292"/>
                </a:lnTo>
                <a:lnTo>
                  <a:pt x="428370" y="179863"/>
                </a:lnTo>
                <a:lnTo>
                  <a:pt x="418143" y="150244"/>
                </a:lnTo>
                <a:lnTo>
                  <a:pt x="411733" y="138303"/>
                </a:lnTo>
                <a:close/>
              </a:path>
              <a:path w="448310" h="471169">
                <a:moveTo>
                  <a:pt x="219836" y="99314"/>
                </a:moveTo>
                <a:lnTo>
                  <a:pt x="176923" y="106685"/>
                </a:lnTo>
                <a:lnTo>
                  <a:pt x="139386" y="127132"/>
                </a:lnTo>
                <a:lnTo>
                  <a:pt x="109615" y="158155"/>
                </a:lnTo>
                <a:lnTo>
                  <a:pt x="90000" y="197256"/>
                </a:lnTo>
                <a:lnTo>
                  <a:pt x="82930" y="241935"/>
                </a:lnTo>
                <a:lnTo>
                  <a:pt x="90000" y="286613"/>
                </a:lnTo>
                <a:lnTo>
                  <a:pt x="109615" y="325714"/>
                </a:lnTo>
                <a:lnTo>
                  <a:pt x="139386" y="356737"/>
                </a:lnTo>
                <a:lnTo>
                  <a:pt x="176923" y="377184"/>
                </a:lnTo>
                <a:lnTo>
                  <a:pt x="219836" y="384556"/>
                </a:lnTo>
                <a:lnTo>
                  <a:pt x="262328" y="377184"/>
                </a:lnTo>
                <a:lnTo>
                  <a:pt x="295444" y="358648"/>
                </a:lnTo>
                <a:lnTo>
                  <a:pt x="219836" y="358648"/>
                </a:lnTo>
                <a:lnTo>
                  <a:pt x="176081" y="349519"/>
                </a:lnTo>
                <a:lnTo>
                  <a:pt x="140493" y="324580"/>
                </a:lnTo>
                <a:lnTo>
                  <a:pt x="116574" y="287496"/>
                </a:lnTo>
                <a:lnTo>
                  <a:pt x="107822" y="241935"/>
                </a:lnTo>
                <a:lnTo>
                  <a:pt x="116574" y="196393"/>
                </a:lnTo>
                <a:lnTo>
                  <a:pt x="140493" y="159353"/>
                </a:lnTo>
                <a:lnTo>
                  <a:pt x="176081" y="134457"/>
                </a:lnTo>
                <a:lnTo>
                  <a:pt x="219836" y="125349"/>
                </a:lnTo>
                <a:lnTo>
                  <a:pt x="311150" y="125349"/>
                </a:lnTo>
                <a:lnTo>
                  <a:pt x="311150" y="121031"/>
                </a:lnTo>
                <a:lnTo>
                  <a:pt x="286257" y="121031"/>
                </a:lnTo>
                <a:lnTo>
                  <a:pt x="270075" y="112119"/>
                </a:lnTo>
                <a:lnTo>
                  <a:pt x="253095" y="105267"/>
                </a:lnTo>
                <a:lnTo>
                  <a:pt x="236091" y="100867"/>
                </a:lnTo>
                <a:lnTo>
                  <a:pt x="219836" y="99314"/>
                </a:lnTo>
                <a:close/>
              </a:path>
              <a:path w="448310" h="471169">
                <a:moveTo>
                  <a:pt x="336041" y="172847"/>
                </a:moveTo>
                <a:lnTo>
                  <a:pt x="306958" y="172847"/>
                </a:lnTo>
                <a:lnTo>
                  <a:pt x="317867" y="187285"/>
                </a:lnTo>
                <a:lnTo>
                  <a:pt x="325643" y="204152"/>
                </a:lnTo>
                <a:lnTo>
                  <a:pt x="330301" y="222638"/>
                </a:lnTo>
                <a:lnTo>
                  <a:pt x="331850" y="241935"/>
                </a:lnTo>
                <a:lnTo>
                  <a:pt x="323099" y="287496"/>
                </a:lnTo>
                <a:lnTo>
                  <a:pt x="299180" y="324580"/>
                </a:lnTo>
                <a:lnTo>
                  <a:pt x="263592" y="349519"/>
                </a:lnTo>
                <a:lnTo>
                  <a:pt x="219836" y="358648"/>
                </a:lnTo>
                <a:lnTo>
                  <a:pt x="295444" y="358648"/>
                </a:lnTo>
                <a:lnTo>
                  <a:pt x="298857" y="356737"/>
                </a:lnTo>
                <a:lnTo>
                  <a:pt x="327425" y="325714"/>
                </a:lnTo>
                <a:lnTo>
                  <a:pt x="346032" y="286613"/>
                </a:lnTo>
                <a:lnTo>
                  <a:pt x="352678" y="241935"/>
                </a:lnTo>
                <a:lnTo>
                  <a:pt x="351829" y="223246"/>
                </a:lnTo>
                <a:lnTo>
                  <a:pt x="349027" y="205771"/>
                </a:lnTo>
                <a:lnTo>
                  <a:pt x="343892" y="189106"/>
                </a:lnTo>
                <a:lnTo>
                  <a:pt x="336041" y="172847"/>
                </a:lnTo>
                <a:close/>
              </a:path>
              <a:path w="448310" h="471169">
                <a:moveTo>
                  <a:pt x="219836" y="185800"/>
                </a:moveTo>
                <a:lnTo>
                  <a:pt x="199207" y="190321"/>
                </a:lnTo>
                <a:lnTo>
                  <a:pt x="182054" y="202533"/>
                </a:lnTo>
                <a:lnTo>
                  <a:pt x="170330" y="220412"/>
                </a:lnTo>
                <a:lnTo>
                  <a:pt x="165988" y="241935"/>
                </a:lnTo>
                <a:lnTo>
                  <a:pt x="170330" y="263457"/>
                </a:lnTo>
                <a:lnTo>
                  <a:pt x="182054" y="281336"/>
                </a:lnTo>
                <a:lnTo>
                  <a:pt x="199207" y="293548"/>
                </a:lnTo>
                <a:lnTo>
                  <a:pt x="219836" y="298069"/>
                </a:lnTo>
                <a:lnTo>
                  <a:pt x="239885" y="293548"/>
                </a:lnTo>
                <a:lnTo>
                  <a:pt x="255635" y="281336"/>
                </a:lnTo>
                <a:lnTo>
                  <a:pt x="260919" y="272161"/>
                </a:lnTo>
                <a:lnTo>
                  <a:pt x="219836" y="272161"/>
                </a:lnTo>
                <a:lnTo>
                  <a:pt x="208347" y="269867"/>
                </a:lnTo>
                <a:lnTo>
                  <a:pt x="199167" y="263525"/>
                </a:lnTo>
                <a:lnTo>
                  <a:pt x="193083" y="253944"/>
                </a:lnTo>
                <a:lnTo>
                  <a:pt x="190880" y="241935"/>
                </a:lnTo>
                <a:lnTo>
                  <a:pt x="193083" y="229925"/>
                </a:lnTo>
                <a:lnTo>
                  <a:pt x="199167" y="220345"/>
                </a:lnTo>
                <a:lnTo>
                  <a:pt x="208347" y="214002"/>
                </a:lnTo>
                <a:lnTo>
                  <a:pt x="219836" y="211709"/>
                </a:lnTo>
                <a:lnTo>
                  <a:pt x="261365" y="211709"/>
                </a:lnTo>
                <a:lnTo>
                  <a:pt x="279823" y="194437"/>
                </a:lnTo>
                <a:lnTo>
                  <a:pt x="244728" y="194437"/>
                </a:lnTo>
                <a:lnTo>
                  <a:pt x="240303" y="191265"/>
                </a:lnTo>
                <a:lnTo>
                  <a:pt x="233902" y="188499"/>
                </a:lnTo>
                <a:lnTo>
                  <a:pt x="226691" y="186543"/>
                </a:lnTo>
                <a:lnTo>
                  <a:pt x="219836" y="185800"/>
                </a:lnTo>
                <a:close/>
              </a:path>
              <a:path w="448310" h="471169">
                <a:moveTo>
                  <a:pt x="269028" y="228981"/>
                </a:moveTo>
                <a:lnTo>
                  <a:pt x="244728" y="228981"/>
                </a:lnTo>
                <a:lnTo>
                  <a:pt x="248919" y="233299"/>
                </a:lnTo>
                <a:lnTo>
                  <a:pt x="248919" y="241935"/>
                </a:lnTo>
                <a:lnTo>
                  <a:pt x="246715" y="253944"/>
                </a:lnTo>
                <a:lnTo>
                  <a:pt x="240617" y="263525"/>
                </a:lnTo>
                <a:lnTo>
                  <a:pt x="231399" y="269867"/>
                </a:lnTo>
                <a:lnTo>
                  <a:pt x="219836" y="272161"/>
                </a:lnTo>
                <a:lnTo>
                  <a:pt x="260919" y="272161"/>
                </a:lnTo>
                <a:lnTo>
                  <a:pt x="265932" y="263457"/>
                </a:lnTo>
                <a:lnTo>
                  <a:pt x="269620" y="241935"/>
                </a:lnTo>
                <a:lnTo>
                  <a:pt x="269492" y="232961"/>
                </a:lnTo>
                <a:lnTo>
                  <a:pt x="269028" y="228981"/>
                </a:lnTo>
                <a:close/>
              </a:path>
              <a:path w="448310" h="471169">
                <a:moveTo>
                  <a:pt x="261365" y="211709"/>
                </a:moveTo>
                <a:lnTo>
                  <a:pt x="228218" y="211709"/>
                </a:lnTo>
                <a:lnTo>
                  <a:pt x="211581" y="233299"/>
                </a:lnTo>
                <a:lnTo>
                  <a:pt x="203326" y="237617"/>
                </a:lnTo>
                <a:lnTo>
                  <a:pt x="203326" y="246253"/>
                </a:lnTo>
                <a:lnTo>
                  <a:pt x="211581" y="250571"/>
                </a:lnTo>
                <a:lnTo>
                  <a:pt x="211581" y="254889"/>
                </a:lnTo>
                <a:lnTo>
                  <a:pt x="224027" y="254889"/>
                </a:lnTo>
                <a:lnTo>
                  <a:pt x="228218" y="250571"/>
                </a:lnTo>
                <a:lnTo>
                  <a:pt x="244728" y="228981"/>
                </a:lnTo>
                <a:lnTo>
                  <a:pt x="269028" y="228981"/>
                </a:lnTo>
                <a:lnTo>
                  <a:pt x="268589" y="225202"/>
                </a:lnTo>
                <a:lnTo>
                  <a:pt x="266138" y="218253"/>
                </a:lnTo>
                <a:lnTo>
                  <a:pt x="261365" y="211709"/>
                </a:lnTo>
                <a:close/>
              </a:path>
              <a:path w="448310" h="471169">
                <a:moveTo>
                  <a:pt x="311150" y="125349"/>
                </a:moveTo>
                <a:lnTo>
                  <a:pt x="219836" y="125349"/>
                </a:lnTo>
                <a:lnTo>
                  <a:pt x="238377" y="126968"/>
                </a:lnTo>
                <a:lnTo>
                  <a:pt x="256143" y="131825"/>
                </a:lnTo>
                <a:lnTo>
                  <a:pt x="272361" y="139922"/>
                </a:lnTo>
                <a:lnTo>
                  <a:pt x="286257" y="151257"/>
                </a:lnTo>
                <a:lnTo>
                  <a:pt x="244728" y="194437"/>
                </a:lnTo>
                <a:lnTo>
                  <a:pt x="279823" y="194437"/>
                </a:lnTo>
                <a:lnTo>
                  <a:pt x="302894" y="172847"/>
                </a:lnTo>
                <a:lnTo>
                  <a:pt x="356742" y="172847"/>
                </a:lnTo>
                <a:lnTo>
                  <a:pt x="356742" y="168529"/>
                </a:lnTo>
                <a:lnTo>
                  <a:pt x="360933" y="168529"/>
                </a:lnTo>
                <a:lnTo>
                  <a:pt x="378713" y="146939"/>
                </a:lnTo>
                <a:lnTo>
                  <a:pt x="311150" y="146939"/>
                </a:lnTo>
                <a:lnTo>
                  <a:pt x="311150" y="125349"/>
                </a:lnTo>
                <a:close/>
              </a:path>
              <a:path w="448310" h="471169">
                <a:moveTo>
                  <a:pt x="394080" y="43180"/>
                </a:moveTo>
                <a:lnTo>
                  <a:pt x="369188" y="43180"/>
                </a:lnTo>
                <a:lnTo>
                  <a:pt x="369188" y="77724"/>
                </a:lnTo>
                <a:lnTo>
                  <a:pt x="373379" y="82042"/>
                </a:lnTo>
                <a:lnTo>
                  <a:pt x="410717" y="82042"/>
                </a:lnTo>
                <a:lnTo>
                  <a:pt x="348488" y="146939"/>
                </a:lnTo>
                <a:lnTo>
                  <a:pt x="378713" y="146939"/>
                </a:lnTo>
                <a:lnTo>
                  <a:pt x="385825" y="138303"/>
                </a:lnTo>
                <a:lnTo>
                  <a:pt x="411733" y="138303"/>
                </a:lnTo>
                <a:lnTo>
                  <a:pt x="402463" y="121031"/>
                </a:lnTo>
                <a:lnTo>
                  <a:pt x="443864" y="77724"/>
                </a:lnTo>
                <a:lnTo>
                  <a:pt x="448055" y="77724"/>
                </a:lnTo>
                <a:lnTo>
                  <a:pt x="448055" y="60452"/>
                </a:lnTo>
                <a:lnTo>
                  <a:pt x="394080" y="60452"/>
                </a:lnTo>
                <a:lnTo>
                  <a:pt x="394080" y="43180"/>
                </a:lnTo>
                <a:close/>
              </a:path>
              <a:path w="448310" h="471169">
                <a:moveTo>
                  <a:pt x="316231" y="38862"/>
                </a:moveTo>
                <a:lnTo>
                  <a:pt x="219836" y="38862"/>
                </a:lnTo>
                <a:lnTo>
                  <a:pt x="244707" y="40481"/>
                </a:lnTo>
                <a:lnTo>
                  <a:pt x="269160" y="45338"/>
                </a:lnTo>
                <a:lnTo>
                  <a:pt x="292828" y="53435"/>
                </a:lnTo>
                <a:lnTo>
                  <a:pt x="315340" y="64770"/>
                </a:lnTo>
                <a:lnTo>
                  <a:pt x="290448" y="94996"/>
                </a:lnTo>
                <a:lnTo>
                  <a:pt x="286257" y="94996"/>
                </a:lnTo>
                <a:lnTo>
                  <a:pt x="286257" y="121031"/>
                </a:lnTo>
                <a:lnTo>
                  <a:pt x="311150" y="121031"/>
                </a:lnTo>
                <a:lnTo>
                  <a:pt x="311150" y="107950"/>
                </a:lnTo>
                <a:lnTo>
                  <a:pt x="340232" y="73406"/>
                </a:lnTo>
                <a:lnTo>
                  <a:pt x="344296" y="73406"/>
                </a:lnTo>
                <a:lnTo>
                  <a:pt x="365633" y="47498"/>
                </a:lnTo>
                <a:lnTo>
                  <a:pt x="331850" y="47498"/>
                </a:lnTo>
                <a:lnTo>
                  <a:pt x="316231" y="38862"/>
                </a:lnTo>
                <a:close/>
              </a:path>
              <a:path w="448310" h="471169">
                <a:moveTo>
                  <a:pt x="381634" y="0"/>
                </a:moveTo>
                <a:lnTo>
                  <a:pt x="377570" y="0"/>
                </a:lnTo>
                <a:lnTo>
                  <a:pt x="331850" y="47498"/>
                </a:lnTo>
                <a:lnTo>
                  <a:pt x="365633" y="47498"/>
                </a:lnTo>
                <a:lnTo>
                  <a:pt x="369188" y="43180"/>
                </a:lnTo>
                <a:lnTo>
                  <a:pt x="394080" y="43180"/>
                </a:lnTo>
                <a:lnTo>
                  <a:pt x="394080" y="8636"/>
                </a:lnTo>
                <a:lnTo>
                  <a:pt x="390016" y="4318"/>
                </a:lnTo>
                <a:lnTo>
                  <a:pt x="385825" y="4318"/>
                </a:lnTo>
                <a:lnTo>
                  <a:pt x="381634" y="0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352791" y="3226795"/>
            <a:ext cx="2439035" cy="122110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299085" indent="-287020">
              <a:spcBef>
                <a:spcPts val="75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100" spc="-55" dirty="0">
                <a:latin typeface="Arial"/>
                <a:cs typeface="Arial"/>
              </a:rPr>
              <a:t>Процентная </a:t>
            </a:r>
            <a:r>
              <a:rPr sz="1100" spc="-35" dirty="0">
                <a:latin typeface="Arial"/>
                <a:cs typeface="Arial"/>
              </a:rPr>
              <a:t>ставка </a:t>
            </a:r>
            <a:r>
              <a:rPr sz="1100" spc="35" dirty="0">
                <a:latin typeface="Arial"/>
                <a:cs typeface="Arial"/>
              </a:rPr>
              <a:t>–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200" b="1" spc="-70" dirty="0">
                <a:solidFill>
                  <a:srgbClr val="008000"/>
                </a:solidFill>
                <a:latin typeface="Arial"/>
                <a:cs typeface="Arial"/>
              </a:rPr>
              <a:t>4%</a:t>
            </a:r>
            <a:endParaRPr sz="1200">
              <a:latin typeface="Arial"/>
              <a:cs typeface="Arial"/>
            </a:endParaRPr>
          </a:p>
          <a:p>
            <a:pPr marL="299085" indent="-287020">
              <a:spcBef>
                <a:spcPts val="60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100" spc="-50" dirty="0">
                <a:latin typeface="Arial"/>
                <a:cs typeface="Arial"/>
              </a:rPr>
              <a:t>Срок </a:t>
            </a:r>
            <a:r>
              <a:rPr sz="1100" spc="-70" dirty="0">
                <a:latin typeface="Arial"/>
                <a:cs typeface="Arial"/>
              </a:rPr>
              <a:t>деятельности </a:t>
            </a:r>
            <a:r>
              <a:rPr sz="1100" spc="35" dirty="0">
                <a:latin typeface="Arial"/>
                <a:cs typeface="Arial"/>
              </a:rPr>
              <a:t>– </a:t>
            </a:r>
            <a:r>
              <a:rPr sz="1100" spc="-80" dirty="0">
                <a:latin typeface="Arial"/>
                <a:cs typeface="Arial"/>
              </a:rPr>
              <a:t>от </a:t>
            </a:r>
            <a:r>
              <a:rPr sz="1100" spc="35" dirty="0">
                <a:latin typeface="Arial"/>
                <a:cs typeface="Arial"/>
              </a:rPr>
              <a:t>0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мес.</a:t>
            </a:r>
            <a:endParaRPr sz="1100">
              <a:latin typeface="Arial"/>
              <a:cs typeface="Arial"/>
            </a:endParaRPr>
          </a:p>
          <a:p>
            <a:pPr marL="299085" indent="-287020">
              <a:spcBef>
                <a:spcPts val="6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100" spc="-35" dirty="0">
                <a:latin typeface="Arial"/>
                <a:cs typeface="Arial"/>
              </a:rPr>
              <a:t>Максимальный </a:t>
            </a:r>
            <a:r>
              <a:rPr sz="1100" spc="-15" dirty="0">
                <a:latin typeface="Arial"/>
                <a:cs typeface="Arial"/>
              </a:rPr>
              <a:t>срок </a:t>
            </a:r>
            <a:r>
              <a:rPr sz="1100" spc="35" dirty="0">
                <a:latin typeface="Arial"/>
                <a:cs typeface="Arial"/>
              </a:rPr>
              <a:t>– 36</a:t>
            </a:r>
            <a:r>
              <a:rPr sz="1100" spc="-17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месяцев</a:t>
            </a:r>
            <a:endParaRPr sz="1100">
              <a:latin typeface="Arial"/>
              <a:cs typeface="Arial"/>
            </a:endParaRPr>
          </a:p>
          <a:p>
            <a:pPr marL="299085" indent="-287020">
              <a:spcBef>
                <a:spcPts val="59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050" spc="-50" dirty="0">
                <a:latin typeface="Arial"/>
                <a:cs typeface="Arial"/>
              </a:rPr>
              <a:t>Сумма </a:t>
            </a:r>
            <a:r>
              <a:rPr sz="1050" spc="-20" dirty="0">
                <a:latin typeface="Arial"/>
                <a:cs typeface="Arial"/>
              </a:rPr>
              <a:t>займа </a:t>
            </a:r>
            <a:r>
              <a:rPr sz="1050" spc="35" dirty="0">
                <a:latin typeface="Arial"/>
                <a:cs typeface="Arial"/>
              </a:rPr>
              <a:t>– </a:t>
            </a:r>
            <a:r>
              <a:rPr sz="1200" b="1" spc="-140" dirty="0">
                <a:latin typeface="Arial"/>
                <a:cs typeface="Arial"/>
              </a:rPr>
              <a:t>от </a:t>
            </a:r>
            <a:r>
              <a:rPr sz="1200" b="1" spc="40" dirty="0">
                <a:solidFill>
                  <a:srgbClr val="008000"/>
                </a:solidFill>
                <a:latin typeface="Arial"/>
                <a:cs typeface="Arial"/>
              </a:rPr>
              <a:t>50 </a:t>
            </a:r>
            <a:r>
              <a:rPr sz="1200" b="1" spc="-125" dirty="0">
                <a:solidFill>
                  <a:srgbClr val="008000"/>
                </a:solidFill>
                <a:latin typeface="Arial"/>
                <a:cs typeface="Arial"/>
              </a:rPr>
              <a:t>тыс.</a:t>
            </a:r>
            <a:r>
              <a:rPr sz="1200" b="1" spc="-21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200" b="1" spc="-95" dirty="0">
                <a:solidFill>
                  <a:srgbClr val="008000"/>
                </a:solidFill>
                <a:latin typeface="Arial"/>
                <a:cs typeface="Arial"/>
              </a:rPr>
              <a:t>руб.</a:t>
            </a:r>
            <a:endParaRPr sz="1200">
              <a:latin typeface="Arial"/>
              <a:cs typeface="Arial"/>
            </a:endParaRPr>
          </a:p>
          <a:p>
            <a:pPr marL="1214755"/>
            <a:r>
              <a:rPr sz="1200" b="1" spc="-145" dirty="0">
                <a:latin typeface="Arial"/>
                <a:cs typeface="Arial"/>
              </a:rPr>
              <a:t>до </a:t>
            </a:r>
            <a:r>
              <a:rPr sz="1200" b="1" spc="35" dirty="0">
                <a:solidFill>
                  <a:srgbClr val="008000"/>
                </a:solidFill>
                <a:latin typeface="Arial"/>
                <a:cs typeface="Arial"/>
              </a:rPr>
              <a:t>1 </a:t>
            </a:r>
            <a:r>
              <a:rPr sz="1200" b="1" spc="-120" dirty="0">
                <a:solidFill>
                  <a:srgbClr val="008000"/>
                </a:solidFill>
                <a:latin typeface="Arial"/>
                <a:cs typeface="Arial"/>
              </a:rPr>
              <a:t>млн</a:t>
            </a:r>
            <a:r>
              <a:rPr sz="1200" b="1" spc="-8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200" b="1" spc="-95" dirty="0">
                <a:solidFill>
                  <a:srgbClr val="008000"/>
                </a:solidFill>
                <a:latin typeface="Arial"/>
                <a:cs typeface="Arial"/>
              </a:rPr>
              <a:t>руб.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408919" y="6507480"/>
            <a:ext cx="640080" cy="350520"/>
          </a:xfrm>
          <a:custGeom>
            <a:avLst/>
            <a:gdLst/>
            <a:ahLst/>
            <a:cxnLst/>
            <a:rect l="l" t="t" r="r" b="b"/>
            <a:pathLst>
              <a:path w="640079" h="350520">
                <a:moveTo>
                  <a:pt x="640079" y="0"/>
                </a:moveTo>
                <a:lnTo>
                  <a:pt x="0" y="0"/>
                </a:lnTo>
                <a:lnTo>
                  <a:pt x="0" y="350517"/>
                </a:lnTo>
                <a:lnTo>
                  <a:pt x="640079" y="350517"/>
                </a:lnTo>
                <a:lnTo>
                  <a:pt x="640079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27405" y="1488947"/>
            <a:ext cx="448309" cy="471170"/>
          </a:xfrm>
          <a:custGeom>
            <a:avLst/>
            <a:gdLst/>
            <a:ahLst/>
            <a:cxnLst/>
            <a:rect l="l" t="t" r="r" b="b"/>
            <a:pathLst>
              <a:path w="448309" h="471169">
                <a:moveTo>
                  <a:pt x="219875" y="12953"/>
                </a:moveTo>
                <a:lnTo>
                  <a:pt x="175886" y="17651"/>
                </a:lnTo>
                <a:lnTo>
                  <a:pt x="134765" y="31105"/>
                </a:lnTo>
                <a:lnTo>
                  <a:pt x="97435" y="52354"/>
                </a:lnTo>
                <a:lnTo>
                  <a:pt x="64822" y="80438"/>
                </a:lnTo>
                <a:lnTo>
                  <a:pt x="37848" y="114398"/>
                </a:lnTo>
                <a:lnTo>
                  <a:pt x="17437" y="153275"/>
                </a:lnTo>
                <a:lnTo>
                  <a:pt x="4513" y="196107"/>
                </a:lnTo>
                <a:lnTo>
                  <a:pt x="0" y="241935"/>
                </a:lnTo>
                <a:lnTo>
                  <a:pt x="4513" y="287762"/>
                </a:lnTo>
                <a:lnTo>
                  <a:pt x="17437" y="330594"/>
                </a:lnTo>
                <a:lnTo>
                  <a:pt x="37848" y="369471"/>
                </a:lnTo>
                <a:lnTo>
                  <a:pt x="64822" y="403431"/>
                </a:lnTo>
                <a:lnTo>
                  <a:pt x="97435" y="431515"/>
                </a:lnTo>
                <a:lnTo>
                  <a:pt x="134765" y="452764"/>
                </a:lnTo>
                <a:lnTo>
                  <a:pt x="175886" y="466218"/>
                </a:lnTo>
                <a:lnTo>
                  <a:pt x="219875" y="470915"/>
                </a:lnTo>
                <a:lnTo>
                  <a:pt x="263689" y="466218"/>
                </a:lnTo>
                <a:lnTo>
                  <a:pt x="304343" y="452764"/>
                </a:lnTo>
                <a:lnTo>
                  <a:pt x="317728" y="445007"/>
                </a:lnTo>
                <a:lnTo>
                  <a:pt x="219875" y="445007"/>
                </a:lnTo>
                <a:lnTo>
                  <a:pt x="175112" y="439657"/>
                </a:lnTo>
                <a:lnTo>
                  <a:pt x="134049" y="424409"/>
                </a:lnTo>
                <a:lnTo>
                  <a:pt x="97849" y="400470"/>
                </a:lnTo>
                <a:lnTo>
                  <a:pt x="67672" y="369047"/>
                </a:lnTo>
                <a:lnTo>
                  <a:pt x="44679" y="331346"/>
                </a:lnTo>
                <a:lnTo>
                  <a:pt x="30032" y="288573"/>
                </a:lnTo>
                <a:lnTo>
                  <a:pt x="24892" y="241935"/>
                </a:lnTo>
                <a:lnTo>
                  <a:pt x="30032" y="195336"/>
                </a:lnTo>
                <a:lnTo>
                  <a:pt x="44679" y="152578"/>
                </a:lnTo>
                <a:lnTo>
                  <a:pt x="67672" y="114875"/>
                </a:lnTo>
                <a:lnTo>
                  <a:pt x="97849" y="83439"/>
                </a:lnTo>
                <a:lnTo>
                  <a:pt x="134049" y="59482"/>
                </a:lnTo>
                <a:lnTo>
                  <a:pt x="175112" y="44219"/>
                </a:lnTo>
                <a:lnTo>
                  <a:pt x="219875" y="38862"/>
                </a:lnTo>
                <a:lnTo>
                  <a:pt x="316260" y="38862"/>
                </a:lnTo>
                <a:lnTo>
                  <a:pt x="305637" y="32992"/>
                </a:lnTo>
                <a:lnTo>
                  <a:pt x="277439" y="22129"/>
                </a:lnTo>
                <a:lnTo>
                  <a:pt x="248462" y="15315"/>
                </a:lnTo>
                <a:lnTo>
                  <a:pt x="219875" y="12953"/>
                </a:lnTo>
                <a:close/>
              </a:path>
              <a:path w="448309" h="471169">
                <a:moveTo>
                  <a:pt x="411699" y="138302"/>
                </a:moveTo>
                <a:lnTo>
                  <a:pt x="385826" y="138302"/>
                </a:lnTo>
                <a:lnTo>
                  <a:pt x="397366" y="164211"/>
                </a:lnTo>
                <a:lnTo>
                  <a:pt x="406573" y="190119"/>
                </a:lnTo>
                <a:lnTo>
                  <a:pt x="412666" y="216027"/>
                </a:lnTo>
                <a:lnTo>
                  <a:pt x="414870" y="241935"/>
                </a:lnTo>
                <a:lnTo>
                  <a:pt x="409730" y="288573"/>
                </a:lnTo>
                <a:lnTo>
                  <a:pt x="395082" y="331346"/>
                </a:lnTo>
                <a:lnTo>
                  <a:pt x="372089" y="369047"/>
                </a:lnTo>
                <a:lnTo>
                  <a:pt x="341910" y="400470"/>
                </a:lnTo>
                <a:lnTo>
                  <a:pt x="305708" y="424409"/>
                </a:lnTo>
                <a:lnTo>
                  <a:pt x="264642" y="439657"/>
                </a:lnTo>
                <a:lnTo>
                  <a:pt x="219875" y="445007"/>
                </a:lnTo>
                <a:lnTo>
                  <a:pt x="317728" y="445007"/>
                </a:lnTo>
                <a:lnTo>
                  <a:pt x="372862" y="403431"/>
                </a:lnTo>
                <a:lnTo>
                  <a:pt x="399075" y="369471"/>
                </a:lnTo>
                <a:lnTo>
                  <a:pt x="418821" y="330594"/>
                </a:lnTo>
                <a:lnTo>
                  <a:pt x="431275" y="287762"/>
                </a:lnTo>
                <a:lnTo>
                  <a:pt x="435609" y="241935"/>
                </a:lnTo>
                <a:lnTo>
                  <a:pt x="433925" y="210292"/>
                </a:lnTo>
                <a:lnTo>
                  <a:pt x="428351" y="179863"/>
                </a:lnTo>
                <a:lnTo>
                  <a:pt x="418111" y="150244"/>
                </a:lnTo>
                <a:lnTo>
                  <a:pt x="411699" y="138302"/>
                </a:lnTo>
                <a:close/>
              </a:path>
              <a:path w="448309" h="471169">
                <a:moveTo>
                  <a:pt x="219875" y="99313"/>
                </a:moveTo>
                <a:lnTo>
                  <a:pt x="176961" y="106685"/>
                </a:lnTo>
                <a:lnTo>
                  <a:pt x="139424" y="127132"/>
                </a:lnTo>
                <a:lnTo>
                  <a:pt x="109653" y="158155"/>
                </a:lnTo>
                <a:lnTo>
                  <a:pt x="90038" y="197256"/>
                </a:lnTo>
                <a:lnTo>
                  <a:pt x="82969" y="241935"/>
                </a:lnTo>
                <a:lnTo>
                  <a:pt x="90038" y="286613"/>
                </a:lnTo>
                <a:lnTo>
                  <a:pt x="109653" y="325714"/>
                </a:lnTo>
                <a:lnTo>
                  <a:pt x="139424" y="356737"/>
                </a:lnTo>
                <a:lnTo>
                  <a:pt x="176961" y="377184"/>
                </a:lnTo>
                <a:lnTo>
                  <a:pt x="219875" y="384555"/>
                </a:lnTo>
                <a:lnTo>
                  <a:pt x="262358" y="377184"/>
                </a:lnTo>
                <a:lnTo>
                  <a:pt x="295458" y="358648"/>
                </a:lnTo>
                <a:lnTo>
                  <a:pt x="219875" y="358648"/>
                </a:lnTo>
                <a:lnTo>
                  <a:pt x="176119" y="349519"/>
                </a:lnTo>
                <a:lnTo>
                  <a:pt x="140531" y="324580"/>
                </a:lnTo>
                <a:lnTo>
                  <a:pt x="116612" y="287496"/>
                </a:lnTo>
                <a:lnTo>
                  <a:pt x="107861" y="241935"/>
                </a:lnTo>
                <a:lnTo>
                  <a:pt x="116612" y="196393"/>
                </a:lnTo>
                <a:lnTo>
                  <a:pt x="140531" y="159353"/>
                </a:lnTo>
                <a:lnTo>
                  <a:pt x="176119" y="134457"/>
                </a:lnTo>
                <a:lnTo>
                  <a:pt x="219875" y="125349"/>
                </a:lnTo>
                <a:lnTo>
                  <a:pt x="311150" y="125349"/>
                </a:lnTo>
                <a:lnTo>
                  <a:pt x="311150" y="121030"/>
                </a:lnTo>
                <a:lnTo>
                  <a:pt x="286258" y="121030"/>
                </a:lnTo>
                <a:lnTo>
                  <a:pt x="270054" y="112119"/>
                </a:lnTo>
                <a:lnTo>
                  <a:pt x="253071" y="105267"/>
                </a:lnTo>
                <a:lnTo>
                  <a:pt x="236085" y="100867"/>
                </a:lnTo>
                <a:lnTo>
                  <a:pt x="219875" y="99313"/>
                </a:lnTo>
                <a:close/>
              </a:path>
              <a:path w="448309" h="471169">
                <a:moveTo>
                  <a:pt x="336041" y="172847"/>
                </a:moveTo>
                <a:lnTo>
                  <a:pt x="306997" y="172847"/>
                </a:lnTo>
                <a:lnTo>
                  <a:pt x="317889" y="187285"/>
                </a:lnTo>
                <a:lnTo>
                  <a:pt x="325667" y="204152"/>
                </a:lnTo>
                <a:lnTo>
                  <a:pt x="330333" y="222638"/>
                </a:lnTo>
                <a:lnTo>
                  <a:pt x="331889" y="241935"/>
                </a:lnTo>
                <a:lnTo>
                  <a:pt x="323138" y="287496"/>
                </a:lnTo>
                <a:lnTo>
                  <a:pt x="299218" y="324580"/>
                </a:lnTo>
                <a:lnTo>
                  <a:pt x="263630" y="349519"/>
                </a:lnTo>
                <a:lnTo>
                  <a:pt x="219875" y="358648"/>
                </a:lnTo>
                <a:lnTo>
                  <a:pt x="295458" y="358648"/>
                </a:lnTo>
                <a:lnTo>
                  <a:pt x="298868" y="356737"/>
                </a:lnTo>
                <a:lnTo>
                  <a:pt x="327414" y="325714"/>
                </a:lnTo>
                <a:lnTo>
                  <a:pt x="346002" y="286613"/>
                </a:lnTo>
                <a:lnTo>
                  <a:pt x="352640" y="241935"/>
                </a:lnTo>
                <a:lnTo>
                  <a:pt x="351797" y="223246"/>
                </a:lnTo>
                <a:lnTo>
                  <a:pt x="349008" y="205771"/>
                </a:lnTo>
                <a:lnTo>
                  <a:pt x="343886" y="189106"/>
                </a:lnTo>
                <a:lnTo>
                  <a:pt x="336041" y="172847"/>
                </a:lnTo>
                <a:close/>
              </a:path>
              <a:path w="448309" h="471169">
                <a:moveTo>
                  <a:pt x="219875" y="185800"/>
                </a:moveTo>
                <a:lnTo>
                  <a:pt x="199201" y="190321"/>
                </a:lnTo>
                <a:lnTo>
                  <a:pt x="182025" y="202533"/>
                </a:lnTo>
                <a:lnTo>
                  <a:pt x="170293" y="220412"/>
                </a:lnTo>
                <a:lnTo>
                  <a:pt x="165950" y="241935"/>
                </a:lnTo>
                <a:lnTo>
                  <a:pt x="170293" y="263457"/>
                </a:lnTo>
                <a:lnTo>
                  <a:pt x="182025" y="281336"/>
                </a:lnTo>
                <a:lnTo>
                  <a:pt x="199201" y="293548"/>
                </a:lnTo>
                <a:lnTo>
                  <a:pt x="219875" y="298068"/>
                </a:lnTo>
                <a:lnTo>
                  <a:pt x="239907" y="293548"/>
                </a:lnTo>
                <a:lnTo>
                  <a:pt x="255658" y="281336"/>
                </a:lnTo>
                <a:lnTo>
                  <a:pt x="260947" y="272161"/>
                </a:lnTo>
                <a:lnTo>
                  <a:pt x="219875" y="272161"/>
                </a:lnTo>
                <a:lnTo>
                  <a:pt x="208341" y="269867"/>
                </a:lnTo>
                <a:lnTo>
                  <a:pt x="199139" y="263525"/>
                </a:lnTo>
                <a:lnTo>
                  <a:pt x="193046" y="253944"/>
                </a:lnTo>
                <a:lnTo>
                  <a:pt x="190842" y="241935"/>
                </a:lnTo>
                <a:lnTo>
                  <a:pt x="193046" y="229925"/>
                </a:lnTo>
                <a:lnTo>
                  <a:pt x="199139" y="220345"/>
                </a:lnTo>
                <a:lnTo>
                  <a:pt x="208341" y="214002"/>
                </a:lnTo>
                <a:lnTo>
                  <a:pt x="219875" y="211709"/>
                </a:lnTo>
                <a:lnTo>
                  <a:pt x="261366" y="211709"/>
                </a:lnTo>
                <a:lnTo>
                  <a:pt x="279806" y="194437"/>
                </a:lnTo>
                <a:lnTo>
                  <a:pt x="244767" y="194437"/>
                </a:lnTo>
                <a:lnTo>
                  <a:pt x="240299" y="191265"/>
                </a:lnTo>
                <a:lnTo>
                  <a:pt x="233883" y="188499"/>
                </a:lnTo>
                <a:lnTo>
                  <a:pt x="226686" y="186543"/>
                </a:lnTo>
                <a:lnTo>
                  <a:pt x="219875" y="185800"/>
                </a:lnTo>
                <a:close/>
              </a:path>
              <a:path w="448309" h="471169">
                <a:moveTo>
                  <a:pt x="269064" y="228980"/>
                </a:moveTo>
                <a:lnTo>
                  <a:pt x="244767" y="228980"/>
                </a:lnTo>
                <a:lnTo>
                  <a:pt x="248919" y="233299"/>
                </a:lnTo>
                <a:lnTo>
                  <a:pt x="248919" y="241935"/>
                </a:lnTo>
                <a:lnTo>
                  <a:pt x="246715" y="253944"/>
                </a:lnTo>
                <a:lnTo>
                  <a:pt x="240622" y="263525"/>
                </a:lnTo>
                <a:lnTo>
                  <a:pt x="231416" y="269867"/>
                </a:lnTo>
                <a:lnTo>
                  <a:pt x="219875" y="272161"/>
                </a:lnTo>
                <a:lnTo>
                  <a:pt x="260947" y="272161"/>
                </a:lnTo>
                <a:lnTo>
                  <a:pt x="265964" y="263457"/>
                </a:lnTo>
                <a:lnTo>
                  <a:pt x="269659" y="241935"/>
                </a:lnTo>
                <a:lnTo>
                  <a:pt x="269529" y="232961"/>
                </a:lnTo>
                <a:lnTo>
                  <a:pt x="269064" y="228980"/>
                </a:lnTo>
                <a:close/>
              </a:path>
              <a:path w="448309" h="471169">
                <a:moveTo>
                  <a:pt x="261366" y="211709"/>
                </a:moveTo>
                <a:lnTo>
                  <a:pt x="228180" y="211709"/>
                </a:lnTo>
                <a:lnTo>
                  <a:pt x="211582" y="233299"/>
                </a:lnTo>
                <a:lnTo>
                  <a:pt x="203288" y="237616"/>
                </a:lnTo>
                <a:lnTo>
                  <a:pt x="203288" y="246252"/>
                </a:lnTo>
                <a:lnTo>
                  <a:pt x="211582" y="250571"/>
                </a:lnTo>
                <a:lnTo>
                  <a:pt x="211582" y="254888"/>
                </a:lnTo>
                <a:lnTo>
                  <a:pt x="224027" y="254888"/>
                </a:lnTo>
                <a:lnTo>
                  <a:pt x="228180" y="250571"/>
                </a:lnTo>
                <a:lnTo>
                  <a:pt x="244767" y="228980"/>
                </a:lnTo>
                <a:lnTo>
                  <a:pt x="269064" y="228980"/>
                </a:lnTo>
                <a:lnTo>
                  <a:pt x="268622" y="225202"/>
                </a:lnTo>
                <a:lnTo>
                  <a:pt x="266160" y="218253"/>
                </a:lnTo>
                <a:lnTo>
                  <a:pt x="261366" y="211709"/>
                </a:lnTo>
                <a:close/>
              </a:path>
              <a:path w="448309" h="471169">
                <a:moveTo>
                  <a:pt x="311150" y="125349"/>
                </a:moveTo>
                <a:lnTo>
                  <a:pt x="219875" y="125349"/>
                </a:lnTo>
                <a:lnTo>
                  <a:pt x="238414" y="126968"/>
                </a:lnTo>
                <a:lnTo>
                  <a:pt x="256176" y="131825"/>
                </a:lnTo>
                <a:lnTo>
                  <a:pt x="272383" y="139922"/>
                </a:lnTo>
                <a:lnTo>
                  <a:pt x="286258" y="151256"/>
                </a:lnTo>
                <a:lnTo>
                  <a:pt x="244767" y="194437"/>
                </a:lnTo>
                <a:lnTo>
                  <a:pt x="279806" y="194437"/>
                </a:lnTo>
                <a:lnTo>
                  <a:pt x="302856" y="172847"/>
                </a:lnTo>
                <a:lnTo>
                  <a:pt x="356781" y="172847"/>
                </a:lnTo>
                <a:lnTo>
                  <a:pt x="356781" y="168528"/>
                </a:lnTo>
                <a:lnTo>
                  <a:pt x="360934" y="168528"/>
                </a:lnTo>
                <a:lnTo>
                  <a:pt x="378713" y="146938"/>
                </a:lnTo>
                <a:lnTo>
                  <a:pt x="311150" y="146938"/>
                </a:lnTo>
                <a:lnTo>
                  <a:pt x="311150" y="125349"/>
                </a:lnTo>
                <a:close/>
              </a:path>
              <a:path w="448309" h="471169">
                <a:moveTo>
                  <a:pt x="394119" y="43179"/>
                </a:moveTo>
                <a:lnTo>
                  <a:pt x="369227" y="43179"/>
                </a:lnTo>
                <a:lnTo>
                  <a:pt x="369227" y="77724"/>
                </a:lnTo>
                <a:lnTo>
                  <a:pt x="373380" y="82041"/>
                </a:lnTo>
                <a:lnTo>
                  <a:pt x="410718" y="82041"/>
                </a:lnTo>
                <a:lnTo>
                  <a:pt x="348488" y="146938"/>
                </a:lnTo>
                <a:lnTo>
                  <a:pt x="378713" y="146938"/>
                </a:lnTo>
                <a:lnTo>
                  <a:pt x="385826" y="138302"/>
                </a:lnTo>
                <a:lnTo>
                  <a:pt x="411699" y="138302"/>
                </a:lnTo>
                <a:lnTo>
                  <a:pt x="402424" y="121030"/>
                </a:lnTo>
                <a:lnTo>
                  <a:pt x="443903" y="77724"/>
                </a:lnTo>
                <a:lnTo>
                  <a:pt x="448056" y="77724"/>
                </a:lnTo>
                <a:lnTo>
                  <a:pt x="448056" y="60451"/>
                </a:lnTo>
                <a:lnTo>
                  <a:pt x="394119" y="60451"/>
                </a:lnTo>
                <a:lnTo>
                  <a:pt x="394119" y="43179"/>
                </a:lnTo>
                <a:close/>
              </a:path>
              <a:path w="448309" h="471169">
                <a:moveTo>
                  <a:pt x="316260" y="38862"/>
                </a:moveTo>
                <a:lnTo>
                  <a:pt x="219875" y="38862"/>
                </a:lnTo>
                <a:lnTo>
                  <a:pt x="244706" y="40481"/>
                </a:lnTo>
                <a:lnTo>
                  <a:pt x="269146" y="45338"/>
                </a:lnTo>
                <a:lnTo>
                  <a:pt x="292807" y="53435"/>
                </a:lnTo>
                <a:lnTo>
                  <a:pt x="315302" y="64769"/>
                </a:lnTo>
                <a:lnTo>
                  <a:pt x="290410" y="94996"/>
                </a:lnTo>
                <a:lnTo>
                  <a:pt x="286258" y="94996"/>
                </a:lnTo>
                <a:lnTo>
                  <a:pt x="286258" y="121030"/>
                </a:lnTo>
                <a:lnTo>
                  <a:pt x="311150" y="121030"/>
                </a:lnTo>
                <a:lnTo>
                  <a:pt x="311150" y="107950"/>
                </a:lnTo>
                <a:lnTo>
                  <a:pt x="340194" y="73405"/>
                </a:lnTo>
                <a:lnTo>
                  <a:pt x="344335" y="73405"/>
                </a:lnTo>
                <a:lnTo>
                  <a:pt x="365671" y="47498"/>
                </a:lnTo>
                <a:lnTo>
                  <a:pt x="331889" y="47498"/>
                </a:lnTo>
                <a:lnTo>
                  <a:pt x="316260" y="38862"/>
                </a:lnTo>
                <a:close/>
              </a:path>
              <a:path w="448309" h="471169">
                <a:moveTo>
                  <a:pt x="381673" y="0"/>
                </a:moveTo>
                <a:lnTo>
                  <a:pt x="377532" y="0"/>
                </a:lnTo>
                <a:lnTo>
                  <a:pt x="331889" y="47498"/>
                </a:lnTo>
                <a:lnTo>
                  <a:pt x="365671" y="47498"/>
                </a:lnTo>
                <a:lnTo>
                  <a:pt x="369227" y="43179"/>
                </a:lnTo>
                <a:lnTo>
                  <a:pt x="394119" y="43179"/>
                </a:lnTo>
                <a:lnTo>
                  <a:pt x="394119" y="8636"/>
                </a:lnTo>
                <a:lnTo>
                  <a:pt x="389978" y="4317"/>
                </a:lnTo>
                <a:lnTo>
                  <a:pt x="385826" y="4317"/>
                </a:lnTo>
                <a:lnTo>
                  <a:pt x="381673" y="0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959853" y="1507236"/>
            <a:ext cx="448309" cy="471170"/>
          </a:xfrm>
          <a:custGeom>
            <a:avLst/>
            <a:gdLst/>
            <a:ahLst/>
            <a:cxnLst/>
            <a:rect l="l" t="t" r="r" b="b"/>
            <a:pathLst>
              <a:path w="448309" h="471169">
                <a:moveTo>
                  <a:pt x="219837" y="12953"/>
                </a:moveTo>
                <a:lnTo>
                  <a:pt x="175860" y="17651"/>
                </a:lnTo>
                <a:lnTo>
                  <a:pt x="134748" y="31105"/>
                </a:lnTo>
                <a:lnTo>
                  <a:pt x="97426" y="52354"/>
                </a:lnTo>
                <a:lnTo>
                  <a:pt x="64817" y="80438"/>
                </a:lnTo>
                <a:lnTo>
                  <a:pt x="37846" y="114398"/>
                </a:lnTo>
                <a:lnTo>
                  <a:pt x="17436" y="153275"/>
                </a:lnTo>
                <a:lnTo>
                  <a:pt x="4513" y="196107"/>
                </a:lnTo>
                <a:lnTo>
                  <a:pt x="0" y="241935"/>
                </a:lnTo>
                <a:lnTo>
                  <a:pt x="4513" y="287762"/>
                </a:lnTo>
                <a:lnTo>
                  <a:pt x="17436" y="330594"/>
                </a:lnTo>
                <a:lnTo>
                  <a:pt x="37846" y="369471"/>
                </a:lnTo>
                <a:lnTo>
                  <a:pt x="64817" y="403431"/>
                </a:lnTo>
                <a:lnTo>
                  <a:pt x="97426" y="431515"/>
                </a:lnTo>
                <a:lnTo>
                  <a:pt x="134748" y="452764"/>
                </a:lnTo>
                <a:lnTo>
                  <a:pt x="175860" y="466218"/>
                </a:lnTo>
                <a:lnTo>
                  <a:pt x="219837" y="470915"/>
                </a:lnTo>
                <a:lnTo>
                  <a:pt x="263675" y="466218"/>
                </a:lnTo>
                <a:lnTo>
                  <a:pt x="304343" y="452764"/>
                </a:lnTo>
                <a:lnTo>
                  <a:pt x="317731" y="445008"/>
                </a:lnTo>
                <a:lnTo>
                  <a:pt x="219837" y="445008"/>
                </a:lnTo>
                <a:lnTo>
                  <a:pt x="175088" y="439657"/>
                </a:lnTo>
                <a:lnTo>
                  <a:pt x="134036" y="424409"/>
                </a:lnTo>
                <a:lnTo>
                  <a:pt x="97842" y="400470"/>
                </a:lnTo>
                <a:lnTo>
                  <a:pt x="67669" y="369047"/>
                </a:lnTo>
                <a:lnTo>
                  <a:pt x="44678" y="331346"/>
                </a:lnTo>
                <a:lnTo>
                  <a:pt x="30032" y="288573"/>
                </a:lnTo>
                <a:lnTo>
                  <a:pt x="24892" y="241935"/>
                </a:lnTo>
                <a:lnTo>
                  <a:pt x="30032" y="195336"/>
                </a:lnTo>
                <a:lnTo>
                  <a:pt x="44678" y="152578"/>
                </a:lnTo>
                <a:lnTo>
                  <a:pt x="67669" y="114875"/>
                </a:lnTo>
                <a:lnTo>
                  <a:pt x="97842" y="83439"/>
                </a:lnTo>
                <a:lnTo>
                  <a:pt x="134036" y="59482"/>
                </a:lnTo>
                <a:lnTo>
                  <a:pt x="175088" y="44219"/>
                </a:lnTo>
                <a:lnTo>
                  <a:pt x="219837" y="38862"/>
                </a:lnTo>
                <a:lnTo>
                  <a:pt x="316231" y="38862"/>
                </a:lnTo>
                <a:lnTo>
                  <a:pt x="305615" y="32992"/>
                </a:lnTo>
                <a:lnTo>
                  <a:pt x="277415" y="22129"/>
                </a:lnTo>
                <a:lnTo>
                  <a:pt x="248429" y="15315"/>
                </a:lnTo>
                <a:lnTo>
                  <a:pt x="219837" y="12953"/>
                </a:lnTo>
                <a:close/>
              </a:path>
              <a:path w="448309" h="471169">
                <a:moveTo>
                  <a:pt x="411733" y="138302"/>
                </a:moveTo>
                <a:lnTo>
                  <a:pt x="385825" y="138302"/>
                </a:lnTo>
                <a:lnTo>
                  <a:pt x="397388" y="164211"/>
                </a:lnTo>
                <a:lnTo>
                  <a:pt x="406606" y="190119"/>
                </a:lnTo>
                <a:lnTo>
                  <a:pt x="412704" y="216027"/>
                </a:lnTo>
                <a:lnTo>
                  <a:pt x="414908" y="241935"/>
                </a:lnTo>
                <a:lnTo>
                  <a:pt x="409768" y="288573"/>
                </a:lnTo>
                <a:lnTo>
                  <a:pt x="395119" y="331346"/>
                </a:lnTo>
                <a:lnTo>
                  <a:pt x="372121" y="369047"/>
                </a:lnTo>
                <a:lnTo>
                  <a:pt x="341934" y="400470"/>
                </a:lnTo>
                <a:lnTo>
                  <a:pt x="305718" y="424409"/>
                </a:lnTo>
                <a:lnTo>
                  <a:pt x="264632" y="439657"/>
                </a:lnTo>
                <a:lnTo>
                  <a:pt x="219837" y="445008"/>
                </a:lnTo>
                <a:lnTo>
                  <a:pt x="317731" y="445008"/>
                </a:lnTo>
                <a:lnTo>
                  <a:pt x="372871" y="403431"/>
                </a:lnTo>
                <a:lnTo>
                  <a:pt x="399083" y="369471"/>
                </a:lnTo>
                <a:lnTo>
                  <a:pt x="418826" y="330594"/>
                </a:lnTo>
                <a:lnTo>
                  <a:pt x="431276" y="287762"/>
                </a:lnTo>
                <a:lnTo>
                  <a:pt x="435609" y="241935"/>
                </a:lnTo>
                <a:lnTo>
                  <a:pt x="433931" y="210292"/>
                </a:lnTo>
                <a:lnTo>
                  <a:pt x="428371" y="179863"/>
                </a:lnTo>
                <a:lnTo>
                  <a:pt x="418143" y="150244"/>
                </a:lnTo>
                <a:lnTo>
                  <a:pt x="411733" y="138302"/>
                </a:lnTo>
                <a:close/>
              </a:path>
              <a:path w="448309" h="471169">
                <a:moveTo>
                  <a:pt x="219837" y="99313"/>
                </a:moveTo>
                <a:lnTo>
                  <a:pt x="176923" y="106685"/>
                </a:lnTo>
                <a:lnTo>
                  <a:pt x="139386" y="127132"/>
                </a:lnTo>
                <a:lnTo>
                  <a:pt x="109615" y="158155"/>
                </a:lnTo>
                <a:lnTo>
                  <a:pt x="90000" y="197256"/>
                </a:lnTo>
                <a:lnTo>
                  <a:pt x="82930" y="241935"/>
                </a:lnTo>
                <a:lnTo>
                  <a:pt x="90000" y="286613"/>
                </a:lnTo>
                <a:lnTo>
                  <a:pt x="109615" y="325714"/>
                </a:lnTo>
                <a:lnTo>
                  <a:pt x="139386" y="356737"/>
                </a:lnTo>
                <a:lnTo>
                  <a:pt x="176923" y="377184"/>
                </a:lnTo>
                <a:lnTo>
                  <a:pt x="219837" y="384555"/>
                </a:lnTo>
                <a:lnTo>
                  <a:pt x="262328" y="377184"/>
                </a:lnTo>
                <a:lnTo>
                  <a:pt x="295444" y="358648"/>
                </a:lnTo>
                <a:lnTo>
                  <a:pt x="219837" y="358648"/>
                </a:lnTo>
                <a:lnTo>
                  <a:pt x="176081" y="349519"/>
                </a:lnTo>
                <a:lnTo>
                  <a:pt x="140493" y="324580"/>
                </a:lnTo>
                <a:lnTo>
                  <a:pt x="116574" y="287496"/>
                </a:lnTo>
                <a:lnTo>
                  <a:pt x="107823" y="241935"/>
                </a:lnTo>
                <a:lnTo>
                  <a:pt x="116574" y="196393"/>
                </a:lnTo>
                <a:lnTo>
                  <a:pt x="140493" y="159353"/>
                </a:lnTo>
                <a:lnTo>
                  <a:pt x="176081" y="134457"/>
                </a:lnTo>
                <a:lnTo>
                  <a:pt x="219837" y="125349"/>
                </a:lnTo>
                <a:lnTo>
                  <a:pt x="311150" y="125349"/>
                </a:lnTo>
                <a:lnTo>
                  <a:pt x="311150" y="121030"/>
                </a:lnTo>
                <a:lnTo>
                  <a:pt x="286257" y="121030"/>
                </a:lnTo>
                <a:lnTo>
                  <a:pt x="270075" y="112119"/>
                </a:lnTo>
                <a:lnTo>
                  <a:pt x="253095" y="105267"/>
                </a:lnTo>
                <a:lnTo>
                  <a:pt x="236091" y="100867"/>
                </a:lnTo>
                <a:lnTo>
                  <a:pt x="219837" y="99313"/>
                </a:lnTo>
                <a:close/>
              </a:path>
              <a:path w="448309" h="471169">
                <a:moveTo>
                  <a:pt x="336042" y="172847"/>
                </a:moveTo>
                <a:lnTo>
                  <a:pt x="306958" y="172847"/>
                </a:lnTo>
                <a:lnTo>
                  <a:pt x="317867" y="187285"/>
                </a:lnTo>
                <a:lnTo>
                  <a:pt x="325643" y="204152"/>
                </a:lnTo>
                <a:lnTo>
                  <a:pt x="330301" y="222638"/>
                </a:lnTo>
                <a:lnTo>
                  <a:pt x="331850" y="241935"/>
                </a:lnTo>
                <a:lnTo>
                  <a:pt x="323099" y="287496"/>
                </a:lnTo>
                <a:lnTo>
                  <a:pt x="299180" y="324580"/>
                </a:lnTo>
                <a:lnTo>
                  <a:pt x="263592" y="349519"/>
                </a:lnTo>
                <a:lnTo>
                  <a:pt x="219837" y="358648"/>
                </a:lnTo>
                <a:lnTo>
                  <a:pt x="295444" y="358648"/>
                </a:lnTo>
                <a:lnTo>
                  <a:pt x="298857" y="356737"/>
                </a:lnTo>
                <a:lnTo>
                  <a:pt x="327425" y="325714"/>
                </a:lnTo>
                <a:lnTo>
                  <a:pt x="346032" y="286613"/>
                </a:lnTo>
                <a:lnTo>
                  <a:pt x="352678" y="241935"/>
                </a:lnTo>
                <a:lnTo>
                  <a:pt x="351829" y="223246"/>
                </a:lnTo>
                <a:lnTo>
                  <a:pt x="349027" y="205771"/>
                </a:lnTo>
                <a:lnTo>
                  <a:pt x="343892" y="189106"/>
                </a:lnTo>
                <a:lnTo>
                  <a:pt x="336042" y="172847"/>
                </a:lnTo>
                <a:close/>
              </a:path>
              <a:path w="448309" h="471169">
                <a:moveTo>
                  <a:pt x="219837" y="185800"/>
                </a:moveTo>
                <a:lnTo>
                  <a:pt x="199207" y="190321"/>
                </a:lnTo>
                <a:lnTo>
                  <a:pt x="182054" y="202533"/>
                </a:lnTo>
                <a:lnTo>
                  <a:pt x="170330" y="220412"/>
                </a:lnTo>
                <a:lnTo>
                  <a:pt x="165989" y="241935"/>
                </a:lnTo>
                <a:lnTo>
                  <a:pt x="170330" y="263457"/>
                </a:lnTo>
                <a:lnTo>
                  <a:pt x="182054" y="281336"/>
                </a:lnTo>
                <a:lnTo>
                  <a:pt x="199207" y="293548"/>
                </a:lnTo>
                <a:lnTo>
                  <a:pt x="219837" y="298068"/>
                </a:lnTo>
                <a:lnTo>
                  <a:pt x="239885" y="293548"/>
                </a:lnTo>
                <a:lnTo>
                  <a:pt x="255635" y="281336"/>
                </a:lnTo>
                <a:lnTo>
                  <a:pt x="260919" y="272161"/>
                </a:lnTo>
                <a:lnTo>
                  <a:pt x="219837" y="272161"/>
                </a:lnTo>
                <a:lnTo>
                  <a:pt x="208347" y="269867"/>
                </a:lnTo>
                <a:lnTo>
                  <a:pt x="199167" y="263525"/>
                </a:lnTo>
                <a:lnTo>
                  <a:pt x="193083" y="253944"/>
                </a:lnTo>
                <a:lnTo>
                  <a:pt x="190880" y="241935"/>
                </a:lnTo>
                <a:lnTo>
                  <a:pt x="193083" y="229925"/>
                </a:lnTo>
                <a:lnTo>
                  <a:pt x="199167" y="220345"/>
                </a:lnTo>
                <a:lnTo>
                  <a:pt x="208347" y="214002"/>
                </a:lnTo>
                <a:lnTo>
                  <a:pt x="219837" y="211709"/>
                </a:lnTo>
                <a:lnTo>
                  <a:pt x="261366" y="211709"/>
                </a:lnTo>
                <a:lnTo>
                  <a:pt x="279823" y="194437"/>
                </a:lnTo>
                <a:lnTo>
                  <a:pt x="244728" y="194437"/>
                </a:lnTo>
                <a:lnTo>
                  <a:pt x="240303" y="191265"/>
                </a:lnTo>
                <a:lnTo>
                  <a:pt x="233902" y="188499"/>
                </a:lnTo>
                <a:lnTo>
                  <a:pt x="226691" y="186543"/>
                </a:lnTo>
                <a:lnTo>
                  <a:pt x="219837" y="185800"/>
                </a:lnTo>
                <a:close/>
              </a:path>
              <a:path w="448309" h="471169">
                <a:moveTo>
                  <a:pt x="269028" y="228980"/>
                </a:moveTo>
                <a:lnTo>
                  <a:pt x="244728" y="228980"/>
                </a:lnTo>
                <a:lnTo>
                  <a:pt x="248920" y="233299"/>
                </a:lnTo>
                <a:lnTo>
                  <a:pt x="248920" y="241935"/>
                </a:lnTo>
                <a:lnTo>
                  <a:pt x="246715" y="253944"/>
                </a:lnTo>
                <a:lnTo>
                  <a:pt x="240617" y="263525"/>
                </a:lnTo>
                <a:lnTo>
                  <a:pt x="231399" y="269867"/>
                </a:lnTo>
                <a:lnTo>
                  <a:pt x="219837" y="272161"/>
                </a:lnTo>
                <a:lnTo>
                  <a:pt x="260919" y="272161"/>
                </a:lnTo>
                <a:lnTo>
                  <a:pt x="265932" y="263457"/>
                </a:lnTo>
                <a:lnTo>
                  <a:pt x="269621" y="241935"/>
                </a:lnTo>
                <a:lnTo>
                  <a:pt x="269492" y="232961"/>
                </a:lnTo>
                <a:lnTo>
                  <a:pt x="269028" y="228980"/>
                </a:lnTo>
                <a:close/>
              </a:path>
              <a:path w="448309" h="471169">
                <a:moveTo>
                  <a:pt x="261366" y="211709"/>
                </a:moveTo>
                <a:lnTo>
                  <a:pt x="228219" y="211709"/>
                </a:lnTo>
                <a:lnTo>
                  <a:pt x="211581" y="233299"/>
                </a:lnTo>
                <a:lnTo>
                  <a:pt x="203326" y="237616"/>
                </a:lnTo>
                <a:lnTo>
                  <a:pt x="203326" y="246252"/>
                </a:lnTo>
                <a:lnTo>
                  <a:pt x="211581" y="250571"/>
                </a:lnTo>
                <a:lnTo>
                  <a:pt x="211581" y="254888"/>
                </a:lnTo>
                <a:lnTo>
                  <a:pt x="224027" y="254888"/>
                </a:lnTo>
                <a:lnTo>
                  <a:pt x="228219" y="250571"/>
                </a:lnTo>
                <a:lnTo>
                  <a:pt x="244728" y="228980"/>
                </a:lnTo>
                <a:lnTo>
                  <a:pt x="269028" y="228980"/>
                </a:lnTo>
                <a:lnTo>
                  <a:pt x="268589" y="225202"/>
                </a:lnTo>
                <a:lnTo>
                  <a:pt x="266138" y="218253"/>
                </a:lnTo>
                <a:lnTo>
                  <a:pt x="261366" y="211709"/>
                </a:lnTo>
                <a:close/>
              </a:path>
              <a:path w="448309" h="471169">
                <a:moveTo>
                  <a:pt x="311150" y="125349"/>
                </a:moveTo>
                <a:lnTo>
                  <a:pt x="219837" y="125349"/>
                </a:lnTo>
                <a:lnTo>
                  <a:pt x="238377" y="126968"/>
                </a:lnTo>
                <a:lnTo>
                  <a:pt x="256143" y="131825"/>
                </a:lnTo>
                <a:lnTo>
                  <a:pt x="272361" y="139922"/>
                </a:lnTo>
                <a:lnTo>
                  <a:pt x="286257" y="151256"/>
                </a:lnTo>
                <a:lnTo>
                  <a:pt x="244728" y="194437"/>
                </a:lnTo>
                <a:lnTo>
                  <a:pt x="279823" y="194437"/>
                </a:lnTo>
                <a:lnTo>
                  <a:pt x="302895" y="172847"/>
                </a:lnTo>
                <a:lnTo>
                  <a:pt x="356743" y="172847"/>
                </a:lnTo>
                <a:lnTo>
                  <a:pt x="356743" y="168528"/>
                </a:lnTo>
                <a:lnTo>
                  <a:pt x="360933" y="168528"/>
                </a:lnTo>
                <a:lnTo>
                  <a:pt x="378713" y="146938"/>
                </a:lnTo>
                <a:lnTo>
                  <a:pt x="311150" y="146938"/>
                </a:lnTo>
                <a:lnTo>
                  <a:pt x="311150" y="125349"/>
                </a:lnTo>
                <a:close/>
              </a:path>
              <a:path w="448309" h="471169">
                <a:moveTo>
                  <a:pt x="394080" y="43179"/>
                </a:moveTo>
                <a:lnTo>
                  <a:pt x="369189" y="43179"/>
                </a:lnTo>
                <a:lnTo>
                  <a:pt x="369189" y="77724"/>
                </a:lnTo>
                <a:lnTo>
                  <a:pt x="373379" y="82041"/>
                </a:lnTo>
                <a:lnTo>
                  <a:pt x="410718" y="82041"/>
                </a:lnTo>
                <a:lnTo>
                  <a:pt x="348488" y="146938"/>
                </a:lnTo>
                <a:lnTo>
                  <a:pt x="378713" y="146938"/>
                </a:lnTo>
                <a:lnTo>
                  <a:pt x="385825" y="138302"/>
                </a:lnTo>
                <a:lnTo>
                  <a:pt x="411733" y="138302"/>
                </a:lnTo>
                <a:lnTo>
                  <a:pt x="402463" y="121030"/>
                </a:lnTo>
                <a:lnTo>
                  <a:pt x="443865" y="77724"/>
                </a:lnTo>
                <a:lnTo>
                  <a:pt x="448055" y="77724"/>
                </a:lnTo>
                <a:lnTo>
                  <a:pt x="448055" y="60451"/>
                </a:lnTo>
                <a:lnTo>
                  <a:pt x="394080" y="60451"/>
                </a:lnTo>
                <a:lnTo>
                  <a:pt x="394080" y="43179"/>
                </a:lnTo>
                <a:close/>
              </a:path>
              <a:path w="448309" h="471169">
                <a:moveTo>
                  <a:pt x="316231" y="38862"/>
                </a:moveTo>
                <a:lnTo>
                  <a:pt x="219837" y="38862"/>
                </a:lnTo>
                <a:lnTo>
                  <a:pt x="244707" y="40481"/>
                </a:lnTo>
                <a:lnTo>
                  <a:pt x="269160" y="45338"/>
                </a:lnTo>
                <a:lnTo>
                  <a:pt x="292828" y="53435"/>
                </a:lnTo>
                <a:lnTo>
                  <a:pt x="315341" y="64769"/>
                </a:lnTo>
                <a:lnTo>
                  <a:pt x="290449" y="94996"/>
                </a:lnTo>
                <a:lnTo>
                  <a:pt x="286257" y="94996"/>
                </a:lnTo>
                <a:lnTo>
                  <a:pt x="286257" y="121030"/>
                </a:lnTo>
                <a:lnTo>
                  <a:pt x="311150" y="121030"/>
                </a:lnTo>
                <a:lnTo>
                  <a:pt x="311150" y="107950"/>
                </a:lnTo>
                <a:lnTo>
                  <a:pt x="340232" y="73405"/>
                </a:lnTo>
                <a:lnTo>
                  <a:pt x="344297" y="73405"/>
                </a:lnTo>
                <a:lnTo>
                  <a:pt x="365632" y="47498"/>
                </a:lnTo>
                <a:lnTo>
                  <a:pt x="331850" y="47498"/>
                </a:lnTo>
                <a:lnTo>
                  <a:pt x="316231" y="38862"/>
                </a:lnTo>
                <a:close/>
              </a:path>
              <a:path w="448309" h="471169">
                <a:moveTo>
                  <a:pt x="381634" y="0"/>
                </a:moveTo>
                <a:lnTo>
                  <a:pt x="377571" y="0"/>
                </a:lnTo>
                <a:lnTo>
                  <a:pt x="331850" y="47498"/>
                </a:lnTo>
                <a:lnTo>
                  <a:pt x="365632" y="47498"/>
                </a:lnTo>
                <a:lnTo>
                  <a:pt x="369189" y="43179"/>
                </a:lnTo>
                <a:lnTo>
                  <a:pt x="394080" y="43179"/>
                </a:lnTo>
                <a:lnTo>
                  <a:pt x="394080" y="8636"/>
                </a:lnTo>
                <a:lnTo>
                  <a:pt x="390017" y="4317"/>
                </a:lnTo>
                <a:lnTo>
                  <a:pt x="385825" y="4317"/>
                </a:lnTo>
                <a:lnTo>
                  <a:pt x="381634" y="0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350378" y="1559725"/>
            <a:ext cx="2475865" cy="92329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47650">
              <a:spcBef>
                <a:spcPts val="855"/>
              </a:spcBef>
            </a:pPr>
            <a:r>
              <a:rPr sz="1200" b="1" spc="-130" dirty="0">
                <a:latin typeface="Arial"/>
                <a:cs typeface="Arial"/>
              </a:rPr>
              <a:t>Цель:</a:t>
            </a:r>
            <a:endParaRPr sz="1200">
              <a:latin typeface="Arial"/>
              <a:cs typeface="Arial"/>
            </a:endParaRPr>
          </a:p>
          <a:p>
            <a:pPr marL="299085" indent="-287020">
              <a:spcBef>
                <a:spcPts val="70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100" spc="-55" dirty="0">
                <a:latin typeface="Arial"/>
                <a:cs typeface="Arial"/>
              </a:rPr>
              <a:t>Вложения </a:t>
            </a:r>
            <a:r>
              <a:rPr sz="1100" spc="-25" dirty="0">
                <a:latin typeface="Arial"/>
                <a:cs typeface="Arial"/>
              </a:rPr>
              <a:t>во </a:t>
            </a:r>
            <a:r>
              <a:rPr sz="1100" spc="-40" dirty="0">
                <a:latin typeface="Arial"/>
                <a:cs typeface="Arial"/>
              </a:rPr>
              <a:t>внеоборотные</a:t>
            </a:r>
            <a:r>
              <a:rPr sz="1100" spc="-10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активы</a:t>
            </a:r>
            <a:endParaRPr sz="1100">
              <a:latin typeface="Arial"/>
              <a:cs typeface="Arial"/>
            </a:endParaRPr>
          </a:p>
          <a:p>
            <a:pPr marL="299085" indent="-287020">
              <a:spcBef>
                <a:spcPts val="1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100" spc="-50" dirty="0">
                <a:latin typeface="Arial"/>
                <a:cs typeface="Arial"/>
              </a:rPr>
              <a:t>Пополнение оборотных </a:t>
            </a:r>
            <a:r>
              <a:rPr sz="1100" spc="-55" dirty="0">
                <a:latin typeface="Arial"/>
                <a:cs typeface="Arial"/>
              </a:rPr>
              <a:t>средств</a:t>
            </a:r>
            <a:endParaRPr sz="1100">
              <a:latin typeface="Arial"/>
              <a:cs typeface="Arial"/>
            </a:endParaRPr>
          </a:p>
          <a:p>
            <a:pPr marL="299085" indent="-287020">
              <a:spcBef>
                <a:spcPts val="10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100" spc="-55" dirty="0">
                <a:latin typeface="Arial"/>
                <a:cs typeface="Arial"/>
              </a:rPr>
              <a:t>Развитие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бизнеса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24653" y="1599691"/>
            <a:ext cx="3835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90" dirty="0">
                <a:latin typeface="Arial"/>
                <a:cs typeface="Arial"/>
              </a:rPr>
              <a:t>Ц</a:t>
            </a:r>
            <a:r>
              <a:rPr sz="1200" b="1" spc="-35" dirty="0">
                <a:latin typeface="Arial"/>
                <a:cs typeface="Arial"/>
              </a:rPr>
              <a:t>е</a:t>
            </a:r>
            <a:r>
              <a:rPr sz="1200" b="1" spc="-215" dirty="0">
                <a:latin typeface="Arial"/>
                <a:cs typeface="Arial"/>
              </a:rPr>
              <a:t>л</a:t>
            </a:r>
            <a:r>
              <a:rPr sz="1200" b="1" spc="-204" dirty="0">
                <a:latin typeface="Arial"/>
                <a:cs typeface="Arial"/>
              </a:rPr>
              <a:t>ь</a:t>
            </a:r>
            <a:r>
              <a:rPr sz="1200" b="1" spc="-100" dirty="0"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31639" y="2903601"/>
            <a:ext cx="5949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130" dirty="0">
                <a:latin typeface="Arial"/>
                <a:cs typeface="Arial"/>
              </a:rPr>
              <a:t>Условия: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604003" y="2866644"/>
            <a:ext cx="510540" cy="487680"/>
          </a:xfrm>
          <a:custGeom>
            <a:avLst/>
            <a:gdLst/>
            <a:ahLst/>
            <a:cxnLst/>
            <a:rect l="l" t="t" r="r" b="b"/>
            <a:pathLst>
              <a:path w="510539" h="487679">
                <a:moveTo>
                  <a:pt x="448945" y="0"/>
                </a:moveTo>
                <a:lnTo>
                  <a:pt x="310134" y="0"/>
                </a:lnTo>
                <a:lnTo>
                  <a:pt x="310134" y="34416"/>
                </a:lnTo>
                <a:lnTo>
                  <a:pt x="273176" y="34416"/>
                </a:lnTo>
                <a:lnTo>
                  <a:pt x="273176" y="68833"/>
                </a:lnTo>
                <a:lnTo>
                  <a:pt x="236220" y="69850"/>
                </a:lnTo>
                <a:lnTo>
                  <a:pt x="236220" y="118744"/>
                </a:lnTo>
                <a:lnTo>
                  <a:pt x="185622" y="126342"/>
                </a:lnTo>
                <a:lnTo>
                  <a:pt x="141662" y="147461"/>
                </a:lnTo>
                <a:lnTo>
                  <a:pt x="106987" y="179589"/>
                </a:lnTo>
                <a:lnTo>
                  <a:pt x="84242" y="220214"/>
                </a:lnTo>
                <a:lnTo>
                  <a:pt x="76073" y="266826"/>
                </a:lnTo>
                <a:lnTo>
                  <a:pt x="78722" y="293647"/>
                </a:lnTo>
                <a:lnTo>
                  <a:pt x="86312" y="318992"/>
                </a:lnTo>
                <a:lnTo>
                  <a:pt x="98307" y="342193"/>
                </a:lnTo>
                <a:lnTo>
                  <a:pt x="114173" y="362584"/>
                </a:lnTo>
                <a:lnTo>
                  <a:pt x="0" y="470026"/>
                </a:lnTo>
                <a:lnTo>
                  <a:pt x="19050" y="487679"/>
                </a:lnTo>
                <a:lnTo>
                  <a:pt x="133223" y="380364"/>
                </a:lnTo>
                <a:lnTo>
                  <a:pt x="186254" y="380364"/>
                </a:lnTo>
                <a:lnTo>
                  <a:pt x="184703" y="380073"/>
                </a:lnTo>
                <a:lnTo>
                  <a:pt x="142319" y="353679"/>
                </a:lnTo>
                <a:lnTo>
                  <a:pt x="113579" y="314592"/>
                </a:lnTo>
                <a:lnTo>
                  <a:pt x="102997" y="266826"/>
                </a:lnTo>
                <a:lnTo>
                  <a:pt x="107620" y="234979"/>
                </a:lnTo>
                <a:lnTo>
                  <a:pt x="120650" y="206073"/>
                </a:lnTo>
                <a:lnTo>
                  <a:pt x="140823" y="181477"/>
                </a:lnTo>
                <a:lnTo>
                  <a:pt x="166878" y="162559"/>
                </a:lnTo>
                <a:lnTo>
                  <a:pt x="193675" y="162559"/>
                </a:lnTo>
                <a:lnTo>
                  <a:pt x="193675" y="150113"/>
                </a:lnTo>
                <a:lnTo>
                  <a:pt x="198120" y="148970"/>
                </a:lnTo>
                <a:lnTo>
                  <a:pt x="203708" y="146938"/>
                </a:lnTo>
                <a:lnTo>
                  <a:pt x="209423" y="145922"/>
                </a:lnTo>
                <a:lnTo>
                  <a:pt x="337058" y="145922"/>
                </a:lnTo>
                <a:lnTo>
                  <a:pt x="337058" y="135508"/>
                </a:lnTo>
                <a:lnTo>
                  <a:pt x="310134" y="135508"/>
                </a:lnTo>
                <a:lnTo>
                  <a:pt x="306832" y="134365"/>
                </a:lnTo>
                <a:lnTo>
                  <a:pt x="303403" y="132333"/>
                </a:lnTo>
                <a:lnTo>
                  <a:pt x="300100" y="131317"/>
                </a:lnTo>
                <a:lnTo>
                  <a:pt x="300100" y="122935"/>
                </a:lnTo>
                <a:lnTo>
                  <a:pt x="273176" y="122935"/>
                </a:lnTo>
                <a:lnTo>
                  <a:pt x="269875" y="121919"/>
                </a:lnTo>
                <a:lnTo>
                  <a:pt x="266446" y="121919"/>
                </a:lnTo>
                <a:lnTo>
                  <a:pt x="263144" y="120903"/>
                </a:lnTo>
                <a:lnTo>
                  <a:pt x="263144" y="93725"/>
                </a:lnTo>
                <a:lnTo>
                  <a:pt x="300100" y="93725"/>
                </a:lnTo>
                <a:lnTo>
                  <a:pt x="300100" y="59435"/>
                </a:lnTo>
                <a:lnTo>
                  <a:pt x="337058" y="59435"/>
                </a:lnTo>
                <a:lnTo>
                  <a:pt x="337058" y="25018"/>
                </a:lnTo>
                <a:lnTo>
                  <a:pt x="475850" y="25018"/>
                </a:lnTo>
                <a:lnTo>
                  <a:pt x="448945" y="0"/>
                </a:lnTo>
                <a:close/>
              </a:path>
              <a:path w="510539" h="487679">
                <a:moveTo>
                  <a:pt x="186254" y="380364"/>
                </a:moveTo>
                <a:lnTo>
                  <a:pt x="133223" y="380364"/>
                </a:lnTo>
                <a:lnTo>
                  <a:pt x="155602" y="394958"/>
                </a:lnTo>
                <a:lnTo>
                  <a:pt x="180530" y="405764"/>
                </a:lnTo>
                <a:lnTo>
                  <a:pt x="207553" y="412476"/>
                </a:lnTo>
                <a:lnTo>
                  <a:pt x="236220" y="414781"/>
                </a:lnTo>
                <a:lnTo>
                  <a:pt x="282108" y="408622"/>
                </a:lnTo>
                <a:lnTo>
                  <a:pt x="322627" y="391318"/>
                </a:lnTo>
                <a:lnTo>
                  <a:pt x="324560" y="389763"/>
                </a:lnTo>
                <a:lnTo>
                  <a:pt x="236220" y="389763"/>
                </a:lnTo>
                <a:lnTo>
                  <a:pt x="186254" y="380364"/>
                </a:lnTo>
                <a:close/>
              </a:path>
              <a:path w="510539" h="487679">
                <a:moveTo>
                  <a:pt x="193675" y="162559"/>
                </a:moveTo>
                <a:lnTo>
                  <a:pt x="166878" y="162559"/>
                </a:lnTo>
                <a:lnTo>
                  <a:pt x="166878" y="338708"/>
                </a:lnTo>
                <a:lnTo>
                  <a:pt x="343662" y="338708"/>
                </a:lnTo>
                <a:lnTo>
                  <a:pt x="323266" y="359866"/>
                </a:lnTo>
                <a:lnTo>
                  <a:pt x="297942" y="375951"/>
                </a:lnTo>
                <a:lnTo>
                  <a:pt x="268616" y="386179"/>
                </a:lnTo>
                <a:lnTo>
                  <a:pt x="236220" y="389763"/>
                </a:lnTo>
                <a:lnTo>
                  <a:pt x="324560" y="389763"/>
                </a:lnTo>
                <a:lnTo>
                  <a:pt x="355788" y="364632"/>
                </a:lnTo>
                <a:lnTo>
                  <a:pt x="379603" y="330326"/>
                </a:lnTo>
                <a:lnTo>
                  <a:pt x="435483" y="330326"/>
                </a:lnTo>
                <a:lnTo>
                  <a:pt x="435483" y="313689"/>
                </a:lnTo>
                <a:lnTo>
                  <a:pt x="193675" y="313689"/>
                </a:lnTo>
                <a:lnTo>
                  <a:pt x="193675" y="162559"/>
                </a:lnTo>
                <a:close/>
              </a:path>
              <a:path w="510539" h="487679">
                <a:moveTo>
                  <a:pt x="337058" y="145922"/>
                </a:moveTo>
                <a:lnTo>
                  <a:pt x="209423" y="145922"/>
                </a:lnTo>
                <a:lnTo>
                  <a:pt x="209423" y="158368"/>
                </a:lnTo>
                <a:lnTo>
                  <a:pt x="298958" y="158368"/>
                </a:lnTo>
                <a:lnTo>
                  <a:pt x="304546" y="161543"/>
                </a:lnTo>
                <a:lnTo>
                  <a:pt x="310134" y="164591"/>
                </a:lnTo>
                <a:lnTo>
                  <a:pt x="315722" y="167766"/>
                </a:lnTo>
                <a:lnTo>
                  <a:pt x="209423" y="167766"/>
                </a:lnTo>
                <a:lnTo>
                  <a:pt x="209423" y="192785"/>
                </a:lnTo>
                <a:lnTo>
                  <a:pt x="342646" y="192785"/>
                </a:lnTo>
                <a:lnTo>
                  <a:pt x="344805" y="195960"/>
                </a:lnTo>
                <a:lnTo>
                  <a:pt x="347091" y="199008"/>
                </a:lnTo>
                <a:lnTo>
                  <a:pt x="349376" y="203200"/>
                </a:lnTo>
                <a:lnTo>
                  <a:pt x="209423" y="203200"/>
                </a:lnTo>
                <a:lnTo>
                  <a:pt x="209423" y="228218"/>
                </a:lnTo>
                <a:lnTo>
                  <a:pt x="361696" y="228218"/>
                </a:lnTo>
                <a:lnTo>
                  <a:pt x="362712" y="231393"/>
                </a:lnTo>
                <a:lnTo>
                  <a:pt x="363855" y="234441"/>
                </a:lnTo>
                <a:lnTo>
                  <a:pt x="364998" y="237616"/>
                </a:lnTo>
                <a:lnTo>
                  <a:pt x="209423" y="237616"/>
                </a:lnTo>
                <a:lnTo>
                  <a:pt x="209423" y="262635"/>
                </a:lnTo>
                <a:lnTo>
                  <a:pt x="368300" y="262635"/>
                </a:lnTo>
                <a:lnTo>
                  <a:pt x="368300" y="272033"/>
                </a:lnTo>
                <a:lnTo>
                  <a:pt x="209423" y="272033"/>
                </a:lnTo>
                <a:lnTo>
                  <a:pt x="209423" y="296925"/>
                </a:lnTo>
                <a:lnTo>
                  <a:pt x="364998" y="296925"/>
                </a:lnTo>
                <a:lnTo>
                  <a:pt x="362712" y="302132"/>
                </a:lnTo>
                <a:lnTo>
                  <a:pt x="360553" y="307466"/>
                </a:lnTo>
                <a:lnTo>
                  <a:pt x="358267" y="313689"/>
                </a:lnTo>
                <a:lnTo>
                  <a:pt x="435483" y="313689"/>
                </a:lnTo>
                <a:lnTo>
                  <a:pt x="435483" y="305307"/>
                </a:lnTo>
                <a:lnTo>
                  <a:pt x="389636" y="305307"/>
                </a:lnTo>
                <a:lnTo>
                  <a:pt x="390779" y="302132"/>
                </a:lnTo>
                <a:lnTo>
                  <a:pt x="391922" y="299084"/>
                </a:lnTo>
                <a:lnTo>
                  <a:pt x="391922" y="295909"/>
                </a:lnTo>
                <a:lnTo>
                  <a:pt x="473583" y="295909"/>
                </a:lnTo>
                <a:lnTo>
                  <a:pt x="473583" y="270890"/>
                </a:lnTo>
                <a:lnTo>
                  <a:pt x="395224" y="270890"/>
                </a:lnTo>
                <a:lnTo>
                  <a:pt x="395224" y="261492"/>
                </a:lnTo>
                <a:lnTo>
                  <a:pt x="510540" y="261492"/>
                </a:lnTo>
                <a:lnTo>
                  <a:pt x="510540" y="236600"/>
                </a:lnTo>
                <a:lnTo>
                  <a:pt x="391922" y="236600"/>
                </a:lnTo>
                <a:lnTo>
                  <a:pt x="383956" y="212385"/>
                </a:lnTo>
                <a:lnTo>
                  <a:pt x="372014" y="190039"/>
                </a:lnTo>
                <a:lnTo>
                  <a:pt x="356310" y="169860"/>
                </a:lnTo>
                <a:lnTo>
                  <a:pt x="337058" y="152145"/>
                </a:lnTo>
                <a:lnTo>
                  <a:pt x="337058" y="145922"/>
                </a:lnTo>
                <a:close/>
              </a:path>
              <a:path w="510539" h="487679">
                <a:moveTo>
                  <a:pt x="435483" y="295909"/>
                </a:moveTo>
                <a:lnTo>
                  <a:pt x="408686" y="295909"/>
                </a:lnTo>
                <a:lnTo>
                  <a:pt x="408686" y="305307"/>
                </a:lnTo>
                <a:lnTo>
                  <a:pt x="435483" y="305307"/>
                </a:lnTo>
                <a:lnTo>
                  <a:pt x="435483" y="295909"/>
                </a:lnTo>
                <a:close/>
              </a:path>
              <a:path w="510539" h="487679">
                <a:moveTo>
                  <a:pt x="473583" y="261492"/>
                </a:moveTo>
                <a:lnTo>
                  <a:pt x="446659" y="261492"/>
                </a:lnTo>
                <a:lnTo>
                  <a:pt x="446659" y="270890"/>
                </a:lnTo>
                <a:lnTo>
                  <a:pt x="473583" y="270890"/>
                </a:lnTo>
                <a:lnTo>
                  <a:pt x="473583" y="261492"/>
                </a:lnTo>
                <a:close/>
              </a:path>
              <a:path w="510539" h="487679">
                <a:moveTo>
                  <a:pt x="510540" y="67690"/>
                </a:moveTo>
                <a:lnTo>
                  <a:pt x="483616" y="67690"/>
                </a:lnTo>
                <a:lnTo>
                  <a:pt x="483616" y="236600"/>
                </a:lnTo>
                <a:lnTo>
                  <a:pt x="510540" y="236600"/>
                </a:lnTo>
                <a:lnTo>
                  <a:pt x="510540" y="67690"/>
                </a:lnTo>
                <a:close/>
              </a:path>
              <a:path w="510539" h="487679">
                <a:moveTo>
                  <a:pt x="337058" y="59435"/>
                </a:moveTo>
                <a:lnTo>
                  <a:pt x="310134" y="59435"/>
                </a:lnTo>
                <a:lnTo>
                  <a:pt x="310134" y="135508"/>
                </a:lnTo>
                <a:lnTo>
                  <a:pt x="337058" y="135508"/>
                </a:lnTo>
                <a:lnTo>
                  <a:pt x="337058" y="59435"/>
                </a:lnTo>
                <a:close/>
              </a:path>
              <a:path w="510539" h="487679">
                <a:moveTo>
                  <a:pt x="300100" y="93725"/>
                </a:moveTo>
                <a:lnTo>
                  <a:pt x="273176" y="93725"/>
                </a:lnTo>
                <a:lnTo>
                  <a:pt x="273176" y="122935"/>
                </a:lnTo>
                <a:lnTo>
                  <a:pt x="300100" y="122935"/>
                </a:lnTo>
                <a:lnTo>
                  <a:pt x="300100" y="93725"/>
                </a:lnTo>
                <a:close/>
              </a:path>
              <a:path w="510539" h="487679">
                <a:moveTo>
                  <a:pt x="475850" y="25018"/>
                </a:moveTo>
                <a:lnTo>
                  <a:pt x="416433" y="25018"/>
                </a:lnTo>
                <a:lnTo>
                  <a:pt x="416433" y="83311"/>
                </a:lnTo>
                <a:lnTo>
                  <a:pt x="483616" y="83311"/>
                </a:lnTo>
                <a:lnTo>
                  <a:pt x="483616" y="67690"/>
                </a:lnTo>
                <a:lnTo>
                  <a:pt x="510540" y="67690"/>
                </a:lnTo>
                <a:lnTo>
                  <a:pt x="510540" y="58292"/>
                </a:lnTo>
                <a:lnTo>
                  <a:pt x="443357" y="58292"/>
                </a:lnTo>
                <a:lnTo>
                  <a:pt x="443357" y="30225"/>
                </a:lnTo>
                <a:lnTo>
                  <a:pt x="481449" y="30225"/>
                </a:lnTo>
                <a:lnTo>
                  <a:pt x="475850" y="25018"/>
                </a:lnTo>
                <a:close/>
              </a:path>
              <a:path w="510539" h="487679">
                <a:moveTo>
                  <a:pt x="481449" y="30225"/>
                </a:moveTo>
                <a:lnTo>
                  <a:pt x="443357" y="30225"/>
                </a:lnTo>
                <a:lnTo>
                  <a:pt x="473583" y="58292"/>
                </a:lnTo>
                <a:lnTo>
                  <a:pt x="510540" y="58292"/>
                </a:lnTo>
                <a:lnTo>
                  <a:pt x="510540" y="57276"/>
                </a:lnTo>
                <a:lnTo>
                  <a:pt x="481449" y="30225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575041" y="2924302"/>
            <a:ext cx="5949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130" dirty="0">
                <a:latin typeface="Arial"/>
                <a:cs typeface="Arial"/>
              </a:rPr>
              <a:t>Условия: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866888" y="2887979"/>
            <a:ext cx="510540" cy="487680"/>
          </a:xfrm>
          <a:custGeom>
            <a:avLst/>
            <a:gdLst/>
            <a:ahLst/>
            <a:cxnLst/>
            <a:rect l="l" t="t" r="r" b="b"/>
            <a:pathLst>
              <a:path w="510540" h="487679">
                <a:moveTo>
                  <a:pt x="448944" y="0"/>
                </a:moveTo>
                <a:lnTo>
                  <a:pt x="310133" y="0"/>
                </a:lnTo>
                <a:lnTo>
                  <a:pt x="310133" y="34417"/>
                </a:lnTo>
                <a:lnTo>
                  <a:pt x="273176" y="34417"/>
                </a:lnTo>
                <a:lnTo>
                  <a:pt x="273176" y="68834"/>
                </a:lnTo>
                <a:lnTo>
                  <a:pt x="236219" y="69850"/>
                </a:lnTo>
                <a:lnTo>
                  <a:pt x="236219" y="118745"/>
                </a:lnTo>
                <a:lnTo>
                  <a:pt x="185622" y="126342"/>
                </a:lnTo>
                <a:lnTo>
                  <a:pt x="141662" y="147461"/>
                </a:lnTo>
                <a:lnTo>
                  <a:pt x="106987" y="179589"/>
                </a:lnTo>
                <a:lnTo>
                  <a:pt x="84242" y="220214"/>
                </a:lnTo>
                <a:lnTo>
                  <a:pt x="76072" y="266827"/>
                </a:lnTo>
                <a:lnTo>
                  <a:pt x="78722" y="293647"/>
                </a:lnTo>
                <a:lnTo>
                  <a:pt x="86312" y="318992"/>
                </a:lnTo>
                <a:lnTo>
                  <a:pt x="98307" y="342193"/>
                </a:lnTo>
                <a:lnTo>
                  <a:pt x="114172" y="362585"/>
                </a:lnTo>
                <a:lnTo>
                  <a:pt x="0" y="470027"/>
                </a:lnTo>
                <a:lnTo>
                  <a:pt x="19050" y="487680"/>
                </a:lnTo>
                <a:lnTo>
                  <a:pt x="133222" y="380365"/>
                </a:lnTo>
                <a:lnTo>
                  <a:pt x="186254" y="380365"/>
                </a:lnTo>
                <a:lnTo>
                  <a:pt x="184703" y="380073"/>
                </a:lnTo>
                <a:lnTo>
                  <a:pt x="142319" y="353679"/>
                </a:lnTo>
                <a:lnTo>
                  <a:pt x="113579" y="314592"/>
                </a:lnTo>
                <a:lnTo>
                  <a:pt x="102996" y="266827"/>
                </a:lnTo>
                <a:lnTo>
                  <a:pt x="107620" y="234979"/>
                </a:lnTo>
                <a:lnTo>
                  <a:pt x="120650" y="206073"/>
                </a:lnTo>
                <a:lnTo>
                  <a:pt x="140823" y="181477"/>
                </a:lnTo>
                <a:lnTo>
                  <a:pt x="166877" y="162560"/>
                </a:lnTo>
                <a:lnTo>
                  <a:pt x="193675" y="162560"/>
                </a:lnTo>
                <a:lnTo>
                  <a:pt x="193675" y="150114"/>
                </a:lnTo>
                <a:lnTo>
                  <a:pt x="198119" y="148971"/>
                </a:lnTo>
                <a:lnTo>
                  <a:pt x="203707" y="146939"/>
                </a:lnTo>
                <a:lnTo>
                  <a:pt x="209422" y="145923"/>
                </a:lnTo>
                <a:lnTo>
                  <a:pt x="337057" y="145923"/>
                </a:lnTo>
                <a:lnTo>
                  <a:pt x="337057" y="135509"/>
                </a:lnTo>
                <a:lnTo>
                  <a:pt x="310133" y="135509"/>
                </a:lnTo>
                <a:lnTo>
                  <a:pt x="306831" y="134366"/>
                </a:lnTo>
                <a:lnTo>
                  <a:pt x="303402" y="132334"/>
                </a:lnTo>
                <a:lnTo>
                  <a:pt x="300100" y="131318"/>
                </a:lnTo>
                <a:lnTo>
                  <a:pt x="300100" y="122936"/>
                </a:lnTo>
                <a:lnTo>
                  <a:pt x="273176" y="122936"/>
                </a:lnTo>
                <a:lnTo>
                  <a:pt x="269875" y="121920"/>
                </a:lnTo>
                <a:lnTo>
                  <a:pt x="266445" y="121920"/>
                </a:lnTo>
                <a:lnTo>
                  <a:pt x="263143" y="120904"/>
                </a:lnTo>
                <a:lnTo>
                  <a:pt x="263143" y="93725"/>
                </a:lnTo>
                <a:lnTo>
                  <a:pt x="300100" y="93725"/>
                </a:lnTo>
                <a:lnTo>
                  <a:pt x="300100" y="59436"/>
                </a:lnTo>
                <a:lnTo>
                  <a:pt x="337057" y="59436"/>
                </a:lnTo>
                <a:lnTo>
                  <a:pt x="337057" y="25019"/>
                </a:lnTo>
                <a:lnTo>
                  <a:pt x="475850" y="25019"/>
                </a:lnTo>
                <a:lnTo>
                  <a:pt x="448944" y="0"/>
                </a:lnTo>
                <a:close/>
              </a:path>
              <a:path w="510540" h="487679">
                <a:moveTo>
                  <a:pt x="186254" y="380365"/>
                </a:moveTo>
                <a:lnTo>
                  <a:pt x="133222" y="380365"/>
                </a:lnTo>
                <a:lnTo>
                  <a:pt x="155602" y="394958"/>
                </a:lnTo>
                <a:lnTo>
                  <a:pt x="180530" y="405764"/>
                </a:lnTo>
                <a:lnTo>
                  <a:pt x="207553" y="412476"/>
                </a:lnTo>
                <a:lnTo>
                  <a:pt x="236219" y="414782"/>
                </a:lnTo>
                <a:lnTo>
                  <a:pt x="282108" y="408622"/>
                </a:lnTo>
                <a:lnTo>
                  <a:pt x="322627" y="391318"/>
                </a:lnTo>
                <a:lnTo>
                  <a:pt x="324560" y="389763"/>
                </a:lnTo>
                <a:lnTo>
                  <a:pt x="236219" y="389763"/>
                </a:lnTo>
                <a:lnTo>
                  <a:pt x="186254" y="380365"/>
                </a:lnTo>
                <a:close/>
              </a:path>
              <a:path w="510540" h="487679">
                <a:moveTo>
                  <a:pt x="193675" y="162560"/>
                </a:moveTo>
                <a:lnTo>
                  <a:pt x="166877" y="162560"/>
                </a:lnTo>
                <a:lnTo>
                  <a:pt x="166877" y="338709"/>
                </a:lnTo>
                <a:lnTo>
                  <a:pt x="343661" y="338709"/>
                </a:lnTo>
                <a:lnTo>
                  <a:pt x="323266" y="359866"/>
                </a:lnTo>
                <a:lnTo>
                  <a:pt x="297941" y="375951"/>
                </a:lnTo>
                <a:lnTo>
                  <a:pt x="268616" y="386179"/>
                </a:lnTo>
                <a:lnTo>
                  <a:pt x="236219" y="389763"/>
                </a:lnTo>
                <a:lnTo>
                  <a:pt x="324560" y="389763"/>
                </a:lnTo>
                <a:lnTo>
                  <a:pt x="355788" y="364632"/>
                </a:lnTo>
                <a:lnTo>
                  <a:pt x="379602" y="330327"/>
                </a:lnTo>
                <a:lnTo>
                  <a:pt x="435482" y="330327"/>
                </a:lnTo>
                <a:lnTo>
                  <a:pt x="435482" y="313690"/>
                </a:lnTo>
                <a:lnTo>
                  <a:pt x="193675" y="313690"/>
                </a:lnTo>
                <a:lnTo>
                  <a:pt x="193675" y="162560"/>
                </a:lnTo>
                <a:close/>
              </a:path>
              <a:path w="510540" h="487679">
                <a:moveTo>
                  <a:pt x="337057" y="145923"/>
                </a:moveTo>
                <a:lnTo>
                  <a:pt x="209422" y="145923"/>
                </a:lnTo>
                <a:lnTo>
                  <a:pt x="209422" y="158369"/>
                </a:lnTo>
                <a:lnTo>
                  <a:pt x="298957" y="158369"/>
                </a:lnTo>
                <a:lnTo>
                  <a:pt x="304545" y="161544"/>
                </a:lnTo>
                <a:lnTo>
                  <a:pt x="310133" y="164592"/>
                </a:lnTo>
                <a:lnTo>
                  <a:pt x="315721" y="167767"/>
                </a:lnTo>
                <a:lnTo>
                  <a:pt x="209422" y="167767"/>
                </a:lnTo>
                <a:lnTo>
                  <a:pt x="209422" y="192786"/>
                </a:lnTo>
                <a:lnTo>
                  <a:pt x="342645" y="192786"/>
                </a:lnTo>
                <a:lnTo>
                  <a:pt x="344804" y="195961"/>
                </a:lnTo>
                <a:lnTo>
                  <a:pt x="347090" y="199009"/>
                </a:lnTo>
                <a:lnTo>
                  <a:pt x="349376" y="203200"/>
                </a:lnTo>
                <a:lnTo>
                  <a:pt x="209422" y="203200"/>
                </a:lnTo>
                <a:lnTo>
                  <a:pt x="209422" y="228219"/>
                </a:lnTo>
                <a:lnTo>
                  <a:pt x="361568" y="228219"/>
                </a:lnTo>
                <a:lnTo>
                  <a:pt x="362711" y="231394"/>
                </a:lnTo>
                <a:lnTo>
                  <a:pt x="363854" y="234442"/>
                </a:lnTo>
                <a:lnTo>
                  <a:pt x="364997" y="237617"/>
                </a:lnTo>
                <a:lnTo>
                  <a:pt x="209422" y="237617"/>
                </a:lnTo>
                <a:lnTo>
                  <a:pt x="209422" y="262636"/>
                </a:lnTo>
                <a:lnTo>
                  <a:pt x="368300" y="262636"/>
                </a:lnTo>
                <a:lnTo>
                  <a:pt x="368300" y="272034"/>
                </a:lnTo>
                <a:lnTo>
                  <a:pt x="209422" y="272034"/>
                </a:lnTo>
                <a:lnTo>
                  <a:pt x="209422" y="296925"/>
                </a:lnTo>
                <a:lnTo>
                  <a:pt x="364997" y="296925"/>
                </a:lnTo>
                <a:lnTo>
                  <a:pt x="362711" y="302133"/>
                </a:lnTo>
                <a:lnTo>
                  <a:pt x="360552" y="307467"/>
                </a:lnTo>
                <a:lnTo>
                  <a:pt x="358266" y="313690"/>
                </a:lnTo>
                <a:lnTo>
                  <a:pt x="435482" y="313690"/>
                </a:lnTo>
                <a:lnTo>
                  <a:pt x="435482" y="305308"/>
                </a:lnTo>
                <a:lnTo>
                  <a:pt x="389635" y="305308"/>
                </a:lnTo>
                <a:lnTo>
                  <a:pt x="390778" y="302133"/>
                </a:lnTo>
                <a:lnTo>
                  <a:pt x="391921" y="299085"/>
                </a:lnTo>
                <a:lnTo>
                  <a:pt x="391921" y="295910"/>
                </a:lnTo>
                <a:lnTo>
                  <a:pt x="473582" y="295910"/>
                </a:lnTo>
                <a:lnTo>
                  <a:pt x="473582" y="270891"/>
                </a:lnTo>
                <a:lnTo>
                  <a:pt x="395223" y="270891"/>
                </a:lnTo>
                <a:lnTo>
                  <a:pt x="395223" y="261493"/>
                </a:lnTo>
                <a:lnTo>
                  <a:pt x="510539" y="261493"/>
                </a:lnTo>
                <a:lnTo>
                  <a:pt x="510539" y="236600"/>
                </a:lnTo>
                <a:lnTo>
                  <a:pt x="391921" y="236600"/>
                </a:lnTo>
                <a:lnTo>
                  <a:pt x="383956" y="212385"/>
                </a:lnTo>
                <a:lnTo>
                  <a:pt x="372014" y="190039"/>
                </a:lnTo>
                <a:lnTo>
                  <a:pt x="356310" y="169860"/>
                </a:lnTo>
                <a:lnTo>
                  <a:pt x="337057" y="152146"/>
                </a:lnTo>
                <a:lnTo>
                  <a:pt x="337057" y="145923"/>
                </a:lnTo>
                <a:close/>
              </a:path>
              <a:path w="510540" h="487679">
                <a:moveTo>
                  <a:pt x="435482" y="295910"/>
                </a:moveTo>
                <a:lnTo>
                  <a:pt x="408685" y="295910"/>
                </a:lnTo>
                <a:lnTo>
                  <a:pt x="408685" y="305308"/>
                </a:lnTo>
                <a:lnTo>
                  <a:pt x="435482" y="305308"/>
                </a:lnTo>
                <a:lnTo>
                  <a:pt x="435482" y="295910"/>
                </a:lnTo>
                <a:close/>
              </a:path>
              <a:path w="510540" h="487679">
                <a:moveTo>
                  <a:pt x="473582" y="261493"/>
                </a:moveTo>
                <a:lnTo>
                  <a:pt x="446658" y="261493"/>
                </a:lnTo>
                <a:lnTo>
                  <a:pt x="446658" y="270891"/>
                </a:lnTo>
                <a:lnTo>
                  <a:pt x="473582" y="270891"/>
                </a:lnTo>
                <a:lnTo>
                  <a:pt x="473582" y="261493"/>
                </a:lnTo>
                <a:close/>
              </a:path>
              <a:path w="510540" h="487679">
                <a:moveTo>
                  <a:pt x="510539" y="67691"/>
                </a:moveTo>
                <a:lnTo>
                  <a:pt x="483615" y="67691"/>
                </a:lnTo>
                <a:lnTo>
                  <a:pt x="483615" y="236600"/>
                </a:lnTo>
                <a:lnTo>
                  <a:pt x="510539" y="236600"/>
                </a:lnTo>
                <a:lnTo>
                  <a:pt x="510539" y="67691"/>
                </a:lnTo>
                <a:close/>
              </a:path>
              <a:path w="510540" h="487679">
                <a:moveTo>
                  <a:pt x="337057" y="59436"/>
                </a:moveTo>
                <a:lnTo>
                  <a:pt x="310133" y="59436"/>
                </a:lnTo>
                <a:lnTo>
                  <a:pt x="310133" y="135509"/>
                </a:lnTo>
                <a:lnTo>
                  <a:pt x="337057" y="135509"/>
                </a:lnTo>
                <a:lnTo>
                  <a:pt x="337057" y="59436"/>
                </a:lnTo>
                <a:close/>
              </a:path>
              <a:path w="510540" h="487679">
                <a:moveTo>
                  <a:pt x="300100" y="93725"/>
                </a:moveTo>
                <a:lnTo>
                  <a:pt x="273176" y="93725"/>
                </a:lnTo>
                <a:lnTo>
                  <a:pt x="273176" y="122936"/>
                </a:lnTo>
                <a:lnTo>
                  <a:pt x="300100" y="122936"/>
                </a:lnTo>
                <a:lnTo>
                  <a:pt x="300100" y="93725"/>
                </a:lnTo>
                <a:close/>
              </a:path>
              <a:path w="510540" h="487679">
                <a:moveTo>
                  <a:pt x="475850" y="25019"/>
                </a:moveTo>
                <a:lnTo>
                  <a:pt x="416432" y="25019"/>
                </a:lnTo>
                <a:lnTo>
                  <a:pt x="416432" y="83312"/>
                </a:lnTo>
                <a:lnTo>
                  <a:pt x="483615" y="83312"/>
                </a:lnTo>
                <a:lnTo>
                  <a:pt x="483615" y="67691"/>
                </a:lnTo>
                <a:lnTo>
                  <a:pt x="510539" y="67691"/>
                </a:lnTo>
                <a:lnTo>
                  <a:pt x="510539" y="58293"/>
                </a:lnTo>
                <a:lnTo>
                  <a:pt x="443356" y="58293"/>
                </a:lnTo>
                <a:lnTo>
                  <a:pt x="443356" y="30225"/>
                </a:lnTo>
                <a:lnTo>
                  <a:pt x="481449" y="30225"/>
                </a:lnTo>
                <a:lnTo>
                  <a:pt x="475850" y="25019"/>
                </a:lnTo>
                <a:close/>
              </a:path>
              <a:path w="510540" h="487679">
                <a:moveTo>
                  <a:pt x="481449" y="30225"/>
                </a:moveTo>
                <a:lnTo>
                  <a:pt x="443356" y="30225"/>
                </a:lnTo>
                <a:lnTo>
                  <a:pt x="473582" y="58293"/>
                </a:lnTo>
                <a:lnTo>
                  <a:pt x="510539" y="58293"/>
                </a:lnTo>
                <a:lnTo>
                  <a:pt x="510539" y="57277"/>
                </a:lnTo>
                <a:lnTo>
                  <a:pt x="481449" y="30225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3183382" y="5769610"/>
            <a:ext cx="6616700" cy="639445"/>
            <a:chOff x="2040382" y="5769609"/>
            <a:chExt cx="6616700" cy="639445"/>
          </a:xfrm>
        </p:grpSpPr>
        <p:sp>
          <p:nvSpPr>
            <p:cNvPr id="27" name="object 27"/>
            <p:cNvSpPr/>
            <p:nvPr/>
          </p:nvSpPr>
          <p:spPr>
            <a:xfrm>
              <a:off x="8039654" y="5831378"/>
              <a:ext cx="536863" cy="5368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046732" y="5775959"/>
              <a:ext cx="6604000" cy="626745"/>
            </a:xfrm>
            <a:custGeom>
              <a:avLst/>
              <a:gdLst/>
              <a:ahLst/>
              <a:cxnLst/>
              <a:rect l="l" t="t" r="r" b="b"/>
              <a:pathLst>
                <a:path w="6604000" h="626745">
                  <a:moveTo>
                    <a:pt x="0" y="626363"/>
                  </a:moveTo>
                  <a:lnTo>
                    <a:pt x="6603492" y="626363"/>
                  </a:lnTo>
                  <a:lnTo>
                    <a:pt x="6603492" y="0"/>
                  </a:lnTo>
                  <a:lnTo>
                    <a:pt x="0" y="0"/>
                  </a:lnTo>
                  <a:lnTo>
                    <a:pt x="0" y="626363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815585" y="5722112"/>
            <a:ext cx="4098290" cy="659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189230">
              <a:lnSpc>
                <a:spcPct val="148600"/>
              </a:lnSpc>
              <a:spcBef>
                <a:spcPts val="95"/>
              </a:spcBef>
              <a:tabLst>
                <a:tab pos="2501265" algn="l"/>
              </a:tabLst>
            </a:pPr>
            <a:r>
              <a:rPr sz="1400" b="1" spc="-240" dirty="0">
                <a:latin typeface="Arial"/>
                <a:cs typeface="Arial"/>
              </a:rPr>
              <a:t>АО </a:t>
            </a:r>
            <a:r>
              <a:rPr sz="1400" b="1" spc="-130" dirty="0">
                <a:latin typeface="Arial"/>
                <a:cs typeface="Arial"/>
              </a:rPr>
              <a:t>«Микрофинансовая </a:t>
            </a:r>
            <a:r>
              <a:rPr sz="1400" b="1" spc="-95" dirty="0">
                <a:latin typeface="Arial"/>
                <a:cs typeface="Arial"/>
              </a:rPr>
              <a:t>компания </a:t>
            </a:r>
            <a:r>
              <a:rPr sz="1400" b="1" spc="-105" dirty="0">
                <a:latin typeface="Arial"/>
                <a:cs typeface="Arial"/>
              </a:rPr>
              <a:t>Пермского </a:t>
            </a:r>
            <a:r>
              <a:rPr sz="1400" b="1" spc="-120" dirty="0">
                <a:latin typeface="Arial"/>
                <a:cs typeface="Arial"/>
              </a:rPr>
              <a:t>края»  </a:t>
            </a:r>
            <a:r>
              <a:rPr sz="1400" b="1" spc="-15" dirty="0">
                <a:solidFill>
                  <a:srgbClr val="1F487C"/>
                </a:solidFill>
                <a:latin typeface="Arial"/>
                <a:cs typeface="Arial"/>
              </a:rPr>
              <a:t>https://mfk59.ru/	</a:t>
            </a:r>
            <a:r>
              <a:rPr sz="1400" spc="-5" dirty="0">
                <a:latin typeface="Arial"/>
                <a:cs typeface="Arial"/>
              </a:rPr>
              <a:t>8-800-300-80-90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249167" y="5833871"/>
            <a:ext cx="3983990" cy="524510"/>
            <a:chOff x="2106167" y="5833871"/>
            <a:chExt cx="3983990" cy="524510"/>
          </a:xfrm>
        </p:grpSpPr>
        <p:sp>
          <p:nvSpPr>
            <p:cNvPr id="31" name="object 31"/>
            <p:cNvSpPr/>
            <p:nvPr/>
          </p:nvSpPr>
          <p:spPr>
            <a:xfrm>
              <a:off x="2106167" y="5833871"/>
              <a:ext cx="1434083" cy="5105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899403" y="6152387"/>
              <a:ext cx="190500" cy="2057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4514088" y="1110997"/>
            <a:ext cx="0" cy="4068445"/>
          </a:xfrm>
          <a:custGeom>
            <a:avLst/>
            <a:gdLst/>
            <a:ahLst/>
            <a:cxnLst/>
            <a:rect l="l" t="t" r="r" b="b"/>
            <a:pathLst>
              <a:path h="4068445">
                <a:moveTo>
                  <a:pt x="0" y="0"/>
                </a:moveTo>
                <a:lnTo>
                  <a:pt x="0" y="4067936"/>
                </a:lnTo>
              </a:path>
            </a:pathLst>
          </a:custGeom>
          <a:ln w="6096">
            <a:solidFill>
              <a:srgbClr val="5B9BD4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808976" y="1110997"/>
            <a:ext cx="0" cy="4068445"/>
          </a:xfrm>
          <a:custGeom>
            <a:avLst/>
            <a:gdLst/>
            <a:ahLst/>
            <a:cxnLst/>
            <a:rect l="l" t="t" r="r" b="b"/>
            <a:pathLst>
              <a:path h="4068445">
                <a:moveTo>
                  <a:pt x="0" y="0"/>
                </a:moveTo>
                <a:lnTo>
                  <a:pt x="0" y="4067936"/>
                </a:lnTo>
              </a:path>
            </a:pathLst>
          </a:custGeom>
          <a:ln w="6096">
            <a:solidFill>
              <a:srgbClr val="5B9BD4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426463" y="894588"/>
            <a:ext cx="2880360" cy="255198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39370" rIns="0" bIns="0" rtlCol="0">
            <a:spAutoFit/>
          </a:bodyPr>
          <a:lstStyle/>
          <a:p>
            <a:pPr marL="294640">
              <a:spcBef>
                <a:spcPts val="310"/>
              </a:spcBef>
            </a:pPr>
            <a:r>
              <a:rPr sz="1400" b="1" spc="-80" dirty="0">
                <a:latin typeface="Arial"/>
                <a:cs typeface="Arial"/>
              </a:rPr>
              <a:t>Микрозайм </a:t>
            </a:r>
            <a:r>
              <a:rPr sz="1400" b="1" spc="-155" dirty="0">
                <a:latin typeface="Arial"/>
                <a:cs typeface="Arial"/>
              </a:rPr>
              <a:t>«Антикризисный»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610468" y="6572198"/>
            <a:ext cx="22987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spc="-90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1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2461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www.novodar.ru/images/stories/72763-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23620" r="51191" b="10143"/>
          <a:stretch/>
        </p:blipFill>
        <p:spPr bwMode="auto">
          <a:xfrm>
            <a:off x="11193088" y="1510146"/>
            <a:ext cx="6096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s://www.trudcontrol.ru/files/editor/images/avatars/%D0%A1%D1%82%D0%B0%D1%82%D0%B8%D1%81%D1%82%D0%B8%D0%BA%D0%B0/%D0%A1%D0%A0%D0%9E%D0%9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3709" y="4724400"/>
            <a:ext cx="697230" cy="58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tatic.tildacdn.com/tild3333-3361-4866-a539-613966333136/102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t="6193" r="31896" b="10646"/>
          <a:stretch/>
        </p:blipFill>
        <p:spPr bwMode="auto">
          <a:xfrm flipH="1">
            <a:off x="11170920" y="5577840"/>
            <a:ext cx="56388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3415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0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Субсидии субъектам МСП на возмещение части затрат на участие в выставках, ярмарках субъектов МСП</a:t>
            </a:r>
            <a:endParaRPr lang="ru-RU" sz="3000" b="1" dirty="0">
              <a:solidFill>
                <a:srgbClr val="00B0F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8876-0A0B-4962-BD8E-47F4CB29FEEF}" type="slidenum">
              <a:rPr lang="ru-RU" smtClean="0"/>
              <a:t>5</a:t>
            </a:fld>
            <a:endParaRPr lang="ru-RU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4021343101"/>
              </p:ext>
            </p:extLst>
          </p:nvPr>
        </p:nvGraphicFramePr>
        <p:xfrm>
          <a:off x="-150659" y="718864"/>
          <a:ext cx="3298371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166254" y="997527"/>
            <a:ext cx="4655127" cy="149629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100" b="1" dirty="0" smtClean="0">
                <a:solidFill>
                  <a:srgbClr val="FF0000"/>
                </a:solidFill>
              </a:rPr>
              <a:t>Результат: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возмещение </a:t>
            </a:r>
            <a:r>
              <a:rPr lang="ru-RU" sz="2000" dirty="0">
                <a:solidFill>
                  <a:schemeClr val="tx1"/>
                </a:solidFill>
              </a:rPr>
              <a:t>части затрат на участие в выставках, ярмарках субъектов </a:t>
            </a:r>
            <a:r>
              <a:rPr lang="ru-RU" sz="2000" dirty="0" smtClean="0">
                <a:solidFill>
                  <a:schemeClr val="tx1"/>
                </a:solidFill>
              </a:rPr>
              <a:t>МСП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1796" y="2576945"/>
            <a:ext cx="12020204" cy="384047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</a:rPr>
              <a:t>Условия: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chemeClr val="tx1"/>
                </a:solidFill>
              </a:rPr>
              <a:t>МСП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chemeClr val="tx1"/>
                </a:solidFill>
              </a:rPr>
              <a:t>зарегистрированы и осуществляют предпринимательскую деятельность на территории округа, в </a:t>
            </a:r>
            <a:r>
              <a:rPr lang="ru-RU" sz="2200" dirty="0" err="1" smtClean="0">
                <a:solidFill>
                  <a:schemeClr val="tx1"/>
                </a:solidFill>
              </a:rPr>
              <a:t>т.ч</a:t>
            </a:r>
            <a:r>
              <a:rPr lang="ru-RU" sz="2200" dirty="0" smtClean="0">
                <a:solidFill>
                  <a:schemeClr val="tx1"/>
                </a:solidFill>
              </a:rPr>
              <a:t>. через обособленное подразделение, поставленное на учет в налоговом органе Пермского муниципального округа Пермского края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chemeClr val="tx1"/>
                </a:solidFill>
              </a:rPr>
              <a:t> участие в выставках, ярмарках, проводимых в зданиях, строениях, сооружениях, нежилых помещениях, на открытых экспозициях, на открытых площадках, а также проводимых в форме онлайн-выставок, онлайн-ярмарок, интернет-выставок, интернет-ярмарок, виртуальных выставок, виртуальных ярмарок</a:t>
            </a:r>
          </a:p>
          <a:p>
            <a:pPr marL="285750" lvl="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7" name="Picture 2" descr="https://avatars.mds.yandex.net/i?id=6300fa2460785e2d7cade74823be64f3_l-5332191-images-thumbs&amp;n=1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r="16784"/>
          <a:stretch/>
        </p:blipFill>
        <p:spPr bwMode="auto">
          <a:xfrm>
            <a:off x="10866121" y="5605549"/>
            <a:ext cx="608662" cy="56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s://prv0.lori-images.net/red-human-bright-3d-attention-0021965656-preview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8" t="9946" r="-1281" b="14220"/>
          <a:stretch/>
        </p:blipFill>
        <p:spPr bwMode="auto">
          <a:xfrm>
            <a:off x="4355869" y="1826050"/>
            <a:ext cx="466274" cy="62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с двумя скругленными противолежащими углами 39"/>
          <p:cNvSpPr/>
          <p:nvPr/>
        </p:nvSpPr>
        <p:spPr>
          <a:xfrm>
            <a:off x="5037513" y="1014153"/>
            <a:ext cx="6842759" cy="1487978"/>
          </a:xfrm>
          <a:prstGeom prst="round2Diag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Куда обратиться: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Управление АПК и предпринимательства администрации Пермского муниципального округа Пермского края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</a:rPr>
              <a:t>г. Пермь, ул. 2-я </a:t>
            </a:r>
            <a:r>
              <a:rPr lang="ru-RU" sz="2000" dirty="0" err="1" smtClean="0">
                <a:solidFill>
                  <a:schemeClr val="tx1"/>
                </a:solidFill>
              </a:rPr>
              <a:t>Казанцевская</a:t>
            </a:r>
            <a:r>
              <a:rPr lang="ru-RU" sz="2000" dirty="0" smtClean="0">
                <a:solidFill>
                  <a:schemeClr val="tx1"/>
                </a:solidFill>
              </a:rPr>
              <a:t>, д. 7, оф. 206</a:t>
            </a:r>
          </a:p>
        </p:txBody>
      </p:sp>
    </p:spTree>
    <p:extLst>
      <p:ext uri="{BB962C8B-B14F-4D97-AF65-F5344CB8AC3E}">
        <p14:creationId xmlns:p14="http://schemas.microsoft.com/office/powerpoint/2010/main" val="8372846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7948" y="196977"/>
            <a:ext cx="3900170" cy="29972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>
                <a:solidFill>
                  <a:srgbClr val="1F487C"/>
                </a:solidFill>
              </a:rPr>
              <a:t>Меры </a:t>
            </a:r>
            <a:r>
              <a:rPr spc="-160" dirty="0">
                <a:solidFill>
                  <a:srgbClr val="1F487C"/>
                </a:solidFill>
              </a:rPr>
              <a:t>поддержки </a:t>
            </a:r>
            <a:r>
              <a:rPr spc="-125" dirty="0">
                <a:solidFill>
                  <a:srgbClr val="C00000"/>
                </a:solidFill>
              </a:rPr>
              <a:t>Центра </a:t>
            </a:r>
            <a:r>
              <a:rPr spc="-180" dirty="0">
                <a:solidFill>
                  <a:srgbClr val="C00000"/>
                </a:solidFill>
              </a:rPr>
              <a:t>«Мой</a:t>
            </a:r>
            <a:r>
              <a:rPr spc="75" dirty="0">
                <a:solidFill>
                  <a:srgbClr val="C00000"/>
                </a:solidFill>
              </a:rPr>
              <a:t> </a:t>
            </a:r>
            <a:r>
              <a:rPr spc="-165" dirty="0">
                <a:solidFill>
                  <a:srgbClr val="C00000"/>
                </a:solidFill>
              </a:rPr>
              <a:t>бизнес»</a:t>
            </a:r>
          </a:p>
        </p:txBody>
      </p:sp>
      <p:sp>
        <p:nvSpPr>
          <p:cNvPr id="3" name="object 3"/>
          <p:cNvSpPr/>
          <p:nvPr/>
        </p:nvSpPr>
        <p:spPr>
          <a:xfrm>
            <a:off x="10408919" y="6507480"/>
            <a:ext cx="640080" cy="350520"/>
          </a:xfrm>
          <a:custGeom>
            <a:avLst/>
            <a:gdLst/>
            <a:ahLst/>
            <a:cxnLst/>
            <a:rect l="l" t="t" r="r" b="b"/>
            <a:pathLst>
              <a:path w="640079" h="350520">
                <a:moveTo>
                  <a:pt x="640079" y="0"/>
                </a:moveTo>
                <a:lnTo>
                  <a:pt x="0" y="0"/>
                </a:lnTo>
                <a:lnTo>
                  <a:pt x="0" y="350517"/>
                </a:lnTo>
                <a:lnTo>
                  <a:pt x="640079" y="350517"/>
                </a:lnTo>
                <a:lnTo>
                  <a:pt x="640079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35353" y="2051050"/>
            <a:ext cx="4008754" cy="195008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99085" marR="5080" indent="-287020">
              <a:lnSpc>
                <a:spcPts val="1390"/>
              </a:lnSpc>
              <a:spcBef>
                <a:spcPts val="280"/>
              </a:spcBef>
              <a:buChar char="•"/>
              <a:tabLst>
                <a:tab pos="299085" algn="l"/>
                <a:tab pos="299720" algn="l"/>
              </a:tabLst>
            </a:pPr>
            <a:r>
              <a:rPr sz="1300" spc="-45" dirty="0">
                <a:solidFill>
                  <a:srgbClr val="1E0D00"/>
                </a:solidFill>
                <a:latin typeface="Arial"/>
                <a:cs typeface="Arial"/>
              </a:rPr>
              <a:t>размещение </a:t>
            </a:r>
            <a:r>
              <a:rPr sz="1300" spc="-135" dirty="0">
                <a:solidFill>
                  <a:srgbClr val="1E0D00"/>
                </a:solidFill>
                <a:latin typeface="Arial"/>
                <a:cs typeface="Arial"/>
              </a:rPr>
              <a:t>СМСП </a:t>
            </a:r>
            <a:r>
              <a:rPr sz="1300" spc="-40" dirty="0">
                <a:solidFill>
                  <a:srgbClr val="1E0D00"/>
                </a:solidFill>
                <a:latin typeface="Arial"/>
                <a:cs typeface="Arial"/>
              </a:rPr>
              <a:t>и </a:t>
            </a:r>
            <a:r>
              <a:rPr sz="1300" spc="-80" dirty="0">
                <a:solidFill>
                  <a:srgbClr val="1E0D00"/>
                </a:solidFill>
                <a:latin typeface="Arial"/>
                <a:cs typeface="Arial"/>
              </a:rPr>
              <a:t>(или) </a:t>
            </a:r>
            <a:r>
              <a:rPr sz="1300" spc="-50" dirty="0">
                <a:solidFill>
                  <a:srgbClr val="1E0D00"/>
                </a:solidFill>
                <a:latin typeface="Arial"/>
                <a:cs typeface="Arial"/>
              </a:rPr>
              <a:t>продвижение </a:t>
            </a:r>
            <a:r>
              <a:rPr sz="1300" spc="-55" dirty="0">
                <a:solidFill>
                  <a:srgbClr val="1E0D00"/>
                </a:solidFill>
                <a:latin typeface="Arial"/>
                <a:cs typeface="Arial"/>
              </a:rPr>
              <a:t>продукции  </a:t>
            </a:r>
            <a:r>
              <a:rPr sz="1300" spc="-135" dirty="0">
                <a:solidFill>
                  <a:srgbClr val="1E0D00"/>
                </a:solidFill>
                <a:latin typeface="Arial"/>
                <a:cs typeface="Arial"/>
              </a:rPr>
              <a:t>СМСП </a:t>
            </a:r>
            <a:r>
              <a:rPr sz="1300" spc="-35" dirty="0">
                <a:solidFill>
                  <a:srgbClr val="1E0D00"/>
                </a:solidFill>
                <a:latin typeface="Arial"/>
                <a:cs typeface="Arial"/>
              </a:rPr>
              <a:t>на</a:t>
            </a:r>
            <a:r>
              <a:rPr sz="1300" spc="-175" dirty="0">
                <a:solidFill>
                  <a:srgbClr val="1E0D00"/>
                </a:solidFill>
                <a:latin typeface="Arial"/>
                <a:cs typeface="Arial"/>
              </a:rPr>
              <a:t> </a:t>
            </a:r>
            <a:r>
              <a:rPr sz="1300" spc="-55" dirty="0">
                <a:solidFill>
                  <a:srgbClr val="1E0D00"/>
                </a:solidFill>
                <a:latin typeface="Arial"/>
                <a:cs typeface="Arial"/>
              </a:rPr>
              <a:t>маркетплейсах;</a:t>
            </a:r>
            <a:endParaRPr sz="1300">
              <a:latin typeface="Arial"/>
              <a:cs typeface="Arial"/>
            </a:endParaRPr>
          </a:p>
          <a:p>
            <a:pPr marL="299085" indent="-287020">
              <a:spcBef>
                <a:spcPts val="430"/>
              </a:spcBef>
              <a:buChar char="•"/>
              <a:tabLst>
                <a:tab pos="299085" algn="l"/>
                <a:tab pos="299720" algn="l"/>
              </a:tabLst>
            </a:pPr>
            <a:r>
              <a:rPr sz="1300" spc="-75" dirty="0">
                <a:solidFill>
                  <a:srgbClr val="1E0D00"/>
                </a:solidFill>
                <a:latin typeface="Arial"/>
                <a:cs typeface="Arial"/>
              </a:rPr>
              <a:t>консультация </a:t>
            </a:r>
            <a:r>
              <a:rPr sz="1300" spc="-45" dirty="0">
                <a:solidFill>
                  <a:srgbClr val="1E0D00"/>
                </a:solidFill>
                <a:latin typeface="Arial"/>
                <a:cs typeface="Arial"/>
              </a:rPr>
              <a:t>по </a:t>
            </a:r>
            <a:r>
              <a:rPr sz="1300" spc="-75" dirty="0">
                <a:solidFill>
                  <a:srgbClr val="1E0D00"/>
                </a:solidFill>
                <a:latin typeface="Arial"/>
                <a:cs typeface="Arial"/>
              </a:rPr>
              <a:t>работе </a:t>
            </a:r>
            <a:r>
              <a:rPr sz="1300" spc="-35" dirty="0">
                <a:solidFill>
                  <a:srgbClr val="1E0D00"/>
                </a:solidFill>
                <a:latin typeface="Arial"/>
                <a:cs typeface="Arial"/>
              </a:rPr>
              <a:t>на</a:t>
            </a:r>
            <a:r>
              <a:rPr sz="1300" spc="125" dirty="0">
                <a:solidFill>
                  <a:srgbClr val="1E0D00"/>
                </a:solidFill>
                <a:latin typeface="Arial"/>
                <a:cs typeface="Arial"/>
              </a:rPr>
              <a:t> </a:t>
            </a:r>
            <a:r>
              <a:rPr sz="1300" spc="-55" dirty="0">
                <a:solidFill>
                  <a:srgbClr val="1E0D00"/>
                </a:solidFill>
                <a:latin typeface="Arial"/>
                <a:cs typeface="Arial"/>
              </a:rPr>
              <a:t>маркетплейсах;</a:t>
            </a:r>
            <a:endParaRPr sz="1300">
              <a:latin typeface="Arial"/>
              <a:cs typeface="Arial"/>
            </a:endParaRPr>
          </a:p>
          <a:p>
            <a:pPr marL="299085" marR="13335" indent="-287020">
              <a:lnSpc>
                <a:spcPct val="89700"/>
              </a:lnSpc>
              <a:spcBef>
                <a:spcPts val="605"/>
              </a:spcBef>
              <a:buChar char="•"/>
              <a:tabLst>
                <a:tab pos="299085" algn="l"/>
                <a:tab pos="299720" algn="l"/>
              </a:tabLst>
            </a:pPr>
            <a:r>
              <a:rPr sz="1300" spc="-45" dirty="0">
                <a:solidFill>
                  <a:srgbClr val="1E0D00"/>
                </a:solidFill>
                <a:latin typeface="Arial"/>
                <a:cs typeface="Arial"/>
              </a:rPr>
              <a:t>ценообразование </a:t>
            </a:r>
            <a:r>
              <a:rPr sz="1300" spc="-55" dirty="0">
                <a:solidFill>
                  <a:srgbClr val="1E0D00"/>
                </a:solidFill>
                <a:latin typeface="Arial"/>
                <a:cs typeface="Arial"/>
              </a:rPr>
              <a:t>(построение </a:t>
            </a:r>
            <a:r>
              <a:rPr sz="1300" spc="-60" dirty="0">
                <a:solidFill>
                  <a:srgbClr val="1E0D00"/>
                </a:solidFill>
                <a:latin typeface="Arial"/>
                <a:cs typeface="Arial"/>
              </a:rPr>
              <a:t>финансовой </a:t>
            </a:r>
            <a:r>
              <a:rPr sz="1300" spc="-80" dirty="0">
                <a:solidFill>
                  <a:srgbClr val="1E0D00"/>
                </a:solidFill>
                <a:latin typeface="Arial"/>
                <a:cs typeface="Arial"/>
              </a:rPr>
              <a:t>модели  </a:t>
            </a:r>
            <a:r>
              <a:rPr sz="1300" spc="-130" dirty="0">
                <a:solidFill>
                  <a:srgbClr val="1E0D00"/>
                </a:solidFill>
                <a:latin typeface="Arial"/>
                <a:cs typeface="Arial"/>
              </a:rPr>
              <a:t>для </a:t>
            </a:r>
            <a:r>
              <a:rPr sz="1300" spc="-60" dirty="0">
                <a:solidFill>
                  <a:srgbClr val="1E0D00"/>
                </a:solidFill>
                <a:latin typeface="Arial"/>
                <a:cs typeface="Arial"/>
              </a:rPr>
              <a:t>создания </a:t>
            </a:r>
            <a:r>
              <a:rPr sz="1300" spc="-40" dirty="0">
                <a:solidFill>
                  <a:srgbClr val="1E0D00"/>
                </a:solidFill>
                <a:latin typeface="Arial"/>
                <a:cs typeface="Arial"/>
              </a:rPr>
              <a:t>конкурентной </a:t>
            </a:r>
            <a:r>
              <a:rPr sz="1300" spc="-50" dirty="0">
                <a:solidFill>
                  <a:srgbClr val="1E0D00"/>
                </a:solidFill>
                <a:latin typeface="Arial"/>
                <a:cs typeface="Arial"/>
              </a:rPr>
              <a:t>цены </a:t>
            </a:r>
            <a:r>
              <a:rPr sz="1300" spc="-40" dirty="0">
                <a:solidFill>
                  <a:srgbClr val="1E0D00"/>
                </a:solidFill>
                <a:latin typeface="Arial"/>
                <a:cs typeface="Arial"/>
              </a:rPr>
              <a:t>и </a:t>
            </a:r>
            <a:r>
              <a:rPr sz="1300" spc="-70" dirty="0">
                <a:solidFill>
                  <a:srgbClr val="1E0D00"/>
                </a:solidFill>
                <a:latin typeface="Arial"/>
                <a:cs typeface="Arial"/>
              </a:rPr>
              <a:t>получения  </a:t>
            </a:r>
            <a:r>
              <a:rPr sz="1300" spc="-65" dirty="0">
                <a:solidFill>
                  <a:srgbClr val="1E0D00"/>
                </a:solidFill>
                <a:latin typeface="Arial"/>
                <a:cs typeface="Arial"/>
              </a:rPr>
              <a:t>прибыли);</a:t>
            </a:r>
            <a:endParaRPr sz="1300">
              <a:latin typeface="Arial"/>
              <a:cs typeface="Arial"/>
            </a:endParaRPr>
          </a:p>
          <a:p>
            <a:pPr marL="299085" indent="-287020">
              <a:spcBef>
                <a:spcPts val="445"/>
              </a:spcBef>
              <a:buChar char="•"/>
              <a:tabLst>
                <a:tab pos="299085" algn="l"/>
                <a:tab pos="299720" algn="l"/>
              </a:tabLst>
            </a:pPr>
            <a:r>
              <a:rPr sz="1300" spc="-60" dirty="0">
                <a:solidFill>
                  <a:srgbClr val="1E0D00"/>
                </a:solidFill>
                <a:latin typeface="Arial"/>
                <a:cs typeface="Arial"/>
              </a:rPr>
              <a:t>обучение </a:t>
            </a:r>
            <a:r>
              <a:rPr sz="1300" spc="-45" dirty="0">
                <a:solidFill>
                  <a:srgbClr val="1E0D00"/>
                </a:solidFill>
                <a:latin typeface="Arial"/>
                <a:cs typeface="Arial"/>
              </a:rPr>
              <a:t>по </a:t>
            </a:r>
            <a:r>
              <a:rPr sz="1300" spc="-75" dirty="0">
                <a:solidFill>
                  <a:srgbClr val="1E0D00"/>
                </a:solidFill>
                <a:latin typeface="Arial"/>
                <a:cs typeface="Arial"/>
              </a:rPr>
              <a:t>работе </a:t>
            </a:r>
            <a:r>
              <a:rPr sz="1300" spc="-35" dirty="0">
                <a:solidFill>
                  <a:srgbClr val="1E0D00"/>
                </a:solidFill>
                <a:latin typeface="Arial"/>
                <a:cs typeface="Arial"/>
              </a:rPr>
              <a:t>на</a:t>
            </a:r>
            <a:r>
              <a:rPr sz="1300" spc="85" dirty="0">
                <a:solidFill>
                  <a:srgbClr val="1E0D00"/>
                </a:solidFill>
                <a:latin typeface="Arial"/>
                <a:cs typeface="Arial"/>
              </a:rPr>
              <a:t> </a:t>
            </a:r>
            <a:r>
              <a:rPr sz="1300" spc="-55" dirty="0">
                <a:solidFill>
                  <a:srgbClr val="1E0D00"/>
                </a:solidFill>
                <a:latin typeface="Arial"/>
                <a:cs typeface="Arial"/>
              </a:rPr>
              <a:t>маркетплейсах;</a:t>
            </a:r>
            <a:endParaRPr sz="1300">
              <a:latin typeface="Arial"/>
              <a:cs typeface="Arial"/>
            </a:endParaRPr>
          </a:p>
          <a:p>
            <a:pPr marL="299085" marR="66675" indent="-287020">
              <a:lnSpc>
                <a:spcPts val="1400"/>
              </a:lnSpc>
              <a:spcBef>
                <a:spcPts val="610"/>
              </a:spcBef>
              <a:buChar char="•"/>
              <a:tabLst>
                <a:tab pos="299085" algn="l"/>
                <a:tab pos="299720" algn="l"/>
              </a:tabLst>
            </a:pPr>
            <a:r>
              <a:rPr sz="1300" spc="-65" dirty="0">
                <a:solidFill>
                  <a:srgbClr val="1E0D00"/>
                </a:solidFill>
                <a:latin typeface="Arial"/>
                <a:cs typeface="Arial"/>
              </a:rPr>
              <a:t>предоставление </a:t>
            </a:r>
            <a:r>
              <a:rPr sz="1300" spc="-80" dirty="0">
                <a:solidFill>
                  <a:srgbClr val="1E0D00"/>
                </a:solidFill>
                <a:latin typeface="Arial"/>
                <a:cs typeface="Arial"/>
              </a:rPr>
              <a:t>доступа </a:t>
            </a:r>
            <a:r>
              <a:rPr sz="1300" spc="-35" dirty="0">
                <a:solidFill>
                  <a:srgbClr val="1E0D00"/>
                </a:solidFill>
                <a:latin typeface="Arial"/>
                <a:cs typeface="Arial"/>
              </a:rPr>
              <a:t>на </a:t>
            </a:r>
            <a:r>
              <a:rPr sz="1300" spc="-100" dirty="0">
                <a:solidFill>
                  <a:srgbClr val="1E0D00"/>
                </a:solidFill>
                <a:latin typeface="Arial"/>
                <a:cs typeface="Arial"/>
              </a:rPr>
              <a:t>платформу </a:t>
            </a:r>
            <a:r>
              <a:rPr sz="1300" spc="-60" dirty="0">
                <a:solidFill>
                  <a:srgbClr val="1E0D00"/>
                </a:solidFill>
                <a:latin typeface="Arial"/>
                <a:cs typeface="Arial"/>
              </a:rPr>
              <a:t>управления  </a:t>
            </a:r>
            <a:r>
              <a:rPr sz="1300" spc="-75" dirty="0">
                <a:solidFill>
                  <a:srgbClr val="1E0D00"/>
                </a:solidFill>
                <a:latin typeface="Arial"/>
                <a:cs typeface="Arial"/>
              </a:rPr>
              <a:t>онлайн-торговлей</a:t>
            </a:r>
            <a:r>
              <a:rPr sz="1300" spc="10" dirty="0">
                <a:solidFill>
                  <a:srgbClr val="1E0D00"/>
                </a:solidFill>
                <a:latin typeface="Arial"/>
                <a:cs typeface="Arial"/>
              </a:rPr>
              <a:t> </a:t>
            </a:r>
            <a:r>
              <a:rPr sz="1300" spc="-50" dirty="0">
                <a:solidFill>
                  <a:srgbClr val="1E0D00"/>
                </a:solidFill>
                <a:latin typeface="Arial"/>
                <a:cs typeface="Arial"/>
              </a:rPr>
              <a:t>InSales.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34047" y="1188238"/>
            <a:ext cx="4091304" cy="53149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99085" indent="-287020">
              <a:spcBef>
                <a:spcPts val="530"/>
              </a:spcBef>
              <a:buChar char="•"/>
              <a:tabLst>
                <a:tab pos="299085" algn="l"/>
                <a:tab pos="299720" algn="l"/>
              </a:tabLst>
            </a:pPr>
            <a:r>
              <a:rPr sz="1300" spc="-65" dirty="0">
                <a:solidFill>
                  <a:srgbClr val="1E0D00"/>
                </a:solidFill>
                <a:latin typeface="Arial"/>
                <a:cs typeface="Arial"/>
              </a:rPr>
              <a:t>Съемка </a:t>
            </a:r>
            <a:r>
              <a:rPr sz="1300" spc="-40" dirty="0">
                <a:solidFill>
                  <a:srgbClr val="1E0D00"/>
                </a:solidFill>
                <a:latin typeface="Arial"/>
                <a:cs typeface="Arial"/>
              </a:rPr>
              <a:t>не </a:t>
            </a:r>
            <a:r>
              <a:rPr sz="1300" spc="-35" dirty="0">
                <a:solidFill>
                  <a:srgbClr val="1E0D00"/>
                </a:solidFill>
                <a:latin typeface="Arial"/>
                <a:cs typeface="Arial"/>
              </a:rPr>
              <a:t>менее </a:t>
            </a:r>
            <a:r>
              <a:rPr sz="1300" spc="20" dirty="0">
                <a:solidFill>
                  <a:srgbClr val="1E0D00"/>
                </a:solidFill>
                <a:latin typeface="Arial"/>
                <a:cs typeface="Arial"/>
              </a:rPr>
              <a:t>15 </a:t>
            </a:r>
            <a:r>
              <a:rPr sz="1300" spc="-40" dirty="0">
                <a:solidFill>
                  <a:srgbClr val="1E0D00"/>
                </a:solidFill>
                <a:latin typeface="Arial"/>
                <a:cs typeface="Arial"/>
              </a:rPr>
              <a:t>и не </a:t>
            </a:r>
            <a:r>
              <a:rPr sz="1300" spc="-85" dirty="0">
                <a:solidFill>
                  <a:srgbClr val="1E0D00"/>
                </a:solidFill>
                <a:latin typeface="Arial"/>
                <a:cs typeface="Arial"/>
              </a:rPr>
              <a:t>более </a:t>
            </a:r>
            <a:r>
              <a:rPr sz="1300" spc="30" dirty="0">
                <a:solidFill>
                  <a:srgbClr val="1E0D00"/>
                </a:solidFill>
                <a:latin typeface="Arial"/>
                <a:cs typeface="Arial"/>
              </a:rPr>
              <a:t>23 </a:t>
            </a:r>
            <a:r>
              <a:rPr sz="1300" spc="-50" dirty="0">
                <a:solidFill>
                  <a:srgbClr val="1E0D00"/>
                </a:solidFill>
                <a:latin typeface="Arial"/>
                <a:cs typeface="Arial"/>
              </a:rPr>
              <a:t>позиций</a:t>
            </a:r>
            <a:r>
              <a:rPr sz="1300" spc="-25" dirty="0">
                <a:solidFill>
                  <a:srgbClr val="1E0D00"/>
                </a:solidFill>
                <a:latin typeface="Arial"/>
                <a:cs typeface="Arial"/>
              </a:rPr>
              <a:t> </a:t>
            </a:r>
            <a:r>
              <a:rPr sz="1300" spc="-55" dirty="0">
                <a:solidFill>
                  <a:srgbClr val="1E0D00"/>
                </a:solidFill>
                <a:latin typeface="Arial"/>
                <a:cs typeface="Arial"/>
              </a:rPr>
              <a:t>товаров</a:t>
            </a:r>
            <a:endParaRPr sz="1300">
              <a:latin typeface="Arial"/>
              <a:cs typeface="Arial"/>
            </a:endParaRPr>
          </a:p>
          <a:p>
            <a:pPr marL="299085" indent="-287020">
              <a:spcBef>
                <a:spcPts val="434"/>
              </a:spcBef>
              <a:buChar char="•"/>
              <a:tabLst>
                <a:tab pos="299085" algn="l"/>
                <a:tab pos="299720" algn="l"/>
              </a:tabLst>
            </a:pPr>
            <a:r>
              <a:rPr sz="1300" spc="-95" dirty="0">
                <a:solidFill>
                  <a:srgbClr val="1E0D00"/>
                </a:solidFill>
                <a:latin typeface="Arial"/>
                <a:cs typeface="Arial"/>
              </a:rPr>
              <a:t>Ретушь</a:t>
            </a:r>
            <a:r>
              <a:rPr sz="1300" spc="-10" dirty="0">
                <a:solidFill>
                  <a:srgbClr val="1E0D00"/>
                </a:solidFill>
                <a:latin typeface="Arial"/>
                <a:cs typeface="Arial"/>
              </a:rPr>
              <a:t> </a:t>
            </a:r>
            <a:r>
              <a:rPr sz="1300" spc="-140" dirty="0">
                <a:solidFill>
                  <a:srgbClr val="1E0D00"/>
                </a:solidFill>
                <a:latin typeface="Arial"/>
                <a:cs typeface="Arial"/>
              </a:rPr>
              <a:t>фото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49923" y="4017645"/>
            <a:ext cx="3060065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spcBef>
                <a:spcPts val="95"/>
              </a:spcBef>
              <a:buChar char="•"/>
              <a:tabLst>
                <a:tab pos="299085" algn="l"/>
                <a:tab pos="299720" algn="l"/>
              </a:tabLst>
            </a:pPr>
            <a:r>
              <a:rPr sz="1300" spc="-75" dirty="0">
                <a:solidFill>
                  <a:srgbClr val="1E0D00"/>
                </a:solidFill>
                <a:latin typeface="Arial"/>
                <a:cs typeface="Arial"/>
              </a:rPr>
              <a:t>На </a:t>
            </a:r>
            <a:r>
              <a:rPr sz="1300" spc="-45" dirty="0">
                <a:solidFill>
                  <a:srgbClr val="1E0D00"/>
                </a:solidFill>
                <a:latin typeface="Arial"/>
                <a:cs typeface="Arial"/>
              </a:rPr>
              <a:t>безвозмездной основе</a:t>
            </a:r>
            <a:r>
              <a:rPr sz="1300" spc="-5" dirty="0">
                <a:solidFill>
                  <a:srgbClr val="1E0D00"/>
                </a:solidFill>
                <a:latin typeface="Arial"/>
                <a:cs typeface="Arial"/>
              </a:rPr>
              <a:t> </a:t>
            </a:r>
            <a:r>
              <a:rPr sz="1300" spc="-55" dirty="0">
                <a:solidFill>
                  <a:srgbClr val="1E0D00"/>
                </a:solidFill>
                <a:latin typeface="Arial"/>
                <a:cs typeface="Arial"/>
              </a:rPr>
              <a:t>однократно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46494" y="2494914"/>
            <a:ext cx="4041140" cy="619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 algn="just">
              <a:spcBef>
                <a:spcPts val="95"/>
              </a:spcBef>
              <a:buChar char="•"/>
              <a:tabLst>
                <a:tab pos="299720" algn="l"/>
              </a:tabLst>
            </a:pPr>
            <a:r>
              <a:rPr sz="1300" spc="-65" dirty="0">
                <a:solidFill>
                  <a:srgbClr val="1E0D00"/>
                </a:solidFill>
                <a:latin typeface="Arial"/>
                <a:cs typeface="Arial"/>
              </a:rPr>
              <a:t>Съемки </a:t>
            </a:r>
            <a:r>
              <a:rPr sz="1300" spc="-45" dirty="0">
                <a:solidFill>
                  <a:srgbClr val="1E0D00"/>
                </a:solidFill>
                <a:latin typeface="Arial"/>
                <a:cs typeface="Arial"/>
              </a:rPr>
              <a:t>корпоративных </a:t>
            </a:r>
            <a:r>
              <a:rPr sz="1300" spc="-60" dirty="0">
                <a:solidFill>
                  <a:srgbClr val="1E0D00"/>
                </a:solidFill>
                <a:latin typeface="Arial"/>
                <a:cs typeface="Arial"/>
              </a:rPr>
              <a:t>видео, </a:t>
            </a:r>
            <a:r>
              <a:rPr sz="1300" spc="-55" dirty="0">
                <a:solidFill>
                  <a:srgbClr val="1E0D00"/>
                </a:solidFill>
                <a:latin typeface="Arial"/>
                <a:cs typeface="Arial"/>
              </a:rPr>
              <a:t>рекламных роликов,  </a:t>
            </a:r>
            <a:r>
              <a:rPr sz="1300" spc="-40" dirty="0">
                <a:solidFill>
                  <a:srgbClr val="1E0D00"/>
                </a:solidFill>
                <a:latin typeface="Arial"/>
                <a:cs typeface="Arial"/>
              </a:rPr>
              <a:t>вебинаров, </a:t>
            </a:r>
            <a:r>
              <a:rPr sz="1300" spc="-60" dirty="0">
                <a:solidFill>
                  <a:srgbClr val="1E0D00"/>
                </a:solidFill>
                <a:latin typeface="Arial"/>
                <a:cs typeface="Arial"/>
              </a:rPr>
              <a:t>видеоинструкций, </a:t>
            </a:r>
            <a:r>
              <a:rPr sz="1300" spc="-55" dirty="0">
                <a:solidFill>
                  <a:srgbClr val="1E0D00"/>
                </a:solidFill>
                <a:latin typeface="Arial"/>
                <a:cs typeface="Arial"/>
              </a:rPr>
              <a:t>интервью </a:t>
            </a:r>
            <a:r>
              <a:rPr sz="1300" spc="-45" dirty="0">
                <a:solidFill>
                  <a:srgbClr val="1E0D00"/>
                </a:solidFill>
                <a:latin typeface="Arial"/>
                <a:cs typeface="Arial"/>
              </a:rPr>
              <a:t>(не </a:t>
            </a:r>
            <a:r>
              <a:rPr sz="1300" spc="-85" dirty="0">
                <a:solidFill>
                  <a:srgbClr val="1E0D00"/>
                </a:solidFill>
                <a:latin typeface="Arial"/>
                <a:cs typeface="Arial"/>
              </a:rPr>
              <a:t>более </a:t>
            </a:r>
            <a:r>
              <a:rPr sz="1300" spc="35" dirty="0">
                <a:solidFill>
                  <a:srgbClr val="1E0D00"/>
                </a:solidFill>
                <a:latin typeface="Arial"/>
                <a:cs typeface="Arial"/>
              </a:rPr>
              <a:t>3  </a:t>
            </a:r>
            <a:r>
              <a:rPr sz="1300" spc="-45" dirty="0">
                <a:solidFill>
                  <a:srgbClr val="1E0D00"/>
                </a:solidFill>
                <a:latin typeface="Arial"/>
                <a:cs typeface="Arial"/>
              </a:rPr>
              <a:t>часов </a:t>
            </a:r>
            <a:r>
              <a:rPr sz="1300" spc="-40" dirty="0">
                <a:solidFill>
                  <a:srgbClr val="1E0D00"/>
                </a:solidFill>
                <a:latin typeface="Arial"/>
                <a:cs typeface="Arial"/>
              </a:rPr>
              <a:t>съемки </a:t>
            </a:r>
            <a:r>
              <a:rPr sz="1300" spc="-35" dirty="0">
                <a:solidFill>
                  <a:srgbClr val="1E0D00"/>
                </a:solidFill>
                <a:latin typeface="Arial"/>
                <a:cs typeface="Arial"/>
              </a:rPr>
              <a:t>на </a:t>
            </a:r>
            <a:r>
              <a:rPr sz="1300" spc="-60" dirty="0">
                <a:solidFill>
                  <a:srgbClr val="1E0D00"/>
                </a:solidFill>
                <a:latin typeface="Arial"/>
                <a:cs typeface="Arial"/>
              </a:rPr>
              <a:t>одного</a:t>
            </a:r>
            <a:r>
              <a:rPr sz="1300" spc="-25" dirty="0">
                <a:solidFill>
                  <a:srgbClr val="1E0D00"/>
                </a:solidFill>
                <a:latin typeface="Arial"/>
                <a:cs typeface="Arial"/>
              </a:rPr>
              <a:t> </a:t>
            </a:r>
            <a:r>
              <a:rPr sz="1300" spc="-120" dirty="0">
                <a:solidFill>
                  <a:srgbClr val="1E0D00"/>
                </a:solidFill>
                <a:latin typeface="Arial"/>
                <a:cs typeface="Arial"/>
              </a:rPr>
              <a:t>СМСП)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45208" y="5091685"/>
            <a:ext cx="2498090" cy="253365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635" rIns="0" bIns="0" rtlCol="0">
            <a:spAutoFit/>
          </a:bodyPr>
          <a:lstStyle/>
          <a:p>
            <a:pPr marL="4445">
              <a:spcBef>
                <a:spcPts val="5"/>
              </a:spcBef>
            </a:pPr>
            <a:r>
              <a:rPr sz="1600" b="1" spc="-110" dirty="0">
                <a:solidFill>
                  <a:srgbClr val="1F487C"/>
                </a:solidFill>
                <a:latin typeface="Arial"/>
                <a:cs typeface="Arial"/>
              </a:rPr>
              <a:t>Коворкинг,</a:t>
            </a:r>
            <a:r>
              <a:rPr sz="1600" b="1" spc="-8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b="1" spc="-140" dirty="0">
                <a:solidFill>
                  <a:srgbClr val="1F487C"/>
                </a:solidFill>
                <a:latin typeface="Arial"/>
                <a:cs typeface="Arial"/>
              </a:rPr>
              <a:t>конференц-зал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14032" y="4901184"/>
            <a:ext cx="2641600" cy="500380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1270" rIns="0" bIns="0" rtlCol="0">
            <a:spAutoFit/>
          </a:bodyPr>
          <a:lstStyle/>
          <a:p>
            <a:pPr marL="5080">
              <a:spcBef>
                <a:spcPts val="10"/>
              </a:spcBef>
            </a:pPr>
            <a:r>
              <a:rPr sz="1600" b="1" spc="-150" dirty="0">
                <a:solidFill>
                  <a:srgbClr val="1F487C"/>
                </a:solidFill>
                <a:latin typeface="Arial"/>
                <a:cs typeface="Arial"/>
              </a:rPr>
              <a:t>Выставки </a:t>
            </a:r>
            <a:r>
              <a:rPr sz="1600" b="1" spc="-229" dirty="0">
                <a:solidFill>
                  <a:srgbClr val="1F487C"/>
                </a:solidFill>
                <a:latin typeface="Arial"/>
                <a:cs typeface="Arial"/>
              </a:rPr>
              <a:t>для </a:t>
            </a:r>
            <a:r>
              <a:rPr sz="1600" b="1" spc="-165" dirty="0">
                <a:solidFill>
                  <a:srgbClr val="1F487C"/>
                </a:solidFill>
                <a:latin typeface="Arial"/>
                <a:cs typeface="Arial"/>
              </a:rPr>
              <a:t>субъектов</a:t>
            </a:r>
            <a:r>
              <a:rPr sz="1600" b="1" spc="-9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b="1" spc="-135" dirty="0">
                <a:solidFill>
                  <a:srgbClr val="1F487C"/>
                </a:solidFill>
                <a:latin typeface="Arial"/>
                <a:cs typeface="Arial"/>
              </a:rPr>
              <a:t>МСП</a:t>
            </a:r>
            <a:endParaRPr sz="1600">
              <a:latin typeface="Arial"/>
              <a:cs typeface="Arial"/>
            </a:endParaRPr>
          </a:p>
          <a:p>
            <a:pPr marL="5080"/>
            <a:r>
              <a:rPr sz="1600" b="1" spc="-135" dirty="0">
                <a:solidFill>
                  <a:srgbClr val="1F487C"/>
                </a:solidFill>
                <a:latin typeface="Arial"/>
                <a:cs typeface="Arial"/>
              </a:rPr>
              <a:t>и</a:t>
            </a:r>
            <a:r>
              <a:rPr sz="1600" b="1" spc="-5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b="1" spc="-135" dirty="0">
                <a:solidFill>
                  <a:srgbClr val="1F487C"/>
                </a:solidFill>
                <a:latin typeface="Arial"/>
                <a:cs typeface="Arial"/>
              </a:rPr>
              <a:t>самозанятых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84832" y="1632205"/>
            <a:ext cx="2344420" cy="259079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5715" rIns="0" bIns="0" rtlCol="0">
            <a:spAutoFit/>
          </a:bodyPr>
          <a:lstStyle/>
          <a:p>
            <a:pPr marL="60325">
              <a:spcBef>
                <a:spcPts val="45"/>
              </a:spcBef>
            </a:pPr>
            <a:r>
              <a:rPr sz="1600" b="1" spc="-220" dirty="0">
                <a:solidFill>
                  <a:srgbClr val="1F487C"/>
                </a:solidFill>
                <a:latin typeface="Arial"/>
                <a:cs typeface="Arial"/>
              </a:rPr>
              <a:t>Выход </a:t>
            </a:r>
            <a:r>
              <a:rPr sz="1600" b="1" spc="-80" dirty="0">
                <a:solidFill>
                  <a:srgbClr val="1F487C"/>
                </a:solidFill>
                <a:latin typeface="Arial"/>
                <a:cs typeface="Arial"/>
              </a:rPr>
              <a:t>на</a:t>
            </a:r>
            <a:r>
              <a:rPr sz="1600" b="1" spc="-13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b="1" spc="-140" dirty="0">
                <a:solidFill>
                  <a:srgbClr val="1F487C"/>
                </a:solidFill>
                <a:latin typeface="Arial"/>
                <a:cs typeface="Arial"/>
              </a:rPr>
              <a:t>маркетплейсы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34668" y="1568195"/>
            <a:ext cx="403860" cy="347980"/>
          </a:xfrm>
          <a:custGeom>
            <a:avLst/>
            <a:gdLst/>
            <a:ahLst/>
            <a:cxnLst/>
            <a:rect l="l" t="t" r="r" b="b"/>
            <a:pathLst>
              <a:path w="403859" h="347980">
                <a:moveTo>
                  <a:pt x="207264" y="249936"/>
                </a:moveTo>
                <a:lnTo>
                  <a:pt x="204533" y="246888"/>
                </a:lnTo>
                <a:lnTo>
                  <a:pt x="197802" y="246888"/>
                </a:lnTo>
                <a:lnTo>
                  <a:pt x="195072" y="249936"/>
                </a:lnTo>
                <a:lnTo>
                  <a:pt x="195072" y="257556"/>
                </a:lnTo>
                <a:lnTo>
                  <a:pt x="197802" y="260604"/>
                </a:lnTo>
                <a:lnTo>
                  <a:pt x="204533" y="260604"/>
                </a:lnTo>
                <a:lnTo>
                  <a:pt x="207264" y="257556"/>
                </a:lnTo>
                <a:lnTo>
                  <a:pt x="207264" y="249936"/>
                </a:lnTo>
                <a:close/>
              </a:path>
              <a:path w="403859" h="347980">
                <a:moveTo>
                  <a:pt x="370332" y="35052"/>
                </a:moveTo>
                <a:lnTo>
                  <a:pt x="365493" y="30480"/>
                </a:lnTo>
                <a:lnTo>
                  <a:pt x="36842" y="30480"/>
                </a:lnTo>
                <a:lnTo>
                  <a:pt x="32004" y="35052"/>
                </a:lnTo>
                <a:lnTo>
                  <a:pt x="32004" y="234696"/>
                </a:lnTo>
                <a:lnTo>
                  <a:pt x="36842" y="239268"/>
                </a:lnTo>
                <a:lnTo>
                  <a:pt x="267436" y="239268"/>
                </a:lnTo>
                <a:lnTo>
                  <a:pt x="271678" y="235839"/>
                </a:lnTo>
                <a:lnTo>
                  <a:pt x="271678" y="227203"/>
                </a:lnTo>
                <a:lnTo>
                  <a:pt x="267436" y="223139"/>
                </a:lnTo>
                <a:lnTo>
                  <a:pt x="48945" y="223139"/>
                </a:lnTo>
                <a:lnTo>
                  <a:pt x="48945" y="45974"/>
                </a:lnTo>
                <a:lnTo>
                  <a:pt x="353390" y="45974"/>
                </a:lnTo>
                <a:lnTo>
                  <a:pt x="353390" y="223139"/>
                </a:lnTo>
                <a:lnTo>
                  <a:pt x="324332" y="223139"/>
                </a:lnTo>
                <a:lnTo>
                  <a:pt x="320700" y="227203"/>
                </a:lnTo>
                <a:lnTo>
                  <a:pt x="320700" y="235839"/>
                </a:lnTo>
                <a:lnTo>
                  <a:pt x="324332" y="239268"/>
                </a:lnTo>
                <a:lnTo>
                  <a:pt x="365493" y="239268"/>
                </a:lnTo>
                <a:lnTo>
                  <a:pt x="370332" y="234696"/>
                </a:lnTo>
                <a:lnTo>
                  <a:pt x="370332" y="35052"/>
                </a:lnTo>
                <a:close/>
              </a:path>
              <a:path w="403859" h="347980">
                <a:moveTo>
                  <a:pt x="403860" y="4572"/>
                </a:moveTo>
                <a:lnTo>
                  <a:pt x="399034" y="0"/>
                </a:lnTo>
                <a:lnTo>
                  <a:pt x="386956" y="0"/>
                </a:lnTo>
                <a:lnTo>
                  <a:pt x="386956" y="15494"/>
                </a:lnTo>
                <a:lnTo>
                  <a:pt x="386956" y="268478"/>
                </a:lnTo>
                <a:lnTo>
                  <a:pt x="222148" y="268478"/>
                </a:lnTo>
                <a:lnTo>
                  <a:pt x="222148" y="283972"/>
                </a:lnTo>
                <a:lnTo>
                  <a:pt x="222148" y="301625"/>
                </a:lnTo>
                <a:lnTo>
                  <a:pt x="181711" y="301625"/>
                </a:lnTo>
                <a:lnTo>
                  <a:pt x="181711" y="283972"/>
                </a:lnTo>
                <a:lnTo>
                  <a:pt x="222148" y="283972"/>
                </a:lnTo>
                <a:lnTo>
                  <a:pt x="222148" y="268478"/>
                </a:lnTo>
                <a:lnTo>
                  <a:pt x="16903" y="268478"/>
                </a:lnTo>
                <a:lnTo>
                  <a:pt x="16903" y="15494"/>
                </a:lnTo>
                <a:lnTo>
                  <a:pt x="386956" y="15494"/>
                </a:lnTo>
                <a:lnTo>
                  <a:pt x="386956" y="0"/>
                </a:lnTo>
                <a:lnTo>
                  <a:pt x="4826" y="0"/>
                </a:lnTo>
                <a:lnTo>
                  <a:pt x="0" y="4572"/>
                </a:lnTo>
                <a:lnTo>
                  <a:pt x="0" y="279400"/>
                </a:lnTo>
                <a:lnTo>
                  <a:pt x="4826" y="283972"/>
                </a:lnTo>
                <a:lnTo>
                  <a:pt x="165404" y="283972"/>
                </a:lnTo>
                <a:lnTo>
                  <a:pt x="165404" y="301625"/>
                </a:lnTo>
                <a:lnTo>
                  <a:pt x="132803" y="301625"/>
                </a:lnTo>
                <a:lnTo>
                  <a:pt x="123431" y="303453"/>
                </a:lnTo>
                <a:lnTo>
                  <a:pt x="115747" y="308406"/>
                </a:lnTo>
                <a:lnTo>
                  <a:pt x="110566" y="315722"/>
                </a:lnTo>
                <a:lnTo>
                  <a:pt x="108661" y="324612"/>
                </a:lnTo>
                <a:lnTo>
                  <a:pt x="108661" y="342265"/>
                </a:lnTo>
                <a:lnTo>
                  <a:pt x="114096" y="347472"/>
                </a:lnTo>
                <a:lnTo>
                  <a:pt x="289763" y="347472"/>
                </a:lnTo>
                <a:lnTo>
                  <a:pt x="295198" y="342265"/>
                </a:lnTo>
                <a:lnTo>
                  <a:pt x="295198" y="331470"/>
                </a:lnTo>
                <a:lnTo>
                  <a:pt x="295198" y="324612"/>
                </a:lnTo>
                <a:lnTo>
                  <a:pt x="278295" y="303047"/>
                </a:lnTo>
                <a:lnTo>
                  <a:pt x="278295" y="320548"/>
                </a:lnTo>
                <a:lnTo>
                  <a:pt x="278295" y="331470"/>
                </a:lnTo>
                <a:lnTo>
                  <a:pt x="125564" y="331470"/>
                </a:lnTo>
                <a:lnTo>
                  <a:pt x="125564" y="320548"/>
                </a:lnTo>
                <a:lnTo>
                  <a:pt x="128587" y="317754"/>
                </a:lnTo>
                <a:lnTo>
                  <a:pt x="275272" y="317754"/>
                </a:lnTo>
                <a:lnTo>
                  <a:pt x="278295" y="320548"/>
                </a:lnTo>
                <a:lnTo>
                  <a:pt x="278295" y="303047"/>
                </a:lnTo>
                <a:lnTo>
                  <a:pt x="271056" y="301625"/>
                </a:lnTo>
                <a:lnTo>
                  <a:pt x="238455" y="301625"/>
                </a:lnTo>
                <a:lnTo>
                  <a:pt x="238455" y="283972"/>
                </a:lnTo>
                <a:lnTo>
                  <a:pt x="399034" y="283972"/>
                </a:lnTo>
                <a:lnTo>
                  <a:pt x="403860" y="279400"/>
                </a:lnTo>
                <a:lnTo>
                  <a:pt x="403860" y="268478"/>
                </a:lnTo>
                <a:lnTo>
                  <a:pt x="403860" y="15494"/>
                </a:lnTo>
                <a:lnTo>
                  <a:pt x="403860" y="4572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61689" y="5969508"/>
            <a:ext cx="1328927" cy="405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244339" y="5751576"/>
            <a:ext cx="4541520" cy="610424"/>
          </a:xfrm>
          <a:prstGeom prst="rect">
            <a:avLst/>
          </a:prstGeom>
          <a:ln w="12192">
            <a:solidFill>
              <a:srgbClr val="41709C"/>
            </a:solidFill>
          </a:ln>
        </p:spPr>
        <p:txBody>
          <a:bodyPr vert="horz" wrap="square" lIns="0" tIns="177800" rIns="0" bIns="0" rtlCol="0">
            <a:spAutoFit/>
          </a:bodyPr>
          <a:lstStyle/>
          <a:p>
            <a:pPr marL="1814195">
              <a:spcBef>
                <a:spcPts val="1400"/>
              </a:spcBef>
            </a:pPr>
            <a:r>
              <a:rPr sz="1400" b="1" spc="-114" dirty="0">
                <a:latin typeface="Arial"/>
                <a:cs typeface="Arial"/>
              </a:rPr>
              <a:t>Центр </a:t>
            </a:r>
            <a:r>
              <a:rPr sz="1400" b="1" spc="-140" dirty="0">
                <a:latin typeface="Arial"/>
                <a:cs typeface="Arial"/>
              </a:rPr>
              <a:t>«Мой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130" dirty="0">
                <a:latin typeface="Arial"/>
                <a:cs typeface="Arial"/>
              </a:rPr>
              <a:t>бизнес»</a:t>
            </a:r>
            <a:endParaRPr sz="1400">
              <a:latin typeface="Arial"/>
              <a:cs typeface="Arial"/>
            </a:endParaRPr>
          </a:p>
          <a:p>
            <a:pPr marL="1892935">
              <a:spcBef>
                <a:spcPts val="25"/>
              </a:spcBef>
            </a:pPr>
            <a:r>
              <a:rPr sz="1400" b="1" spc="-35" dirty="0">
                <a:solidFill>
                  <a:srgbClr val="1F487C"/>
                </a:solidFill>
                <a:latin typeface="Arial"/>
                <a:cs typeface="Arial"/>
              </a:rPr>
              <a:t>https://msppk.ru/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026103" y="5839348"/>
            <a:ext cx="652596" cy="638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101840" y="841248"/>
            <a:ext cx="3366770" cy="259079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5715" rIns="0" bIns="0" rtlCol="0">
            <a:spAutoFit/>
          </a:bodyPr>
          <a:lstStyle/>
          <a:p>
            <a:pPr marL="12065">
              <a:spcBef>
                <a:spcPts val="45"/>
              </a:spcBef>
            </a:pPr>
            <a:r>
              <a:rPr sz="1600" b="1" spc="-120" dirty="0">
                <a:solidFill>
                  <a:srgbClr val="1F487C"/>
                </a:solidFill>
                <a:latin typeface="Arial"/>
                <a:cs typeface="Arial"/>
              </a:rPr>
              <a:t>Предметная </a:t>
            </a:r>
            <a:r>
              <a:rPr sz="1600" b="1" spc="-165" dirty="0">
                <a:solidFill>
                  <a:srgbClr val="1F487C"/>
                </a:solidFill>
                <a:latin typeface="Arial"/>
                <a:cs typeface="Arial"/>
              </a:rPr>
              <a:t>фотосъемка </a:t>
            </a:r>
            <a:r>
              <a:rPr sz="1600" b="1" spc="-229" dirty="0">
                <a:solidFill>
                  <a:srgbClr val="1F487C"/>
                </a:solidFill>
                <a:latin typeface="Arial"/>
                <a:cs typeface="Arial"/>
              </a:rPr>
              <a:t>для</a:t>
            </a:r>
            <a:r>
              <a:rPr sz="1600" b="1" spc="-160" dirty="0">
                <a:solidFill>
                  <a:srgbClr val="1F487C"/>
                </a:solidFill>
                <a:latin typeface="Arial"/>
                <a:cs typeface="Arial"/>
              </a:rPr>
              <a:t> СМСП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541008" y="818389"/>
            <a:ext cx="425450" cy="291465"/>
          </a:xfrm>
          <a:custGeom>
            <a:avLst/>
            <a:gdLst/>
            <a:ahLst/>
            <a:cxnLst/>
            <a:rect l="l" t="t" r="r" b="b"/>
            <a:pathLst>
              <a:path w="425450" h="291465">
                <a:moveTo>
                  <a:pt x="290575" y="0"/>
                </a:moveTo>
                <a:lnTo>
                  <a:pt x="132841" y="0"/>
                </a:lnTo>
                <a:lnTo>
                  <a:pt x="127507" y="2921"/>
                </a:lnTo>
                <a:lnTo>
                  <a:pt x="123951" y="5841"/>
                </a:lnTo>
                <a:lnTo>
                  <a:pt x="79755" y="58165"/>
                </a:lnTo>
                <a:lnTo>
                  <a:pt x="26542" y="58165"/>
                </a:lnTo>
                <a:lnTo>
                  <a:pt x="15698" y="59953"/>
                </a:lnTo>
                <a:lnTo>
                  <a:pt x="7318" y="64754"/>
                </a:lnTo>
                <a:lnTo>
                  <a:pt x="1914" y="71721"/>
                </a:lnTo>
                <a:lnTo>
                  <a:pt x="0" y="80010"/>
                </a:lnTo>
                <a:lnTo>
                  <a:pt x="0" y="269239"/>
                </a:lnTo>
                <a:lnTo>
                  <a:pt x="1914" y="277582"/>
                </a:lnTo>
                <a:lnTo>
                  <a:pt x="7318" y="284543"/>
                </a:lnTo>
                <a:lnTo>
                  <a:pt x="15698" y="289313"/>
                </a:lnTo>
                <a:lnTo>
                  <a:pt x="26542" y="291084"/>
                </a:lnTo>
                <a:lnTo>
                  <a:pt x="398652" y="291084"/>
                </a:lnTo>
                <a:lnTo>
                  <a:pt x="408747" y="289313"/>
                </a:lnTo>
                <a:lnTo>
                  <a:pt x="417210" y="284543"/>
                </a:lnTo>
                <a:lnTo>
                  <a:pt x="423031" y="277582"/>
                </a:lnTo>
                <a:lnTo>
                  <a:pt x="425195" y="269239"/>
                </a:lnTo>
                <a:lnTo>
                  <a:pt x="26542" y="269239"/>
                </a:lnTo>
                <a:lnTo>
                  <a:pt x="26542" y="80010"/>
                </a:lnTo>
                <a:lnTo>
                  <a:pt x="93852" y="80010"/>
                </a:lnTo>
                <a:lnTo>
                  <a:pt x="100964" y="71374"/>
                </a:lnTo>
                <a:lnTo>
                  <a:pt x="143509" y="21844"/>
                </a:lnTo>
                <a:lnTo>
                  <a:pt x="312982" y="21844"/>
                </a:lnTo>
                <a:lnTo>
                  <a:pt x="299465" y="5841"/>
                </a:lnTo>
                <a:lnTo>
                  <a:pt x="295909" y="2921"/>
                </a:lnTo>
                <a:lnTo>
                  <a:pt x="290575" y="0"/>
                </a:lnTo>
                <a:close/>
              </a:path>
              <a:path w="425450" h="291465">
                <a:moveTo>
                  <a:pt x="312982" y="21844"/>
                </a:moveTo>
                <a:lnTo>
                  <a:pt x="279907" y="21844"/>
                </a:lnTo>
                <a:lnTo>
                  <a:pt x="322452" y="71374"/>
                </a:lnTo>
                <a:lnTo>
                  <a:pt x="329564" y="80010"/>
                </a:lnTo>
                <a:lnTo>
                  <a:pt x="398652" y="80010"/>
                </a:lnTo>
                <a:lnTo>
                  <a:pt x="398652" y="269239"/>
                </a:lnTo>
                <a:lnTo>
                  <a:pt x="425195" y="269239"/>
                </a:lnTo>
                <a:lnTo>
                  <a:pt x="425195" y="80010"/>
                </a:lnTo>
                <a:lnTo>
                  <a:pt x="423031" y="71721"/>
                </a:lnTo>
                <a:lnTo>
                  <a:pt x="417210" y="64754"/>
                </a:lnTo>
                <a:lnTo>
                  <a:pt x="408747" y="59953"/>
                </a:lnTo>
                <a:lnTo>
                  <a:pt x="398652" y="58165"/>
                </a:lnTo>
                <a:lnTo>
                  <a:pt x="343662" y="58165"/>
                </a:lnTo>
                <a:lnTo>
                  <a:pt x="312982" y="21844"/>
                </a:lnTo>
                <a:close/>
              </a:path>
              <a:path w="425450" h="291465">
                <a:moveTo>
                  <a:pt x="212597" y="98933"/>
                </a:moveTo>
                <a:lnTo>
                  <a:pt x="186382" y="103060"/>
                </a:lnTo>
                <a:lnTo>
                  <a:pt x="164988" y="114426"/>
                </a:lnTo>
                <a:lnTo>
                  <a:pt x="150572" y="131508"/>
                </a:lnTo>
                <a:lnTo>
                  <a:pt x="145287" y="152781"/>
                </a:lnTo>
                <a:lnTo>
                  <a:pt x="150572" y="174345"/>
                </a:lnTo>
                <a:lnTo>
                  <a:pt x="164988" y="191944"/>
                </a:lnTo>
                <a:lnTo>
                  <a:pt x="186382" y="203805"/>
                </a:lnTo>
                <a:lnTo>
                  <a:pt x="212597" y="208152"/>
                </a:lnTo>
                <a:lnTo>
                  <a:pt x="237785" y="203805"/>
                </a:lnTo>
                <a:lnTo>
                  <a:pt x="258651" y="191944"/>
                </a:lnTo>
                <a:lnTo>
                  <a:pt x="263205" y="186309"/>
                </a:lnTo>
                <a:lnTo>
                  <a:pt x="212597" y="186309"/>
                </a:lnTo>
                <a:lnTo>
                  <a:pt x="196530" y="183731"/>
                </a:lnTo>
                <a:lnTo>
                  <a:pt x="183594" y="176641"/>
                </a:lnTo>
                <a:lnTo>
                  <a:pt x="174968" y="166002"/>
                </a:lnTo>
                <a:lnTo>
                  <a:pt x="171830" y="152781"/>
                </a:lnTo>
                <a:lnTo>
                  <a:pt x="174968" y="140440"/>
                </a:lnTo>
                <a:lnTo>
                  <a:pt x="183594" y="130254"/>
                </a:lnTo>
                <a:lnTo>
                  <a:pt x="196530" y="123330"/>
                </a:lnTo>
                <a:lnTo>
                  <a:pt x="212597" y="120776"/>
                </a:lnTo>
                <a:lnTo>
                  <a:pt x="263938" y="120776"/>
                </a:lnTo>
                <a:lnTo>
                  <a:pt x="258651" y="114426"/>
                </a:lnTo>
                <a:lnTo>
                  <a:pt x="237785" y="103060"/>
                </a:lnTo>
                <a:lnTo>
                  <a:pt x="212597" y="98933"/>
                </a:lnTo>
                <a:close/>
              </a:path>
              <a:path w="425450" h="291465">
                <a:moveTo>
                  <a:pt x="263938" y="120776"/>
                </a:moveTo>
                <a:lnTo>
                  <a:pt x="212597" y="120776"/>
                </a:lnTo>
                <a:lnTo>
                  <a:pt x="227637" y="123330"/>
                </a:lnTo>
                <a:lnTo>
                  <a:pt x="240045" y="130254"/>
                </a:lnTo>
                <a:lnTo>
                  <a:pt x="248477" y="140440"/>
                </a:lnTo>
                <a:lnTo>
                  <a:pt x="251587" y="152781"/>
                </a:lnTo>
                <a:lnTo>
                  <a:pt x="248477" y="166002"/>
                </a:lnTo>
                <a:lnTo>
                  <a:pt x="240045" y="176641"/>
                </a:lnTo>
                <a:lnTo>
                  <a:pt x="227637" y="183731"/>
                </a:lnTo>
                <a:lnTo>
                  <a:pt x="212597" y="186309"/>
                </a:lnTo>
                <a:lnTo>
                  <a:pt x="263205" y="186309"/>
                </a:lnTo>
                <a:lnTo>
                  <a:pt x="272873" y="174345"/>
                </a:lnTo>
                <a:lnTo>
                  <a:pt x="278129" y="152781"/>
                </a:lnTo>
                <a:lnTo>
                  <a:pt x="272873" y="131508"/>
                </a:lnTo>
                <a:lnTo>
                  <a:pt x="263938" y="120776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074164" y="4250436"/>
            <a:ext cx="3781425" cy="504825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6350" rIns="0" bIns="0" rtlCol="0">
            <a:spAutoFit/>
          </a:bodyPr>
          <a:lstStyle/>
          <a:p>
            <a:pPr marL="9525" marR="117475">
              <a:spcBef>
                <a:spcPts val="50"/>
              </a:spcBef>
            </a:pPr>
            <a:r>
              <a:rPr sz="1600" b="1" spc="-130" dirty="0">
                <a:solidFill>
                  <a:srgbClr val="1F487C"/>
                </a:solidFill>
                <a:latin typeface="Arial"/>
                <a:cs typeface="Arial"/>
              </a:rPr>
              <a:t>Продвижение </a:t>
            </a:r>
            <a:r>
              <a:rPr sz="1600" b="1" spc="-120" dirty="0">
                <a:solidFill>
                  <a:srgbClr val="1F487C"/>
                </a:solidFill>
                <a:latin typeface="Arial"/>
                <a:cs typeface="Arial"/>
              </a:rPr>
              <a:t>рекламного </a:t>
            </a:r>
            <a:r>
              <a:rPr sz="1600" b="1" spc="-140" dirty="0">
                <a:solidFill>
                  <a:srgbClr val="1F487C"/>
                </a:solidFill>
                <a:latin typeface="Arial"/>
                <a:cs typeface="Arial"/>
              </a:rPr>
              <a:t>видеоролика  </a:t>
            </a:r>
            <a:r>
              <a:rPr sz="1600" b="1" spc="-229" dirty="0">
                <a:solidFill>
                  <a:srgbClr val="1F487C"/>
                </a:solidFill>
                <a:latin typeface="Arial"/>
                <a:cs typeface="Arial"/>
              </a:rPr>
              <a:t>для </a:t>
            </a:r>
            <a:r>
              <a:rPr sz="1600" b="1" spc="-180" dirty="0">
                <a:solidFill>
                  <a:srgbClr val="1F487C"/>
                </a:solidFill>
                <a:latin typeface="Arial"/>
                <a:cs typeface="Arial"/>
              </a:rPr>
              <a:t>социальных </a:t>
            </a:r>
            <a:r>
              <a:rPr sz="1600" b="1" spc="-140" dirty="0">
                <a:solidFill>
                  <a:srgbClr val="1F487C"/>
                </a:solidFill>
                <a:latin typeface="Arial"/>
                <a:cs typeface="Arial"/>
              </a:rPr>
              <a:t>предпринимателей </a:t>
            </a:r>
            <a:r>
              <a:rPr sz="1600" b="1" spc="-80" dirty="0">
                <a:solidFill>
                  <a:srgbClr val="1F487C"/>
                </a:solidFill>
                <a:latin typeface="Arial"/>
                <a:cs typeface="Arial"/>
              </a:rPr>
              <a:t>на</a:t>
            </a:r>
            <a:r>
              <a:rPr sz="1600" b="1" spc="-17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b="1" spc="-195" dirty="0">
                <a:solidFill>
                  <a:srgbClr val="1F487C"/>
                </a:solidFill>
                <a:latin typeface="Arial"/>
                <a:cs typeface="Arial"/>
              </a:rPr>
              <a:t>ТВ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522476" y="4387596"/>
            <a:ext cx="421005" cy="370840"/>
            <a:chOff x="379475" y="4387596"/>
            <a:chExt cx="421005" cy="370840"/>
          </a:xfrm>
        </p:grpSpPr>
        <p:sp>
          <p:nvSpPr>
            <p:cNvPr id="19" name="object 19"/>
            <p:cNvSpPr/>
            <p:nvPr/>
          </p:nvSpPr>
          <p:spPr>
            <a:xfrm>
              <a:off x="384047" y="4392168"/>
              <a:ext cx="411480" cy="361315"/>
            </a:xfrm>
            <a:custGeom>
              <a:avLst/>
              <a:gdLst/>
              <a:ahLst/>
              <a:cxnLst/>
              <a:rect l="l" t="t" r="r" b="b"/>
              <a:pathLst>
                <a:path w="411480" h="361314">
                  <a:moveTo>
                    <a:pt x="357339" y="0"/>
                  </a:moveTo>
                  <a:lnTo>
                    <a:pt x="54140" y="0"/>
                  </a:lnTo>
                  <a:lnTo>
                    <a:pt x="48729" y="6095"/>
                  </a:lnTo>
                  <a:lnTo>
                    <a:pt x="48729" y="234695"/>
                  </a:lnTo>
                  <a:lnTo>
                    <a:pt x="54140" y="240791"/>
                  </a:lnTo>
                  <a:lnTo>
                    <a:pt x="357339" y="240791"/>
                  </a:lnTo>
                  <a:lnTo>
                    <a:pt x="362750" y="234695"/>
                  </a:lnTo>
                  <a:lnTo>
                    <a:pt x="362750" y="210184"/>
                  </a:lnTo>
                  <a:lnTo>
                    <a:pt x="75793" y="210184"/>
                  </a:lnTo>
                  <a:lnTo>
                    <a:pt x="75793" y="30606"/>
                  </a:lnTo>
                  <a:lnTo>
                    <a:pt x="362750" y="30606"/>
                  </a:lnTo>
                  <a:lnTo>
                    <a:pt x="362750" y="6095"/>
                  </a:lnTo>
                  <a:lnTo>
                    <a:pt x="357339" y="0"/>
                  </a:lnTo>
                  <a:close/>
                </a:path>
                <a:path w="411480" h="361314">
                  <a:moveTo>
                    <a:pt x="362750" y="30606"/>
                  </a:moveTo>
                  <a:lnTo>
                    <a:pt x="337489" y="30606"/>
                  </a:lnTo>
                  <a:lnTo>
                    <a:pt x="337489" y="210184"/>
                  </a:lnTo>
                  <a:lnTo>
                    <a:pt x="362750" y="210184"/>
                  </a:lnTo>
                  <a:lnTo>
                    <a:pt x="362750" y="30606"/>
                  </a:lnTo>
                  <a:close/>
                </a:path>
                <a:path w="411480" h="361314">
                  <a:moveTo>
                    <a:pt x="176860" y="67309"/>
                  </a:moveTo>
                  <a:lnTo>
                    <a:pt x="176860" y="173481"/>
                  </a:lnTo>
                  <a:lnTo>
                    <a:pt x="258076" y="120395"/>
                  </a:lnTo>
                  <a:lnTo>
                    <a:pt x="176860" y="67309"/>
                  </a:lnTo>
                  <a:close/>
                </a:path>
                <a:path w="411480" h="361314">
                  <a:moveTo>
                    <a:pt x="360946" y="257174"/>
                  </a:moveTo>
                  <a:lnTo>
                    <a:pt x="50533" y="257174"/>
                  </a:lnTo>
                  <a:lnTo>
                    <a:pt x="48729" y="261238"/>
                  </a:lnTo>
                  <a:lnTo>
                    <a:pt x="1803" y="324484"/>
                  </a:lnTo>
                  <a:lnTo>
                    <a:pt x="1803" y="326516"/>
                  </a:lnTo>
                  <a:lnTo>
                    <a:pt x="0" y="328548"/>
                  </a:lnTo>
                  <a:lnTo>
                    <a:pt x="0" y="355091"/>
                  </a:lnTo>
                  <a:lnTo>
                    <a:pt x="5410" y="361187"/>
                  </a:lnTo>
                  <a:lnTo>
                    <a:pt x="406069" y="361187"/>
                  </a:lnTo>
                  <a:lnTo>
                    <a:pt x="411480" y="355091"/>
                  </a:lnTo>
                  <a:lnTo>
                    <a:pt x="411480" y="351027"/>
                  </a:lnTo>
                  <a:lnTo>
                    <a:pt x="375386" y="351027"/>
                  </a:lnTo>
                  <a:lnTo>
                    <a:pt x="371779" y="346963"/>
                  </a:lnTo>
                  <a:lnTo>
                    <a:pt x="369963" y="344804"/>
                  </a:lnTo>
                  <a:lnTo>
                    <a:pt x="369963" y="334644"/>
                  </a:lnTo>
                  <a:lnTo>
                    <a:pt x="375386" y="328548"/>
                  </a:lnTo>
                  <a:lnTo>
                    <a:pt x="153403" y="328548"/>
                  </a:lnTo>
                  <a:lnTo>
                    <a:pt x="167843" y="304037"/>
                  </a:lnTo>
                  <a:lnTo>
                    <a:pt x="393285" y="304037"/>
                  </a:lnTo>
                  <a:lnTo>
                    <a:pt x="362750" y="261238"/>
                  </a:lnTo>
                  <a:lnTo>
                    <a:pt x="360946" y="257174"/>
                  </a:lnTo>
                  <a:close/>
                </a:path>
                <a:path w="411480" h="361314">
                  <a:moveTo>
                    <a:pt x="393285" y="304037"/>
                  </a:moveTo>
                  <a:lnTo>
                    <a:pt x="243636" y="304037"/>
                  </a:lnTo>
                  <a:lnTo>
                    <a:pt x="258076" y="328548"/>
                  </a:lnTo>
                  <a:lnTo>
                    <a:pt x="380796" y="328548"/>
                  </a:lnTo>
                  <a:lnTo>
                    <a:pt x="388010" y="336676"/>
                  </a:lnTo>
                  <a:lnTo>
                    <a:pt x="388010" y="342772"/>
                  </a:lnTo>
                  <a:lnTo>
                    <a:pt x="386207" y="344804"/>
                  </a:lnTo>
                  <a:lnTo>
                    <a:pt x="384403" y="346963"/>
                  </a:lnTo>
                  <a:lnTo>
                    <a:pt x="380796" y="351027"/>
                  </a:lnTo>
                  <a:lnTo>
                    <a:pt x="411480" y="351027"/>
                  </a:lnTo>
                  <a:lnTo>
                    <a:pt x="411480" y="330580"/>
                  </a:lnTo>
                  <a:lnTo>
                    <a:pt x="409676" y="328548"/>
                  </a:lnTo>
                  <a:lnTo>
                    <a:pt x="409676" y="324484"/>
                  </a:lnTo>
                  <a:lnTo>
                    <a:pt x="407873" y="324484"/>
                  </a:lnTo>
                  <a:lnTo>
                    <a:pt x="393285" y="304037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6336" y="4454906"/>
              <a:ext cx="90360" cy="1153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4047" y="4392168"/>
              <a:ext cx="411480" cy="361315"/>
            </a:xfrm>
            <a:custGeom>
              <a:avLst/>
              <a:gdLst/>
              <a:ahLst/>
              <a:cxnLst/>
              <a:rect l="l" t="t" r="r" b="b"/>
              <a:pathLst>
                <a:path w="411480" h="361314">
                  <a:moveTo>
                    <a:pt x="75793" y="30606"/>
                  </a:moveTo>
                  <a:lnTo>
                    <a:pt x="227086" y="30606"/>
                  </a:lnTo>
                  <a:lnTo>
                    <a:pt x="304777" y="30606"/>
                  </a:lnTo>
                  <a:lnTo>
                    <a:pt x="333400" y="30606"/>
                  </a:lnTo>
                  <a:lnTo>
                    <a:pt x="337489" y="30606"/>
                  </a:lnTo>
                  <a:lnTo>
                    <a:pt x="337489" y="134425"/>
                  </a:lnTo>
                  <a:lnTo>
                    <a:pt x="337489" y="187737"/>
                  </a:lnTo>
                  <a:lnTo>
                    <a:pt x="337489" y="207379"/>
                  </a:lnTo>
                  <a:lnTo>
                    <a:pt x="337489" y="210184"/>
                  </a:lnTo>
                  <a:lnTo>
                    <a:pt x="186196" y="210184"/>
                  </a:lnTo>
                  <a:lnTo>
                    <a:pt x="108505" y="210184"/>
                  </a:lnTo>
                  <a:lnTo>
                    <a:pt x="79882" y="210184"/>
                  </a:lnTo>
                  <a:lnTo>
                    <a:pt x="75793" y="210184"/>
                  </a:lnTo>
                  <a:lnTo>
                    <a:pt x="75793" y="30606"/>
                  </a:lnTo>
                  <a:close/>
                </a:path>
                <a:path w="411480" h="361314">
                  <a:moveTo>
                    <a:pt x="61353" y="240791"/>
                  </a:moveTo>
                  <a:lnTo>
                    <a:pt x="61353" y="240791"/>
                  </a:lnTo>
                  <a:lnTo>
                    <a:pt x="357339" y="240791"/>
                  </a:lnTo>
                  <a:lnTo>
                    <a:pt x="362750" y="234695"/>
                  </a:lnTo>
                  <a:lnTo>
                    <a:pt x="362750" y="6095"/>
                  </a:lnTo>
                  <a:lnTo>
                    <a:pt x="357339" y="0"/>
                  </a:lnTo>
                  <a:lnTo>
                    <a:pt x="54140" y="0"/>
                  </a:lnTo>
                  <a:lnTo>
                    <a:pt x="48729" y="6095"/>
                  </a:lnTo>
                  <a:lnTo>
                    <a:pt x="48729" y="234695"/>
                  </a:lnTo>
                  <a:lnTo>
                    <a:pt x="54140" y="240791"/>
                  </a:lnTo>
                  <a:lnTo>
                    <a:pt x="61353" y="240791"/>
                  </a:lnTo>
                  <a:close/>
                </a:path>
                <a:path w="411480" h="361314">
                  <a:moveTo>
                    <a:pt x="384403" y="346963"/>
                  </a:moveTo>
                  <a:lnTo>
                    <a:pt x="382600" y="348995"/>
                  </a:lnTo>
                  <a:lnTo>
                    <a:pt x="380796" y="351027"/>
                  </a:lnTo>
                  <a:lnTo>
                    <a:pt x="378993" y="351027"/>
                  </a:lnTo>
                  <a:lnTo>
                    <a:pt x="375386" y="351027"/>
                  </a:lnTo>
                  <a:lnTo>
                    <a:pt x="373583" y="348995"/>
                  </a:lnTo>
                  <a:lnTo>
                    <a:pt x="371779" y="346963"/>
                  </a:lnTo>
                  <a:lnTo>
                    <a:pt x="369963" y="344804"/>
                  </a:lnTo>
                  <a:lnTo>
                    <a:pt x="369963" y="342772"/>
                  </a:lnTo>
                  <a:lnTo>
                    <a:pt x="369963" y="340740"/>
                  </a:lnTo>
                  <a:lnTo>
                    <a:pt x="369963" y="336676"/>
                  </a:lnTo>
                  <a:lnTo>
                    <a:pt x="369963" y="334644"/>
                  </a:lnTo>
                  <a:lnTo>
                    <a:pt x="371779" y="332612"/>
                  </a:lnTo>
                  <a:lnTo>
                    <a:pt x="375386" y="328548"/>
                  </a:lnTo>
                  <a:lnTo>
                    <a:pt x="380796" y="328548"/>
                  </a:lnTo>
                  <a:lnTo>
                    <a:pt x="384403" y="332612"/>
                  </a:lnTo>
                  <a:lnTo>
                    <a:pt x="386207" y="334644"/>
                  </a:lnTo>
                  <a:lnTo>
                    <a:pt x="388010" y="336676"/>
                  </a:lnTo>
                  <a:lnTo>
                    <a:pt x="388010" y="340740"/>
                  </a:lnTo>
                  <a:lnTo>
                    <a:pt x="388010" y="342772"/>
                  </a:lnTo>
                  <a:lnTo>
                    <a:pt x="386207" y="344804"/>
                  </a:lnTo>
                  <a:lnTo>
                    <a:pt x="384403" y="346963"/>
                  </a:lnTo>
                  <a:close/>
                </a:path>
                <a:path w="411480" h="361314">
                  <a:moveTo>
                    <a:pt x="153403" y="328548"/>
                  </a:moveTo>
                  <a:lnTo>
                    <a:pt x="161751" y="314378"/>
                  </a:lnTo>
                  <a:lnTo>
                    <a:pt x="166038" y="307101"/>
                  </a:lnTo>
                  <a:lnTo>
                    <a:pt x="167617" y="304420"/>
                  </a:lnTo>
                  <a:lnTo>
                    <a:pt x="167843" y="304037"/>
                  </a:lnTo>
                  <a:lnTo>
                    <a:pt x="211661" y="304037"/>
                  </a:lnTo>
                  <a:lnTo>
                    <a:pt x="234162" y="304037"/>
                  </a:lnTo>
                  <a:lnTo>
                    <a:pt x="242452" y="304037"/>
                  </a:lnTo>
                  <a:lnTo>
                    <a:pt x="243636" y="304037"/>
                  </a:lnTo>
                  <a:lnTo>
                    <a:pt x="251984" y="318208"/>
                  </a:lnTo>
                  <a:lnTo>
                    <a:pt x="256271" y="325485"/>
                  </a:lnTo>
                  <a:lnTo>
                    <a:pt x="257851" y="328166"/>
                  </a:lnTo>
                  <a:lnTo>
                    <a:pt x="258076" y="328548"/>
                  </a:lnTo>
                  <a:lnTo>
                    <a:pt x="153403" y="328548"/>
                  </a:lnTo>
                  <a:close/>
                </a:path>
                <a:path w="411480" h="361314">
                  <a:moveTo>
                    <a:pt x="411480" y="330580"/>
                  </a:moveTo>
                  <a:lnTo>
                    <a:pt x="411480" y="330580"/>
                  </a:lnTo>
                  <a:lnTo>
                    <a:pt x="409676" y="324484"/>
                  </a:lnTo>
                  <a:lnTo>
                    <a:pt x="407873" y="324484"/>
                  </a:lnTo>
                  <a:lnTo>
                    <a:pt x="381786" y="287920"/>
                  </a:lnTo>
                  <a:lnTo>
                    <a:pt x="368390" y="269144"/>
                  </a:lnTo>
                  <a:lnTo>
                    <a:pt x="363455" y="262227"/>
                  </a:lnTo>
                  <a:lnTo>
                    <a:pt x="362750" y="261238"/>
                  </a:lnTo>
                  <a:lnTo>
                    <a:pt x="360946" y="257174"/>
                  </a:lnTo>
                  <a:lnTo>
                    <a:pt x="357339" y="257174"/>
                  </a:lnTo>
                  <a:lnTo>
                    <a:pt x="353720" y="257174"/>
                  </a:lnTo>
                  <a:lnTo>
                    <a:pt x="50533" y="257174"/>
                  </a:lnTo>
                  <a:lnTo>
                    <a:pt x="48729" y="261238"/>
                  </a:lnTo>
                  <a:lnTo>
                    <a:pt x="21600" y="297803"/>
                  </a:lnTo>
                  <a:lnTo>
                    <a:pt x="7669" y="316579"/>
                  </a:lnTo>
                  <a:lnTo>
                    <a:pt x="2536" y="323496"/>
                  </a:lnTo>
                  <a:lnTo>
                    <a:pt x="1803" y="324484"/>
                  </a:lnTo>
                  <a:lnTo>
                    <a:pt x="1803" y="326516"/>
                  </a:lnTo>
                  <a:lnTo>
                    <a:pt x="0" y="328548"/>
                  </a:lnTo>
                  <a:lnTo>
                    <a:pt x="0" y="330580"/>
                  </a:lnTo>
                  <a:lnTo>
                    <a:pt x="0" y="332612"/>
                  </a:lnTo>
                  <a:lnTo>
                    <a:pt x="0" y="348995"/>
                  </a:lnTo>
                  <a:lnTo>
                    <a:pt x="0" y="355091"/>
                  </a:lnTo>
                  <a:lnTo>
                    <a:pt x="5410" y="361187"/>
                  </a:lnTo>
                  <a:lnTo>
                    <a:pt x="406069" y="361187"/>
                  </a:lnTo>
                  <a:lnTo>
                    <a:pt x="411480" y="355091"/>
                  </a:lnTo>
                  <a:lnTo>
                    <a:pt x="411480" y="348995"/>
                  </a:lnTo>
                  <a:lnTo>
                    <a:pt x="411480" y="332612"/>
                  </a:lnTo>
                  <a:lnTo>
                    <a:pt x="411480" y="33058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114032" y="3584448"/>
            <a:ext cx="3167380" cy="259079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6350" rIns="0" bIns="0" rtlCol="0">
            <a:spAutoFit/>
          </a:bodyPr>
          <a:lstStyle/>
          <a:p>
            <a:pPr marL="10795">
              <a:spcBef>
                <a:spcPts val="50"/>
              </a:spcBef>
            </a:pPr>
            <a:r>
              <a:rPr sz="1600" b="1" spc="-165" dirty="0">
                <a:solidFill>
                  <a:srgbClr val="1F487C"/>
                </a:solidFill>
                <a:latin typeface="Arial"/>
                <a:cs typeface="Arial"/>
              </a:rPr>
              <a:t>Выдача </a:t>
            </a:r>
            <a:r>
              <a:rPr sz="1600" b="1" spc="-145" dirty="0">
                <a:solidFill>
                  <a:srgbClr val="1F487C"/>
                </a:solidFill>
                <a:latin typeface="Arial"/>
                <a:cs typeface="Arial"/>
              </a:rPr>
              <a:t>квалифицированной</a:t>
            </a:r>
            <a:r>
              <a:rPr sz="1600" b="1" spc="-2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b="1" spc="-160" dirty="0">
                <a:solidFill>
                  <a:srgbClr val="1F487C"/>
                </a:solidFill>
                <a:latin typeface="Arial"/>
                <a:cs typeface="Arial"/>
              </a:rPr>
              <a:t>ЭЦП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586729" y="3521965"/>
            <a:ext cx="361315" cy="360045"/>
            <a:chOff x="5443728" y="3521964"/>
            <a:chExt cx="361315" cy="360045"/>
          </a:xfrm>
        </p:grpSpPr>
        <p:sp>
          <p:nvSpPr>
            <p:cNvPr id="24" name="object 24"/>
            <p:cNvSpPr/>
            <p:nvPr/>
          </p:nvSpPr>
          <p:spPr>
            <a:xfrm>
              <a:off x="5443728" y="3521963"/>
              <a:ext cx="361315" cy="360045"/>
            </a:xfrm>
            <a:custGeom>
              <a:avLst/>
              <a:gdLst/>
              <a:ahLst/>
              <a:cxnLst/>
              <a:rect l="l" t="t" r="r" b="b"/>
              <a:pathLst>
                <a:path w="361314" h="360045">
                  <a:moveTo>
                    <a:pt x="248412" y="241046"/>
                  </a:moveTo>
                  <a:lnTo>
                    <a:pt x="244602" y="237744"/>
                  </a:lnTo>
                  <a:lnTo>
                    <a:pt x="236982" y="237744"/>
                  </a:lnTo>
                  <a:lnTo>
                    <a:pt x="233172" y="241046"/>
                  </a:lnTo>
                  <a:lnTo>
                    <a:pt x="233172" y="299974"/>
                  </a:lnTo>
                  <a:lnTo>
                    <a:pt x="236982" y="303276"/>
                  </a:lnTo>
                  <a:lnTo>
                    <a:pt x="244602" y="303276"/>
                  </a:lnTo>
                  <a:lnTo>
                    <a:pt x="248412" y="299974"/>
                  </a:lnTo>
                  <a:lnTo>
                    <a:pt x="248412" y="241046"/>
                  </a:lnTo>
                  <a:close/>
                </a:path>
                <a:path w="361314" h="360045">
                  <a:moveTo>
                    <a:pt x="275844" y="268351"/>
                  </a:moveTo>
                  <a:lnTo>
                    <a:pt x="272034" y="265176"/>
                  </a:lnTo>
                  <a:lnTo>
                    <a:pt x="264414" y="265176"/>
                  </a:lnTo>
                  <a:lnTo>
                    <a:pt x="260604" y="268351"/>
                  </a:lnTo>
                  <a:lnTo>
                    <a:pt x="260604" y="300101"/>
                  </a:lnTo>
                  <a:lnTo>
                    <a:pt x="264414" y="303276"/>
                  </a:lnTo>
                  <a:lnTo>
                    <a:pt x="272034" y="303276"/>
                  </a:lnTo>
                  <a:lnTo>
                    <a:pt x="275844" y="300101"/>
                  </a:lnTo>
                  <a:lnTo>
                    <a:pt x="275844" y="268351"/>
                  </a:lnTo>
                  <a:close/>
                </a:path>
                <a:path w="361314" h="360045">
                  <a:moveTo>
                    <a:pt x="295656" y="195453"/>
                  </a:moveTo>
                  <a:lnTo>
                    <a:pt x="291719" y="192024"/>
                  </a:lnTo>
                  <a:lnTo>
                    <a:pt x="128905" y="192024"/>
                  </a:lnTo>
                  <a:lnTo>
                    <a:pt x="124968" y="195453"/>
                  </a:lnTo>
                  <a:lnTo>
                    <a:pt x="124968" y="202311"/>
                  </a:lnTo>
                  <a:lnTo>
                    <a:pt x="128905" y="205740"/>
                  </a:lnTo>
                  <a:lnTo>
                    <a:pt x="291719" y="205740"/>
                  </a:lnTo>
                  <a:lnTo>
                    <a:pt x="295656" y="202311"/>
                  </a:lnTo>
                  <a:lnTo>
                    <a:pt x="295656" y="195453"/>
                  </a:lnTo>
                  <a:close/>
                </a:path>
                <a:path w="361314" h="360045">
                  <a:moveTo>
                    <a:pt x="295656" y="152019"/>
                  </a:moveTo>
                  <a:lnTo>
                    <a:pt x="291719" y="149352"/>
                  </a:lnTo>
                  <a:lnTo>
                    <a:pt x="128905" y="149352"/>
                  </a:lnTo>
                  <a:lnTo>
                    <a:pt x="124968" y="152019"/>
                  </a:lnTo>
                  <a:lnTo>
                    <a:pt x="124968" y="157353"/>
                  </a:lnTo>
                  <a:lnTo>
                    <a:pt x="128905" y="160020"/>
                  </a:lnTo>
                  <a:lnTo>
                    <a:pt x="291719" y="160020"/>
                  </a:lnTo>
                  <a:lnTo>
                    <a:pt x="295656" y="157353"/>
                  </a:lnTo>
                  <a:lnTo>
                    <a:pt x="295656" y="152019"/>
                  </a:lnTo>
                  <a:close/>
                </a:path>
                <a:path w="361314" h="360045">
                  <a:moveTo>
                    <a:pt x="295656" y="107061"/>
                  </a:moveTo>
                  <a:lnTo>
                    <a:pt x="291719" y="103632"/>
                  </a:lnTo>
                  <a:lnTo>
                    <a:pt x="128905" y="103632"/>
                  </a:lnTo>
                  <a:lnTo>
                    <a:pt x="124968" y="107061"/>
                  </a:lnTo>
                  <a:lnTo>
                    <a:pt x="124968" y="113919"/>
                  </a:lnTo>
                  <a:lnTo>
                    <a:pt x="128905" y="117348"/>
                  </a:lnTo>
                  <a:lnTo>
                    <a:pt x="291719" y="117348"/>
                  </a:lnTo>
                  <a:lnTo>
                    <a:pt x="295656" y="113919"/>
                  </a:lnTo>
                  <a:lnTo>
                    <a:pt x="295656" y="107061"/>
                  </a:lnTo>
                  <a:close/>
                </a:path>
                <a:path w="361314" h="360045">
                  <a:moveTo>
                    <a:pt x="303276" y="254635"/>
                  </a:moveTo>
                  <a:lnTo>
                    <a:pt x="299085" y="251460"/>
                  </a:lnTo>
                  <a:lnTo>
                    <a:pt x="290703" y="251460"/>
                  </a:lnTo>
                  <a:lnTo>
                    <a:pt x="286512" y="254635"/>
                  </a:lnTo>
                  <a:lnTo>
                    <a:pt x="286512" y="299974"/>
                  </a:lnTo>
                  <a:lnTo>
                    <a:pt x="290703" y="303276"/>
                  </a:lnTo>
                  <a:lnTo>
                    <a:pt x="299085" y="303276"/>
                  </a:lnTo>
                  <a:lnTo>
                    <a:pt x="303276" y="299974"/>
                  </a:lnTo>
                  <a:lnTo>
                    <a:pt x="303276" y="254635"/>
                  </a:lnTo>
                  <a:close/>
                </a:path>
                <a:path w="361314" h="360045">
                  <a:moveTo>
                    <a:pt x="361188" y="65024"/>
                  </a:moveTo>
                  <a:lnTo>
                    <a:pt x="360172" y="60718"/>
                  </a:lnTo>
                  <a:lnTo>
                    <a:pt x="359587" y="58191"/>
                  </a:lnTo>
                  <a:lnTo>
                    <a:pt x="355206" y="52666"/>
                  </a:lnTo>
                  <a:lnTo>
                    <a:pt x="348640" y="48971"/>
                  </a:lnTo>
                  <a:lnTo>
                    <a:pt x="345694" y="48488"/>
                  </a:lnTo>
                  <a:lnTo>
                    <a:pt x="345694" y="62865"/>
                  </a:lnTo>
                  <a:lnTo>
                    <a:pt x="345694" y="344551"/>
                  </a:lnTo>
                  <a:lnTo>
                    <a:pt x="343154" y="346710"/>
                  </a:lnTo>
                  <a:lnTo>
                    <a:pt x="74803" y="346710"/>
                  </a:lnTo>
                  <a:lnTo>
                    <a:pt x="72263" y="344551"/>
                  </a:lnTo>
                  <a:lnTo>
                    <a:pt x="72263" y="298958"/>
                  </a:lnTo>
                  <a:lnTo>
                    <a:pt x="72263" y="62865"/>
                  </a:lnTo>
                  <a:lnTo>
                    <a:pt x="74803" y="60718"/>
                  </a:lnTo>
                  <a:lnTo>
                    <a:pt x="343154" y="60718"/>
                  </a:lnTo>
                  <a:lnTo>
                    <a:pt x="345694" y="62865"/>
                  </a:lnTo>
                  <a:lnTo>
                    <a:pt x="345694" y="48488"/>
                  </a:lnTo>
                  <a:lnTo>
                    <a:pt x="340487" y="47625"/>
                  </a:lnTo>
                  <a:lnTo>
                    <a:pt x="304419" y="47625"/>
                  </a:lnTo>
                  <a:lnTo>
                    <a:pt x="304419" y="17272"/>
                  </a:lnTo>
                  <a:lnTo>
                    <a:pt x="288925" y="850"/>
                  </a:lnTo>
                  <a:lnTo>
                    <a:pt x="288925" y="15113"/>
                  </a:lnTo>
                  <a:lnTo>
                    <a:pt x="288925" y="47625"/>
                  </a:lnTo>
                  <a:lnTo>
                    <a:pt x="77343" y="47625"/>
                  </a:lnTo>
                  <a:lnTo>
                    <a:pt x="69240" y="48971"/>
                  </a:lnTo>
                  <a:lnTo>
                    <a:pt x="62712" y="52666"/>
                  </a:lnTo>
                  <a:lnTo>
                    <a:pt x="58356" y="58191"/>
                  </a:lnTo>
                  <a:lnTo>
                    <a:pt x="56769" y="65024"/>
                  </a:lnTo>
                  <a:lnTo>
                    <a:pt x="56769" y="298958"/>
                  </a:lnTo>
                  <a:lnTo>
                    <a:pt x="18034" y="298958"/>
                  </a:lnTo>
                  <a:lnTo>
                    <a:pt x="15494" y="296799"/>
                  </a:lnTo>
                  <a:lnTo>
                    <a:pt x="15494" y="15113"/>
                  </a:lnTo>
                  <a:lnTo>
                    <a:pt x="18034" y="12954"/>
                  </a:lnTo>
                  <a:lnTo>
                    <a:pt x="286385" y="12954"/>
                  </a:lnTo>
                  <a:lnTo>
                    <a:pt x="288925" y="15113"/>
                  </a:lnTo>
                  <a:lnTo>
                    <a:pt x="288925" y="850"/>
                  </a:lnTo>
                  <a:lnTo>
                    <a:pt x="283845" y="0"/>
                  </a:lnTo>
                  <a:lnTo>
                    <a:pt x="20701" y="0"/>
                  </a:lnTo>
                  <a:lnTo>
                    <a:pt x="12534" y="1346"/>
                  </a:lnTo>
                  <a:lnTo>
                    <a:pt x="5956" y="5029"/>
                  </a:lnTo>
                  <a:lnTo>
                    <a:pt x="1587" y="10502"/>
                  </a:lnTo>
                  <a:lnTo>
                    <a:pt x="0" y="17272"/>
                  </a:lnTo>
                  <a:lnTo>
                    <a:pt x="0" y="294640"/>
                  </a:lnTo>
                  <a:lnTo>
                    <a:pt x="1587" y="301485"/>
                  </a:lnTo>
                  <a:lnTo>
                    <a:pt x="5969" y="307009"/>
                  </a:lnTo>
                  <a:lnTo>
                    <a:pt x="12534" y="310705"/>
                  </a:lnTo>
                  <a:lnTo>
                    <a:pt x="20701" y="312039"/>
                  </a:lnTo>
                  <a:lnTo>
                    <a:pt x="56769" y="312039"/>
                  </a:lnTo>
                  <a:lnTo>
                    <a:pt x="56769" y="342392"/>
                  </a:lnTo>
                  <a:lnTo>
                    <a:pt x="58356" y="349173"/>
                  </a:lnTo>
                  <a:lnTo>
                    <a:pt x="62712" y="354647"/>
                  </a:lnTo>
                  <a:lnTo>
                    <a:pt x="69240" y="358330"/>
                  </a:lnTo>
                  <a:lnTo>
                    <a:pt x="77343" y="359664"/>
                  </a:lnTo>
                  <a:lnTo>
                    <a:pt x="340487" y="359664"/>
                  </a:lnTo>
                  <a:lnTo>
                    <a:pt x="361188" y="342392"/>
                  </a:lnTo>
                  <a:lnTo>
                    <a:pt x="361188" y="65024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561076" y="3753612"/>
              <a:ext cx="92963" cy="792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114032" y="2145793"/>
            <a:ext cx="1714500" cy="259079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6350" rIns="0" bIns="0" rtlCol="0">
            <a:spAutoFit/>
          </a:bodyPr>
          <a:lstStyle/>
          <a:p>
            <a:pPr marL="10795">
              <a:spcBef>
                <a:spcPts val="50"/>
              </a:spcBef>
            </a:pPr>
            <a:r>
              <a:rPr sz="1600" b="1" spc="-190" dirty="0">
                <a:solidFill>
                  <a:srgbClr val="1F487C"/>
                </a:solidFill>
                <a:latin typeface="Arial"/>
                <a:cs typeface="Arial"/>
              </a:rPr>
              <a:t>Студия</a:t>
            </a:r>
            <a:r>
              <a:rPr sz="1600" b="1" spc="-8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b="1" spc="-120" dirty="0">
                <a:solidFill>
                  <a:srgbClr val="1F487C"/>
                </a:solidFill>
                <a:latin typeface="Arial"/>
                <a:cs typeface="Arial"/>
              </a:rPr>
              <a:t>продакшн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537132" y="5044186"/>
            <a:ext cx="383540" cy="344805"/>
          </a:xfrm>
          <a:custGeom>
            <a:avLst/>
            <a:gdLst/>
            <a:ahLst/>
            <a:cxnLst/>
            <a:rect l="l" t="t" r="r" b="b"/>
            <a:pathLst>
              <a:path w="383540" h="344804">
                <a:moveTo>
                  <a:pt x="89178" y="210947"/>
                </a:moveTo>
                <a:lnTo>
                  <a:pt x="84476" y="214399"/>
                </a:lnTo>
                <a:lnTo>
                  <a:pt x="71995" y="222599"/>
                </a:lnTo>
                <a:lnTo>
                  <a:pt x="53570" y="232699"/>
                </a:lnTo>
                <a:lnTo>
                  <a:pt x="31304" y="241680"/>
                </a:lnTo>
                <a:lnTo>
                  <a:pt x="16909" y="249610"/>
                </a:lnTo>
                <a:lnTo>
                  <a:pt x="6582" y="263874"/>
                </a:lnTo>
                <a:lnTo>
                  <a:pt x="777" y="283900"/>
                </a:lnTo>
                <a:lnTo>
                  <a:pt x="27" y="306704"/>
                </a:lnTo>
                <a:lnTo>
                  <a:pt x="0" y="314852"/>
                </a:lnTo>
                <a:lnTo>
                  <a:pt x="87" y="317406"/>
                </a:lnTo>
                <a:lnTo>
                  <a:pt x="394" y="324929"/>
                </a:lnTo>
                <a:lnTo>
                  <a:pt x="1475" y="335692"/>
                </a:lnTo>
                <a:lnTo>
                  <a:pt x="3567" y="344677"/>
                </a:lnTo>
                <a:lnTo>
                  <a:pt x="21652" y="344677"/>
                </a:lnTo>
                <a:lnTo>
                  <a:pt x="19880" y="337746"/>
                </a:lnTo>
                <a:lnTo>
                  <a:pt x="18334" y="327802"/>
                </a:lnTo>
                <a:lnTo>
                  <a:pt x="17241" y="317406"/>
                </a:lnTo>
                <a:lnTo>
                  <a:pt x="16826" y="309117"/>
                </a:lnTo>
                <a:lnTo>
                  <a:pt x="16868" y="306704"/>
                </a:lnTo>
                <a:lnTo>
                  <a:pt x="25479" y="268539"/>
                </a:lnTo>
                <a:lnTo>
                  <a:pt x="59998" y="251398"/>
                </a:lnTo>
                <a:lnTo>
                  <a:pt x="79686" y="240522"/>
                </a:lnTo>
                <a:lnTo>
                  <a:pt x="98830" y="228091"/>
                </a:lnTo>
                <a:lnTo>
                  <a:pt x="89178" y="210947"/>
                </a:lnTo>
                <a:close/>
              </a:path>
              <a:path w="383540" h="344804">
                <a:moveTo>
                  <a:pt x="185660" y="203580"/>
                </a:moveTo>
                <a:lnTo>
                  <a:pt x="165162" y="203580"/>
                </a:lnTo>
                <a:lnTo>
                  <a:pt x="168322" y="210018"/>
                </a:lnTo>
                <a:lnTo>
                  <a:pt x="202843" y="241474"/>
                </a:lnTo>
                <a:lnTo>
                  <a:pt x="245947" y="261238"/>
                </a:lnTo>
                <a:lnTo>
                  <a:pt x="256579" y="268378"/>
                </a:lnTo>
                <a:lnTo>
                  <a:pt x="262235" y="280447"/>
                </a:lnTo>
                <a:lnTo>
                  <a:pt x="264270" y="294564"/>
                </a:lnTo>
                <a:lnTo>
                  <a:pt x="264044" y="307847"/>
                </a:lnTo>
                <a:lnTo>
                  <a:pt x="263935" y="317406"/>
                </a:lnTo>
                <a:lnTo>
                  <a:pt x="263592" y="326263"/>
                </a:lnTo>
                <a:lnTo>
                  <a:pt x="262517" y="336494"/>
                </a:lnTo>
                <a:lnTo>
                  <a:pt x="260425" y="344677"/>
                </a:lnTo>
                <a:lnTo>
                  <a:pt x="278510" y="344677"/>
                </a:lnTo>
                <a:lnTo>
                  <a:pt x="280602" y="335672"/>
                </a:lnTo>
                <a:lnTo>
                  <a:pt x="281677" y="324929"/>
                </a:lnTo>
                <a:lnTo>
                  <a:pt x="282073" y="314852"/>
                </a:lnTo>
                <a:lnTo>
                  <a:pt x="282090" y="306704"/>
                </a:lnTo>
                <a:lnTo>
                  <a:pt x="281300" y="283364"/>
                </a:lnTo>
                <a:lnTo>
                  <a:pt x="275495" y="263715"/>
                </a:lnTo>
                <a:lnTo>
                  <a:pt x="265168" y="249590"/>
                </a:lnTo>
                <a:lnTo>
                  <a:pt x="250773" y="241680"/>
                </a:lnTo>
                <a:lnTo>
                  <a:pt x="228500" y="232699"/>
                </a:lnTo>
                <a:lnTo>
                  <a:pt x="210071" y="222599"/>
                </a:lnTo>
                <a:lnTo>
                  <a:pt x="197521" y="214356"/>
                </a:lnTo>
                <a:lnTo>
                  <a:pt x="192886" y="210947"/>
                </a:lnTo>
                <a:lnTo>
                  <a:pt x="192886" y="209676"/>
                </a:lnTo>
                <a:lnTo>
                  <a:pt x="188073" y="207263"/>
                </a:lnTo>
                <a:lnTo>
                  <a:pt x="185660" y="203580"/>
                </a:lnTo>
                <a:close/>
              </a:path>
              <a:path w="383540" h="344804">
                <a:moveTo>
                  <a:pt x="335137" y="77215"/>
                </a:moveTo>
                <a:lnTo>
                  <a:pt x="309866" y="77215"/>
                </a:lnTo>
                <a:lnTo>
                  <a:pt x="314692" y="78486"/>
                </a:lnTo>
                <a:lnTo>
                  <a:pt x="318311" y="83438"/>
                </a:lnTo>
                <a:lnTo>
                  <a:pt x="323017" y="92251"/>
                </a:lnTo>
                <a:lnTo>
                  <a:pt x="326143" y="105457"/>
                </a:lnTo>
                <a:lnTo>
                  <a:pt x="327461" y="122354"/>
                </a:lnTo>
                <a:lnTo>
                  <a:pt x="326744" y="142239"/>
                </a:lnTo>
                <a:lnTo>
                  <a:pt x="326386" y="158847"/>
                </a:lnTo>
                <a:lnTo>
                  <a:pt x="328403" y="172132"/>
                </a:lnTo>
                <a:lnTo>
                  <a:pt x="332004" y="182441"/>
                </a:lnTo>
                <a:lnTo>
                  <a:pt x="336396" y="190119"/>
                </a:lnTo>
                <a:lnTo>
                  <a:pt x="328858" y="192982"/>
                </a:lnTo>
                <a:lnTo>
                  <a:pt x="321321" y="194452"/>
                </a:lnTo>
                <a:lnTo>
                  <a:pt x="314690" y="194994"/>
                </a:lnTo>
                <a:lnTo>
                  <a:pt x="309866" y="195072"/>
                </a:lnTo>
                <a:lnTo>
                  <a:pt x="306246" y="195072"/>
                </a:lnTo>
                <a:lnTo>
                  <a:pt x="302627" y="198754"/>
                </a:lnTo>
                <a:lnTo>
                  <a:pt x="301420" y="203580"/>
                </a:lnTo>
                <a:lnTo>
                  <a:pt x="301128" y="208533"/>
                </a:lnTo>
                <a:lnTo>
                  <a:pt x="301016" y="213002"/>
                </a:lnTo>
                <a:lnTo>
                  <a:pt x="305338" y="229076"/>
                </a:lnTo>
                <a:lnTo>
                  <a:pt x="321091" y="248800"/>
                </a:lnTo>
                <a:lnTo>
                  <a:pt x="354481" y="267334"/>
                </a:lnTo>
                <a:lnTo>
                  <a:pt x="361268" y="274004"/>
                </a:lnTo>
                <a:lnTo>
                  <a:pt x="364435" y="285638"/>
                </a:lnTo>
                <a:lnTo>
                  <a:pt x="365339" y="297963"/>
                </a:lnTo>
                <a:lnTo>
                  <a:pt x="365339" y="306704"/>
                </a:lnTo>
                <a:lnTo>
                  <a:pt x="383424" y="306704"/>
                </a:lnTo>
                <a:lnTo>
                  <a:pt x="378600" y="266938"/>
                </a:lnTo>
                <a:lnTo>
                  <a:pt x="342405" y="238795"/>
                </a:lnTo>
                <a:lnTo>
                  <a:pt x="330816" y="230727"/>
                </a:lnTo>
                <a:lnTo>
                  <a:pt x="323526" y="222896"/>
                </a:lnTo>
                <a:lnTo>
                  <a:pt x="319518" y="215900"/>
                </a:lnTo>
                <a:lnTo>
                  <a:pt x="328595" y="214399"/>
                </a:lnTo>
                <a:lnTo>
                  <a:pt x="338804" y="211423"/>
                </a:lnTo>
                <a:lnTo>
                  <a:pt x="349016" y="206398"/>
                </a:lnTo>
                <a:lnTo>
                  <a:pt x="358100" y="198754"/>
                </a:lnTo>
                <a:lnTo>
                  <a:pt x="360513" y="195072"/>
                </a:lnTo>
                <a:lnTo>
                  <a:pt x="361720" y="191388"/>
                </a:lnTo>
                <a:lnTo>
                  <a:pt x="360513" y="187706"/>
                </a:lnTo>
                <a:lnTo>
                  <a:pt x="359307" y="185165"/>
                </a:lnTo>
                <a:lnTo>
                  <a:pt x="356894" y="181482"/>
                </a:lnTo>
                <a:lnTo>
                  <a:pt x="354481" y="180339"/>
                </a:lnTo>
                <a:lnTo>
                  <a:pt x="352127" y="179068"/>
                </a:lnTo>
                <a:lnTo>
                  <a:pt x="348304" y="173878"/>
                </a:lnTo>
                <a:lnTo>
                  <a:pt x="345160" y="162712"/>
                </a:lnTo>
                <a:lnTo>
                  <a:pt x="344951" y="150078"/>
                </a:lnTo>
                <a:lnTo>
                  <a:pt x="344974" y="137858"/>
                </a:lnTo>
                <a:lnTo>
                  <a:pt x="345131" y="131190"/>
                </a:lnTo>
                <a:lnTo>
                  <a:pt x="345141" y="122354"/>
                </a:lnTo>
                <a:lnTo>
                  <a:pt x="343927" y="104203"/>
                </a:lnTo>
                <a:lnTo>
                  <a:pt x="339405" y="84824"/>
                </a:lnTo>
                <a:lnTo>
                  <a:pt x="335137" y="77215"/>
                </a:lnTo>
                <a:close/>
              </a:path>
              <a:path w="383540" h="344804">
                <a:moveTo>
                  <a:pt x="277759" y="47226"/>
                </a:moveTo>
                <a:lnTo>
                  <a:pt x="262838" y="51434"/>
                </a:lnTo>
                <a:lnTo>
                  <a:pt x="261631" y="51434"/>
                </a:lnTo>
                <a:lnTo>
                  <a:pt x="252264" y="56505"/>
                </a:lnTo>
                <a:lnTo>
                  <a:pt x="240071" y="68945"/>
                </a:lnTo>
                <a:lnTo>
                  <a:pt x="229915" y="92886"/>
                </a:lnTo>
                <a:lnTo>
                  <a:pt x="226655" y="132461"/>
                </a:lnTo>
                <a:lnTo>
                  <a:pt x="226505" y="155977"/>
                </a:lnTo>
                <a:lnTo>
                  <a:pt x="225449" y="168671"/>
                </a:lnTo>
                <a:lnTo>
                  <a:pt x="222584" y="174912"/>
                </a:lnTo>
                <a:lnTo>
                  <a:pt x="217003" y="179069"/>
                </a:lnTo>
                <a:lnTo>
                  <a:pt x="213397" y="180339"/>
                </a:lnTo>
                <a:lnTo>
                  <a:pt x="210984" y="181482"/>
                </a:lnTo>
                <a:lnTo>
                  <a:pt x="209777" y="185165"/>
                </a:lnTo>
                <a:lnTo>
                  <a:pt x="207364" y="188848"/>
                </a:lnTo>
                <a:lnTo>
                  <a:pt x="207364" y="192531"/>
                </a:lnTo>
                <a:lnTo>
                  <a:pt x="258012" y="215900"/>
                </a:lnTo>
                <a:lnTo>
                  <a:pt x="259218" y="215900"/>
                </a:lnTo>
                <a:lnTo>
                  <a:pt x="259218" y="195072"/>
                </a:lnTo>
                <a:lnTo>
                  <a:pt x="250831" y="194637"/>
                </a:lnTo>
                <a:lnTo>
                  <a:pt x="243691" y="193500"/>
                </a:lnTo>
                <a:lnTo>
                  <a:pt x="237682" y="191910"/>
                </a:lnTo>
                <a:lnTo>
                  <a:pt x="232688" y="190119"/>
                </a:lnTo>
                <a:lnTo>
                  <a:pt x="238115" y="179518"/>
                </a:lnTo>
                <a:lnTo>
                  <a:pt x="241730" y="166179"/>
                </a:lnTo>
                <a:lnTo>
                  <a:pt x="243536" y="150078"/>
                </a:lnTo>
                <a:lnTo>
                  <a:pt x="243534" y="131190"/>
                </a:lnTo>
                <a:lnTo>
                  <a:pt x="246286" y="101641"/>
                </a:lnTo>
                <a:lnTo>
                  <a:pt x="252884" y="84153"/>
                </a:lnTo>
                <a:lnTo>
                  <a:pt x="260840" y="75166"/>
                </a:lnTo>
                <a:lnTo>
                  <a:pt x="267664" y="71119"/>
                </a:lnTo>
                <a:lnTo>
                  <a:pt x="268858" y="71119"/>
                </a:lnTo>
                <a:lnTo>
                  <a:pt x="280470" y="68409"/>
                </a:lnTo>
                <a:lnTo>
                  <a:pt x="330071" y="68409"/>
                </a:lnTo>
                <a:lnTo>
                  <a:pt x="325408" y="63674"/>
                </a:lnTo>
                <a:lnTo>
                  <a:pt x="319662" y="59785"/>
                </a:lnTo>
                <a:lnTo>
                  <a:pt x="313238" y="57276"/>
                </a:lnTo>
                <a:lnTo>
                  <a:pt x="306246" y="56387"/>
                </a:lnTo>
                <a:lnTo>
                  <a:pt x="299462" y="51667"/>
                </a:lnTo>
                <a:lnTo>
                  <a:pt x="289967" y="47958"/>
                </a:lnTo>
                <a:lnTo>
                  <a:pt x="277759" y="47226"/>
                </a:lnTo>
                <a:close/>
              </a:path>
              <a:path w="383540" h="344804">
                <a:moveTo>
                  <a:pt x="141032" y="0"/>
                </a:moveTo>
                <a:lnTo>
                  <a:pt x="96868" y="16049"/>
                </a:lnTo>
                <a:lnTo>
                  <a:pt x="69973" y="84153"/>
                </a:lnTo>
                <a:lnTo>
                  <a:pt x="69547" y="97369"/>
                </a:lnTo>
                <a:lnTo>
                  <a:pt x="70790" y="123253"/>
                </a:lnTo>
                <a:lnTo>
                  <a:pt x="91591" y="184022"/>
                </a:lnTo>
                <a:lnTo>
                  <a:pt x="125338" y="206400"/>
                </a:lnTo>
                <a:lnTo>
                  <a:pt x="139826" y="208533"/>
                </a:lnTo>
                <a:lnTo>
                  <a:pt x="150684" y="208533"/>
                </a:lnTo>
                <a:lnTo>
                  <a:pt x="157923" y="207263"/>
                </a:lnTo>
                <a:lnTo>
                  <a:pt x="165162" y="203580"/>
                </a:lnTo>
                <a:lnTo>
                  <a:pt x="185660" y="203580"/>
                </a:lnTo>
                <a:lnTo>
                  <a:pt x="183247" y="199897"/>
                </a:lnTo>
                <a:lnTo>
                  <a:pt x="180834" y="193801"/>
                </a:lnTo>
                <a:lnTo>
                  <a:pt x="184453" y="191388"/>
                </a:lnTo>
                <a:lnTo>
                  <a:pt x="188073" y="187706"/>
                </a:lnTo>
                <a:lnTo>
                  <a:pt x="139826" y="187706"/>
                </a:lnTo>
                <a:lnTo>
                  <a:pt x="129448" y="186561"/>
                </a:lnTo>
                <a:lnTo>
                  <a:pt x="92899" y="144841"/>
                </a:lnTo>
                <a:lnTo>
                  <a:pt x="87055" y="94942"/>
                </a:lnTo>
                <a:lnTo>
                  <a:pt x="87971" y="85851"/>
                </a:lnTo>
                <a:lnTo>
                  <a:pt x="88063" y="84153"/>
                </a:lnTo>
                <a:lnTo>
                  <a:pt x="95378" y="49813"/>
                </a:lnTo>
                <a:lnTo>
                  <a:pt x="110135" y="30654"/>
                </a:lnTo>
                <a:lnTo>
                  <a:pt x="126475" y="22520"/>
                </a:lnTo>
                <a:lnTo>
                  <a:pt x="138632" y="20827"/>
                </a:lnTo>
                <a:lnTo>
                  <a:pt x="188104" y="20827"/>
                </a:lnTo>
                <a:lnTo>
                  <a:pt x="184750" y="16049"/>
                </a:lnTo>
                <a:lnTo>
                  <a:pt x="162325" y="3018"/>
                </a:lnTo>
                <a:lnTo>
                  <a:pt x="141032" y="0"/>
                </a:lnTo>
                <a:close/>
              </a:path>
              <a:path w="383540" h="344804">
                <a:moveTo>
                  <a:pt x="188104" y="20827"/>
                </a:moveTo>
                <a:lnTo>
                  <a:pt x="141032" y="20827"/>
                </a:lnTo>
                <a:lnTo>
                  <a:pt x="152360" y="21466"/>
                </a:lnTo>
                <a:lnTo>
                  <a:pt x="169226" y="28797"/>
                </a:lnTo>
                <a:lnTo>
                  <a:pt x="184959" y="48081"/>
                </a:lnTo>
                <a:lnTo>
                  <a:pt x="192793" y="84153"/>
                </a:lnTo>
                <a:lnTo>
                  <a:pt x="192886" y="85851"/>
                </a:lnTo>
                <a:lnTo>
                  <a:pt x="195337" y="118248"/>
                </a:lnTo>
                <a:lnTo>
                  <a:pt x="176008" y="170433"/>
                </a:lnTo>
                <a:lnTo>
                  <a:pt x="141032" y="187706"/>
                </a:lnTo>
                <a:lnTo>
                  <a:pt x="188073" y="187706"/>
                </a:lnTo>
                <a:lnTo>
                  <a:pt x="190486" y="184022"/>
                </a:lnTo>
                <a:lnTo>
                  <a:pt x="205064" y="154662"/>
                </a:lnTo>
                <a:lnTo>
                  <a:pt x="211282" y="123253"/>
                </a:lnTo>
                <a:lnTo>
                  <a:pt x="212528" y="97369"/>
                </a:lnTo>
                <a:lnTo>
                  <a:pt x="212224" y="85851"/>
                </a:lnTo>
                <a:lnTo>
                  <a:pt x="212098" y="84153"/>
                </a:lnTo>
                <a:lnTo>
                  <a:pt x="203106" y="42201"/>
                </a:lnTo>
                <a:lnTo>
                  <a:pt x="188104" y="20827"/>
                </a:lnTo>
                <a:close/>
              </a:path>
              <a:path w="383540" h="344804">
                <a:moveTo>
                  <a:pt x="330071" y="68409"/>
                </a:moveTo>
                <a:lnTo>
                  <a:pt x="280470" y="68409"/>
                </a:lnTo>
                <a:lnTo>
                  <a:pt x="288462" y="69722"/>
                </a:lnTo>
                <a:lnTo>
                  <a:pt x="293284" y="72655"/>
                </a:lnTo>
                <a:lnTo>
                  <a:pt x="295388" y="74802"/>
                </a:lnTo>
                <a:lnTo>
                  <a:pt x="297801" y="77215"/>
                </a:lnTo>
                <a:lnTo>
                  <a:pt x="300214" y="78486"/>
                </a:lnTo>
                <a:lnTo>
                  <a:pt x="303833" y="78486"/>
                </a:lnTo>
                <a:lnTo>
                  <a:pt x="309866" y="77215"/>
                </a:lnTo>
                <a:lnTo>
                  <a:pt x="335137" y="77215"/>
                </a:lnTo>
                <a:lnTo>
                  <a:pt x="330364" y="68706"/>
                </a:lnTo>
                <a:lnTo>
                  <a:pt x="330071" y="68409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538037" y="4884758"/>
            <a:ext cx="486575" cy="4806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89777" y="2077211"/>
            <a:ext cx="367665" cy="342900"/>
          </a:xfrm>
          <a:custGeom>
            <a:avLst/>
            <a:gdLst/>
            <a:ahLst/>
            <a:cxnLst/>
            <a:rect l="l" t="t" r="r" b="b"/>
            <a:pathLst>
              <a:path w="367664" h="342900">
                <a:moveTo>
                  <a:pt x="367284" y="110236"/>
                </a:moveTo>
                <a:lnTo>
                  <a:pt x="10287" y="110236"/>
                </a:lnTo>
                <a:lnTo>
                  <a:pt x="10287" y="342900"/>
                </a:lnTo>
                <a:lnTo>
                  <a:pt x="367284" y="342900"/>
                </a:lnTo>
                <a:lnTo>
                  <a:pt x="367284" y="327533"/>
                </a:lnTo>
                <a:lnTo>
                  <a:pt x="28066" y="327533"/>
                </a:lnTo>
                <a:lnTo>
                  <a:pt x="28066" y="179070"/>
                </a:lnTo>
                <a:lnTo>
                  <a:pt x="367284" y="179070"/>
                </a:lnTo>
                <a:lnTo>
                  <a:pt x="367284" y="162940"/>
                </a:lnTo>
                <a:lnTo>
                  <a:pt x="43307" y="162940"/>
                </a:lnTo>
                <a:lnTo>
                  <a:pt x="53266" y="154050"/>
                </a:lnTo>
                <a:lnTo>
                  <a:pt x="28066" y="154050"/>
                </a:lnTo>
                <a:lnTo>
                  <a:pt x="28066" y="126491"/>
                </a:lnTo>
                <a:lnTo>
                  <a:pt x="30987" y="125984"/>
                </a:lnTo>
                <a:lnTo>
                  <a:pt x="367284" y="125984"/>
                </a:lnTo>
                <a:lnTo>
                  <a:pt x="367284" y="110236"/>
                </a:lnTo>
                <a:close/>
              </a:path>
              <a:path w="367664" h="342900">
                <a:moveTo>
                  <a:pt x="367284" y="179070"/>
                </a:moveTo>
                <a:lnTo>
                  <a:pt x="350012" y="179070"/>
                </a:lnTo>
                <a:lnTo>
                  <a:pt x="350012" y="327533"/>
                </a:lnTo>
                <a:lnTo>
                  <a:pt x="367284" y="327533"/>
                </a:lnTo>
                <a:lnTo>
                  <a:pt x="367284" y="179070"/>
                </a:lnTo>
                <a:close/>
              </a:path>
              <a:path w="367664" h="342900">
                <a:moveTo>
                  <a:pt x="139826" y="125984"/>
                </a:moveTo>
                <a:lnTo>
                  <a:pt x="114681" y="125984"/>
                </a:lnTo>
                <a:lnTo>
                  <a:pt x="73406" y="162940"/>
                </a:lnTo>
                <a:lnTo>
                  <a:pt x="97916" y="162940"/>
                </a:lnTo>
                <a:lnTo>
                  <a:pt x="139826" y="125984"/>
                </a:lnTo>
                <a:close/>
              </a:path>
              <a:path w="367664" h="342900">
                <a:moveTo>
                  <a:pt x="194945" y="125984"/>
                </a:moveTo>
                <a:lnTo>
                  <a:pt x="169799" y="125984"/>
                </a:lnTo>
                <a:lnTo>
                  <a:pt x="128524" y="162940"/>
                </a:lnTo>
                <a:lnTo>
                  <a:pt x="153162" y="162940"/>
                </a:lnTo>
                <a:lnTo>
                  <a:pt x="194945" y="125984"/>
                </a:lnTo>
                <a:close/>
              </a:path>
              <a:path w="367664" h="342900">
                <a:moveTo>
                  <a:pt x="250062" y="125984"/>
                </a:moveTo>
                <a:lnTo>
                  <a:pt x="225044" y="125984"/>
                </a:lnTo>
                <a:lnTo>
                  <a:pt x="183641" y="162940"/>
                </a:lnTo>
                <a:lnTo>
                  <a:pt x="208279" y="162940"/>
                </a:lnTo>
                <a:lnTo>
                  <a:pt x="250062" y="125984"/>
                </a:lnTo>
                <a:close/>
              </a:path>
              <a:path w="367664" h="342900">
                <a:moveTo>
                  <a:pt x="305308" y="125984"/>
                </a:moveTo>
                <a:lnTo>
                  <a:pt x="280162" y="125984"/>
                </a:lnTo>
                <a:lnTo>
                  <a:pt x="238760" y="162940"/>
                </a:lnTo>
                <a:lnTo>
                  <a:pt x="263398" y="162940"/>
                </a:lnTo>
                <a:lnTo>
                  <a:pt x="305308" y="125984"/>
                </a:lnTo>
                <a:close/>
              </a:path>
              <a:path w="367664" h="342900">
                <a:moveTo>
                  <a:pt x="367284" y="125984"/>
                </a:moveTo>
                <a:lnTo>
                  <a:pt x="335788" y="125984"/>
                </a:lnTo>
                <a:lnTo>
                  <a:pt x="294386" y="162940"/>
                </a:lnTo>
                <a:lnTo>
                  <a:pt x="319024" y="162940"/>
                </a:lnTo>
                <a:lnTo>
                  <a:pt x="350012" y="135636"/>
                </a:lnTo>
                <a:lnTo>
                  <a:pt x="367284" y="135636"/>
                </a:lnTo>
                <a:lnTo>
                  <a:pt x="367284" y="125984"/>
                </a:lnTo>
                <a:close/>
              </a:path>
              <a:path w="367664" h="342900">
                <a:moveTo>
                  <a:pt x="367284" y="135636"/>
                </a:moveTo>
                <a:lnTo>
                  <a:pt x="350012" y="135636"/>
                </a:lnTo>
                <a:lnTo>
                  <a:pt x="350012" y="162940"/>
                </a:lnTo>
                <a:lnTo>
                  <a:pt x="367284" y="162940"/>
                </a:lnTo>
                <a:lnTo>
                  <a:pt x="367284" y="135636"/>
                </a:lnTo>
                <a:close/>
              </a:path>
              <a:path w="367664" h="342900">
                <a:moveTo>
                  <a:pt x="84709" y="125984"/>
                </a:moveTo>
                <a:lnTo>
                  <a:pt x="60071" y="125984"/>
                </a:lnTo>
                <a:lnTo>
                  <a:pt x="28066" y="154050"/>
                </a:lnTo>
                <a:lnTo>
                  <a:pt x="53266" y="154050"/>
                </a:lnTo>
                <a:lnTo>
                  <a:pt x="84709" y="125984"/>
                </a:lnTo>
                <a:close/>
              </a:path>
              <a:path w="367664" h="342900">
                <a:moveTo>
                  <a:pt x="350012" y="0"/>
                </a:moveTo>
                <a:lnTo>
                  <a:pt x="0" y="61467"/>
                </a:lnTo>
                <a:lnTo>
                  <a:pt x="10795" y="110236"/>
                </a:lnTo>
                <a:lnTo>
                  <a:pt x="28066" y="110236"/>
                </a:lnTo>
                <a:lnTo>
                  <a:pt x="22098" y="83438"/>
                </a:lnTo>
                <a:lnTo>
                  <a:pt x="54008" y="83438"/>
                </a:lnTo>
                <a:lnTo>
                  <a:pt x="33909" y="71627"/>
                </a:lnTo>
                <a:lnTo>
                  <a:pt x="64008" y="66293"/>
                </a:lnTo>
                <a:lnTo>
                  <a:pt x="95669" y="66293"/>
                </a:lnTo>
                <a:lnTo>
                  <a:pt x="88137" y="61849"/>
                </a:lnTo>
                <a:lnTo>
                  <a:pt x="118110" y="56641"/>
                </a:lnTo>
                <a:lnTo>
                  <a:pt x="150011" y="56641"/>
                </a:lnTo>
                <a:lnTo>
                  <a:pt x="142748" y="52197"/>
                </a:lnTo>
                <a:lnTo>
                  <a:pt x="172338" y="46989"/>
                </a:lnTo>
                <a:lnTo>
                  <a:pt x="204221" y="46989"/>
                </a:lnTo>
                <a:lnTo>
                  <a:pt x="196976" y="42545"/>
                </a:lnTo>
                <a:lnTo>
                  <a:pt x="226440" y="37337"/>
                </a:lnTo>
                <a:lnTo>
                  <a:pt x="258342" y="37337"/>
                </a:lnTo>
                <a:lnTo>
                  <a:pt x="251078" y="32892"/>
                </a:lnTo>
                <a:lnTo>
                  <a:pt x="281177" y="28066"/>
                </a:lnTo>
                <a:lnTo>
                  <a:pt x="311907" y="28066"/>
                </a:lnTo>
                <a:lnTo>
                  <a:pt x="305308" y="24129"/>
                </a:lnTo>
                <a:lnTo>
                  <a:pt x="336296" y="18034"/>
                </a:lnTo>
                <a:lnTo>
                  <a:pt x="354134" y="18034"/>
                </a:lnTo>
                <a:lnTo>
                  <a:pt x="350012" y="0"/>
                </a:lnTo>
                <a:close/>
              </a:path>
              <a:path w="367664" h="342900">
                <a:moveTo>
                  <a:pt x="54008" y="83438"/>
                </a:moveTo>
                <a:lnTo>
                  <a:pt x="22098" y="83438"/>
                </a:lnTo>
                <a:lnTo>
                  <a:pt x="58547" y="104901"/>
                </a:lnTo>
                <a:lnTo>
                  <a:pt x="29590" y="110236"/>
                </a:lnTo>
                <a:lnTo>
                  <a:pt x="119634" y="110236"/>
                </a:lnTo>
                <a:lnTo>
                  <a:pt x="174056" y="100584"/>
                </a:lnTo>
                <a:lnTo>
                  <a:pt x="83185" y="100584"/>
                </a:lnTo>
                <a:lnTo>
                  <a:pt x="54008" y="83438"/>
                </a:lnTo>
                <a:close/>
              </a:path>
              <a:path w="367664" h="342900">
                <a:moveTo>
                  <a:pt x="95669" y="66293"/>
                </a:moveTo>
                <a:lnTo>
                  <a:pt x="64008" y="66293"/>
                </a:lnTo>
                <a:lnTo>
                  <a:pt x="112775" y="95250"/>
                </a:lnTo>
                <a:lnTo>
                  <a:pt x="83185" y="100584"/>
                </a:lnTo>
                <a:lnTo>
                  <a:pt x="174056" y="100584"/>
                </a:lnTo>
                <a:lnTo>
                  <a:pt x="228479" y="90932"/>
                </a:lnTo>
                <a:lnTo>
                  <a:pt x="137413" y="90932"/>
                </a:lnTo>
                <a:lnTo>
                  <a:pt x="95669" y="66293"/>
                </a:lnTo>
                <a:close/>
              </a:path>
              <a:path w="367664" h="342900">
                <a:moveTo>
                  <a:pt x="150011" y="56641"/>
                </a:moveTo>
                <a:lnTo>
                  <a:pt x="118110" y="56641"/>
                </a:lnTo>
                <a:lnTo>
                  <a:pt x="167386" y="86105"/>
                </a:lnTo>
                <a:lnTo>
                  <a:pt x="137413" y="90932"/>
                </a:lnTo>
                <a:lnTo>
                  <a:pt x="228479" y="90932"/>
                </a:lnTo>
                <a:lnTo>
                  <a:pt x="278605" y="82041"/>
                </a:lnTo>
                <a:lnTo>
                  <a:pt x="191515" y="82041"/>
                </a:lnTo>
                <a:lnTo>
                  <a:pt x="150011" y="56641"/>
                </a:lnTo>
                <a:close/>
              </a:path>
              <a:path w="367664" h="342900">
                <a:moveTo>
                  <a:pt x="204221" y="46989"/>
                </a:moveTo>
                <a:lnTo>
                  <a:pt x="172338" y="46989"/>
                </a:lnTo>
                <a:lnTo>
                  <a:pt x="221614" y="76453"/>
                </a:lnTo>
                <a:lnTo>
                  <a:pt x="191515" y="82041"/>
                </a:lnTo>
                <a:lnTo>
                  <a:pt x="278605" y="82041"/>
                </a:lnTo>
                <a:lnTo>
                  <a:pt x="333028" y="72389"/>
                </a:lnTo>
                <a:lnTo>
                  <a:pt x="245618" y="72389"/>
                </a:lnTo>
                <a:lnTo>
                  <a:pt x="204221" y="46989"/>
                </a:lnTo>
                <a:close/>
              </a:path>
              <a:path w="367664" h="342900">
                <a:moveTo>
                  <a:pt x="258342" y="37337"/>
                </a:moveTo>
                <a:lnTo>
                  <a:pt x="226440" y="37337"/>
                </a:lnTo>
                <a:lnTo>
                  <a:pt x="275716" y="66675"/>
                </a:lnTo>
                <a:lnTo>
                  <a:pt x="245618" y="72389"/>
                </a:lnTo>
                <a:lnTo>
                  <a:pt x="333028" y="72389"/>
                </a:lnTo>
                <a:lnTo>
                  <a:pt x="365251" y="66675"/>
                </a:lnTo>
                <a:lnTo>
                  <a:pt x="364352" y="62737"/>
                </a:lnTo>
                <a:lnTo>
                  <a:pt x="299847" y="62737"/>
                </a:lnTo>
                <a:lnTo>
                  <a:pt x="258342" y="37337"/>
                </a:lnTo>
                <a:close/>
              </a:path>
              <a:path w="367664" h="342900">
                <a:moveTo>
                  <a:pt x="311907" y="28066"/>
                </a:moveTo>
                <a:lnTo>
                  <a:pt x="281177" y="28066"/>
                </a:lnTo>
                <a:lnTo>
                  <a:pt x="329819" y="57023"/>
                </a:lnTo>
                <a:lnTo>
                  <a:pt x="299847" y="62737"/>
                </a:lnTo>
                <a:lnTo>
                  <a:pt x="364352" y="62737"/>
                </a:lnTo>
                <a:lnTo>
                  <a:pt x="360549" y="46100"/>
                </a:lnTo>
                <a:lnTo>
                  <a:pt x="342138" y="46100"/>
                </a:lnTo>
                <a:lnTo>
                  <a:pt x="311907" y="28066"/>
                </a:lnTo>
                <a:close/>
              </a:path>
              <a:path w="367664" h="342900">
                <a:moveTo>
                  <a:pt x="354134" y="18034"/>
                </a:moveTo>
                <a:lnTo>
                  <a:pt x="336296" y="18034"/>
                </a:lnTo>
                <a:lnTo>
                  <a:pt x="342138" y="46100"/>
                </a:lnTo>
                <a:lnTo>
                  <a:pt x="360549" y="46100"/>
                </a:lnTo>
                <a:lnTo>
                  <a:pt x="354134" y="18034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084832" y="858012"/>
            <a:ext cx="2458720" cy="504825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5715" rIns="0" bIns="0" rtlCol="0">
            <a:spAutoFit/>
          </a:bodyPr>
          <a:lstStyle/>
          <a:p>
            <a:pPr marL="10795">
              <a:spcBef>
                <a:spcPts val="45"/>
              </a:spcBef>
            </a:pPr>
            <a:r>
              <a:rPr sz="1600" b="1" spc="-155" dirty="0">
                <a:solidFill>
                  <a:srgbClr val="1F487C"/>
                </a:solidFill>
                <a:latin typeface="Arial"/>
                <a:cs typeface="Arial"/>
              </a:rPr>
              <a:t>Образовательные</a:t>
            </a:r>
            <a:endParaRPr sz="1600">
              <a:latin typeface="Arial"/>
              <a:cs typeface="Arial"/>
            </a:endParaRPr>
          </a:p>
          <a:p>
            <a:pPr marL="10795"/>
            <a:r>
              <a:rPr sz="1600" b="1" spc="-135" dirty="0">
                <a:solidFill>
                  <a:srgbClr val="1F487C"/>
                </a:solidFill>
                <a:latin typeface="Arial"/>
                <a:cs typeface="Arial"/>
              </a:rPr>
              <a:t>и </a:t>
            </a:r>
            <a:r>
              <a:rPr sz="1600" b="1" spc="-160" dirty="0">
                <a:solidFill>
                  <a:srgbClr val="1F487C"/>
                </a:solidFill>
                <a:latin typeface="Arial"/>
                <a:cs typeface="Arial"/>
              </a:rPr>
              <a:t>консультационные</a:t>
            </a:r>
            <a:r>
              <a:rPr sz="1600" b="1" spc="-3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b="1" spc="-190" dirty="0">
                <a:solidFill>
                  <a:srgbClr val="1F487C"/>
                </a:solidFill>
                <a:latin typeface="Arial"/>
                <a:cs typeface="Arial"/>
              </a:rPr>
              <a:t>услуги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526963" y="902097"/>
            <a:ext cx="437679" cy="4375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xfrm>
            <a:off x="9753600" y="6417084"/>
            <a:ext cx="2743200" cy="24365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50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8336791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79167" y="241809"/>
            <a:ext cx="7586980" cy="99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b="1" spc="-190" dirty="0">
                <a:solidFill>
                  <a:srgbClr val="1F487C"/>
                </a:solidFill>
                <a:latin typeface="Arial"/>
                <a:cs typeface="Arial"/>
              </a:rPr>
              <a:t>Субсидия </a:t>
            </a:r>
            <a:r>
              <a:rPr b="1" spc="-85" dirty="0">
                <a:solidFill>
                  <a:srgbClr val="1F487C"/>
                </a:solidFill>
                <a:latin typeface="Arial"/>
                <a:cs typeface="Arial"/>
              </a:rPr>
              <a:t>на </a:t>
            </a:r>
            <a:r>
              <a:rPr b="1" spc="-114" dirty="0">
                <a:solidFill>
                  <a:srgbClr val="C00000"/>
                </a:solidFill>
                <a:latin typeface="Arial"/>
                <a:cs typeface="Arial"/>
              </a:rPr>
              <a:t>возмещение </a:t>
            </a:r>
            <a:r>
              <a:rPr b="1" spc="-175" dirty="0">
                <a:solidFill>
                  <a:srgbClr val="C00000"/>
                </a:solidFill>
                <a:latin typeface="Arial"/>
                <a:cs typeface="Arial"/>
              </a:rPr>
              <a:t>экспортных </a:t>
            </a:r>
            <a:r>
              <a:rPr b="1" spc="-145" dirty="0">
                <a:solidFill>
                  <a:srgbClr val="C00000"/>
                </a:solidFill>
                <a:latin typeface="Arial"/>
                <a:cs typeface="Arial"/>
              </a:rPr>
              <a:t>затрат </a:t>
            </a:r>
            <a:r>
              <a:rPr b="1" spc="-85" dirty="0">
                <a:solidFill>
                  <a:srgbClr val="1F487C"/>
                </a:solidFill>
                <a:latin typeface="Arial"/>
                <a:cs typeface="Arial"/>
              </a:rPr>
              <a:t>на </a:t>
            </a:r>
            <a:r>
              <a:rPr b="1" spc="-155" dirty="0">
                <a:solidFill>
                  <a:srgbClr val="1F487C"/>
                </a:solidFill>
                <a:latin typeface="Arial"/>
                <a:cs typeface="Arial"/>
              </a:rPr>
              <a:t>транспортировку</a:t>
            </a:r>
            <a:r>
              <a:rPr b="1" spc="-3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b="1" spc="-170" dirty="0">
                <a:solidFill>
                  <a:srgbClr val="1F487C"/>
                </a:solidFill>
                <a:latin typeface="Arial"/>
                <a:cs typeface="Arial"/>
              </a:rPr>
              <a:t>продукции</a:t>
            </a:r>
            <a:endParaRPr>
              <a:latin typeface="Arial"/>
              <a:cs typeface="Arial"/>
            </a:endParaRPr>
          </a:p>
          <a:p>
            <a:pPr>
              <a:spcBef>
                <a:spcPts val="15"/>
              </a:spcBef>
            </a:pPr>
            <a:endParaRPr sz="2950">
              <a:latin typeface="Arial"/>
              <a:cs typeface="Arial"/>
            </a:endParaRPr>
          </a:p>
          <a:p>
            <a:pPr marR="33655" algn="ctr"/>
            <a:r>
              <a:rPr sz="1600" b="1" spc="-155" dirty="0">
                <a:latin typeface="Arial"/>
                <a:cs typeface="Arial"/>
              </a:rPr>
              <a:t>Основные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spc="-170" dirty="0">
                <a:latin typeface="Arial"/>
                <a:cs typeface="Arial"/>
              </a:rPr>
              <a:t>условия: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82852" y="59436"/>
            <a:ext cx="329184" cy="614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57173" y="729995"/>
            <a:ext cx="9130665" cy="0"/>
          </a:xfrm>
          <a:custGeom>
            <a:avLst/>
            <a:gdLst/>
            <a:ahLst/>
            <a:cxnLst/>
            <a:rect l="l" t="t" r="r" b="b"/>
            <a:pathLst>
              <a:path w="9130665">
                <a:moveTo>
                  <a:pt x="0" y="0"/>
                </a:moveTo>
                <a:lnTo>
                  <a:pt x="9130538" y="0"/>
                </a:lnTo>
              </a:path>
            </a:pathLst>
          </a:custGeom>
          <a:ln w="6096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470432" y="1335659"/>
            <a:ext cx="9321165" cy="4323715"/>
            <a:chOff x="327431" y="1335658"/>
            <a:chExt cx="9321165" cy="4323715"/>
          </a:xfrm>
        </p:grpSpPr>
        <p:sp>
          <p:nvSpPr>
            <p:cNvPr id="6" name="object 6"/>
            <p:cNvSpPr/>
            <p:nvPr/>
          </p:nvSpPr>
          <p:spPr>
            <a:xfrm>
              <a:off x="333781" y="1342008"/>
              <a:ext cx="9308465" cy="4311015"/>
            </a:xfrm>
            <a:custGeom>
              <a:avLst/>
              <a:gdLst/>
              <a:ahLst/>
              <a:cxnLst/>
              <a:rect l="l" t="t" r="r" b="b"/>
              <a:pathLst>
                <a:path w="9308465" h="4311015">
                  <a:moveTo>
                    <a:pt x="2820898" y="0"/>
                  </a:moveTo>
                  <a:lnTo>
                    <a:pt x="2820898" y="4310418"/>
                  </a:lnTo>
                </a:path>
                <a:path w="9308465" h="4311015">
                  <a:moveTo>
                    <a:pt x="0" y="1164589"/>
                  </a:moveTo>
                  <a:lnTo>
                    <a:pt x="9308058" y="1164589"/>
                  </a:lnTo>
                </a:path>
                <a:path w="9308465" h="4311015">
                  <a:moveTo>
                    <a:pt x="0" y="1621789"/>
                  </a:moveTo>
                  <a:lnTo>
                    <a:pt x="9308058" y="1621789"/>
                  </a:lnTo>
                </a:path>
                <a:path w="9308465" h="4311015">
                  <a:moveTo>
                    <a:pt x="0" y="2627629"/>
                  </a:moveTo>
                  <a:lnTo>
                    <a:pt x="9308058" y="2627629"/>
                  </a:lnTo>
                </a:path>
                <a:path w="9308465" h="4311015">
                  <a:moveTo>
                    <a:pt x="0" y="3785870"/>
                  </a:moveTo>
                  <a:lnTo>
                    <a:pt x="9308058" y="3785870"/>
                  </a:lnTo>
                </a:path>
              </a:pathLst>
            </a:custGeom>
            <a:ln w="12700">
              <a:solidFill>
                <a:srgbClr val="BCD6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3781" y="1342008"/>
              <a:ext cx="9308465" cy="4311015"/>
            </a:xfrm>
            <a:custGeom>
              <a:avLst/>
              <a:gdLst/>
              <a:ahLst/>
              <a:cxnLst/>
              <a:rect l="l" t="t" r="r" b="b"/>
              <a:pathLst>
                <a:path w="9308465" h="4311015">
                  <a:moveTo>
                    <a:pt x="6350" y="3225418"/>
                  </a:moveTo>
                  <a:lnTo>
                    <a:pt x="6350" y="4310418"/>
                  </a:lnTo>
                </a:path>
                <a:path w="9308465" h="4311015">
                  <a:moveTo>
                    <a:pt x="6350" y="0"/>
                  </a:moveTo>
                  <a:lnTo>
                    <a:pt x="6350" y="3156838"/>
                  </a:lnTo>
                </a:path>
                <a:path w="9308465" h="4311015">
                  <a:moveTo>
                    <a:pt x="9301708" y="0"/>
                  </a:moveTo>
                  <a:lnTo>
                    <a:pt x="9301708" y="4310418"/>
                  </a:lnTo>
                </a:path>
                <a:path w="9308465" h="4311015">
                  <a:moveTo>
                    <a:pt x="0" y="6350"/>
                  </a:moveTo>
                  <a:lnTo>
                    <a:pt x="9308058" y="6350"/>
                  </a:lnTo>
                </a:path>
                <a:path w="9308465" h="4311015">
                  <a:moveTo>
                    <a:pt x="0" y="4304068"/>
                  </a:moveTo>
                  <a:lnTo>
                    <a:pt x="9308058" y="430406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916988" y="1802639"/>
            <a:ext cx="80899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spc="-85" dirty="0">
                <a:latin typeface="Arial"/>
                <a:cs typeface="Arial"/>
              </a:rPr>
              <a:t>З</a:t>
            </a:r>
            <a:r>
              <a:rPr sz="1400" spc="-35" dirty="0">
                <a:latin typeface="Arial"/>
                <a:cs typeface="Arial"/>
              </a:rPr>
              <a:t>аяв</a:t>
            </a:r>
            <a:r>
              <a:rPr sz="1400" spc="-45" dirty="0">
                <a:latin typeface="Arial"/>
                <a:cs typeface="Arial"/>
              </a:rPr>
              <a:t>и</a:t>
            </a:r>
            <a:r>
              <a:rPr sz="1400" spc="-180" dirty="0">
                <a:latin typeface="Arial"/>
                <a:cs typeface="Arial"/>
              </a:rPr>
              <a:t>т</a:t>
            </a:r>
            <a:r>
              <a:rPr sz="1400" spc="-110" dirty="0">
                <a:latin typeface="Arial"/>
                <a:cs typeface="Arial"/>
              </a:rPr>
              <a:t>ель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77055" y="1375663"/>
            <a:ext cx="6109335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spcBef>
                <a:spcPts val="105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75" dirty="0">
                <a:latin typeface="Arial"/>
                <a:cs typeface="Arial"/>
              </a:rPr>
              <a:t>субъект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05" dirty="0">
                <a:latin typeface="Arial"/>
                <a:cs typeface="Arial"/>
              </a:rPr>
              <a:t>МСП;</a:t>
            </a:r>
            <a:endParaRPr sz="1400">
              <a:latin typeface="Arial"/>
              <a:cs typeface="Arial"/>
            </a:endParaRPr>
          </a:p>
          <a:p>
            <a:pPr marL="299085" marR="1424305" indent="-287020">
              <a:buChar char="•"/>
              <a:tabLst>
                <a:tab pos="299085" algn="l"/>
                <a:tab pos="299720" algn="l"/>
              </a:tabLst>
            </a:pPr>
            <a:r>
              <a:rPr sz="1400" spc="-70" dirty="0">
                <a:latin typeface="Arial"/>
                <a:cs typeface="Arial"/>
              </a:rPr>
              <a:t>производитель, </a:t>
            </a:r>
            <a:r>
              <a:rPr sz="1400" spc="-45" dirty="0">
                <a:latin typeface="Arial"/>
                <a:cs typeface="Arial"/>
              </a:rPr>
              <a:t>зарегистрированный </a:t>
            </a:r>
            <a:r>
              <a:rPr sz="1400" spc="-35" dirty="0">
                <a:latin typeface="Arial"/>
                <a:cs typeface="Arial"/>
              </a:rPr>
              <a:t>и </a:t>
            </a:r>
            <a:r>
              <a:rPr sz="1400" spc="-75" dirty="0">
                <a:latin typeface="Arial"/>
                <a:cs typeface="Arial"/>
              </a:rPr>
              <a:t>осуществляющий  </a:t>
            </a:r>
            <a:r>
              <a:rPr sz="1400" spc="-95" dirty="0">
                <a:latin typeface="Arial"/>
                <a:cs typeface="Arial"/>
              </a:rPr>
              <a:t>деятельность </a:t>
            </a:r>
            <a:r>
              <a:rPr sz="1400" spc="-10" dirty="0">
                <a:latin typeface="Arial"/>
                <a:cs typeface="Arial"/>
              </a:rPr>
              <a:t>в </a:t>
            </a:r>
            <a:r>
              <a:rPr sz="1400" spc="-35" dirty="0">
                <a:latin typeface="Arial"/>
                <a:cs typeface="Arial"/>
              </a:rPr>
              <a:t>Пермском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крае</a:t>
            </a:r>
            <a:endParaRPr sz="1400">
              <a:latin typeface="Arial"/>
              <a:cs typeface="Arial"/>
            </a:endParaRPr>
          </a:p>
          <a:p>
            <a:pPr marL="299085" indent="-287020">
              <a:buChar char="•"/>
              <a:tabLst>
                <a:tab pos="299085" algn="l"/>
                <a:tab pos="299720" algn="l"/>
              </a:tabLst>
            </a:pPr>
            <a:r>
              <a:rPr sz="1400" spc="-85" dirty="0">
                <a:latin typeface="Arial"/>
                <a:cs typeface="Arial"/>
              </a:rPr>
              <a:t>аффилированное </a:t>
            </a:r>
            <a:r>
              <a:rPr sz="1400" spc="-100" dirty="0">
                <a:latin typeface="Arial"/>
                <a:cs typeface="Arial"/>
              </a:rPr>
              <a:t>лицо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изготовителя</a:t>
            </a:r>
            <a:endParaRPr sz="1400">
              <a:latin typeface="Arial"/>
              <a:cs typeface="Arial"/>
            </a:endParaRPr>
          </a:p>
          <a:p>
            <a:pPr marL="299085" indent="-287020">
              <a:buChar char="•"/>
              <a:tabLst>
                <a:tab pos="299085" algn="l"/>
                <a:tab pos="299720" algn="l"/>
              </a:tabLst>
            </a:pPr>
            <a:r>
              <a:rPr sz="1400" spc="-45" dirty="0">
                <a:latin typeface="Arial"/>
                <a:cs typeface="Arial"/>
              </a:rPr>
              <a:t>иное </a:t>
            </a:r>
            <a:r>
              <a:rPr sz="1400" spc="-85" dirty="0">
                <a:latin typeface="Arial"/>
                <a:cs typeface="Arial"/>
              </a:rPr>
              <a:t>лицо, </a:t>
            </a:r>
            <a:r>
              <a:rPr sz="1400" spc="-60" dirty="0">
                <a:latin typeface="Arial"/>
                <a:cs typeface="Arial"/>
              </a:rPr>
              <a:t>уполномоченное </a:t>
            </a:r>
            <a:r>
              <a:rPr sz="1400" spc="-75" dirty="0">
                <a:latin typeface="Arial"/>
                <a:cs typeface="Arial"/>
              </a:rPr>
              <a:t>изготовителем </a:t>
            </a:r>
            <a:r>
              <a:rPr sz="1400" spc="-30" dirty="0">
                <a:latin typeface="Arial"/>
                <a:cs typeface="Arial"/>
              </a:rPr>
              <a:t>на </a:t>
            </a:r>
            <a:r>
              <a:rPr sz="1400" spc="-65" dirty="0">
                <a:latin typeface="Arial"/>
                <a:cs typeface="Arial"/>
              </a:rPr>
              <a:t>продажу </a:t>
            </a:r>
            <a:r>
              <a:rPr sz="1400" spc="-55" dirty="0">
                <a:latin typeface="Arial"/>
                <a:cs typeface="Arial"/>
              </a:rPr>
              <a:t>продукции </a:t>
            </a:r>
            <a:r>
              <a:rPr sz="1400" spc="-35" dirty="0">
                <a:latin typeface="Arial"/>
                <a:cs typeface="Arial"/>
              </a:rPr>
              <a:t>за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рубеж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16989" y="2610358"/>
            <a:ext cx="135445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spc="-55" dirty="0">
                <a:latin typeface="Arial"/>
                <a:cs typeface="Arial"/>
              </a:rPr>
              <a:t>Размер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субсидии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77054" y="2531109"/>
            <a:ext cx="2134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85" dirty="0">
                <a:solidFill>
                  <a:srgbClr val="008000"/>
                </a:solidFill>
                <a:latin typeface="Arial"/>
                <a:cs typeface="Arial"/>
              </a:rPr>
              <a:t>60% </a:t>
            </a:r>
            <a:r>
              <a:rPr sz="1400" spc="-50" dirty="0">
                <a:latin typeface="Arial"/>
                <a:cs typeface="Arial"/>
              </a:rPr>
              <a:t>понесенных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затрат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16988" y="3342259"/>
            <a:ext cx="62103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spc="-140" dirty="0">
                <a:latin typeface="Arial"/>
                <a:cs typeface="Arial"/>
              </a:rPr>
              <a:t>Л</a:t>
            </a:r>
            <a:r>
              <a:rPr sz="1400" spc="-60" dirty="0">
                <a:latin typeface="Arial"/>
                <a:cs typeface="Arial"/>
              </a:rPr>
              <a:t>имит</a:t>
            </a:r>
            <a:r>
              <a:rPr sz="1400" spc="-50" dirty="0">
                <a:latin typeface="Arial"/>
                <a:cs typeface="Arial"/>
              </a:rPr>
              <a:t>ы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77055" y="2988690"/>
            <a:ext cx="2759075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85" dirty="0">
                <a:solidFill>
                  <a:srgbClr val="1F487C"/>
                </a:solidFill>
                <a:latin typeface="Arial"/>
                <a:cs typeface="Arial"/>
              </a:rPr>
              <a:t>20% </a:t>
            </a:r>
            <a:r>
              <a:rPr sz="1400" b="1" spc="-165" dirty="0">
                <a:latin typeface="Arial"/>
                <a:cs typeface="Arial"/>
              </a:rPr>
              <a:t>от </a:t>
            </a:r>
            <a:r>
              <a:rPr sz="1400" b="1" spc="-135" dirty="0">
                <a:latin typeface="Arial"/>
                <a:cs typeface="Arial"/>
              </a:rPr>
              <a:t>стоимости</a:t>
            </a:r>
            <a:r>
              <a:rPr sz="1400" b="1" spc="-225" dirty="0">
                <a:latin typeface="Arial"/>
                <a:cs typeface="Arial"/>
              </a:rPr>
              <a:t> </a:t>
            </a:r>
            <a:r>
              <a:rPr sz="1400" b="1" spc="-110" dirty="0">
                <a:latin typeface="Arial"/>
                <a:cs typeface="Arial"/>
              </a:rPr>
              <a:t>товара</a:t>
            </a:r>
            <a:endParaRPr sz="1400">
              <a:latin typeface="Arial"/>
              <a:cs typeface="Arial"/>
            </a:endParaRPr>
          </a:p>
          <a:p>
            <a:pPr marL="12700" marR="5080">
              <a:spcBef>
                <a:spcPts val="35"/>
              </a:spcBef>
            </a:pPr>
            <a:r>
              <a:rPr sz="1200" b="1" spc="15" dirty="0">
                <a:latin typeface="Arial"/>
                <a:cs typeface="Arial"/>
              </a:rPr>
              <a:t>0,5 </a:t>
            </a:r>
            <a:r>
              <a:rPr sz="1200" b="1" spc="-120" dirty="0">
                <a:latin typeface="Arial"/>
                <a:cs typeface="Arial"/>
              </a:rPr>
              <a:t>млн </a:t>
            </a:r>
            <a:r>
              <a:rPr sz="1200" b="1" spc="-100" dirty="0">
                <a:latin typeface="Arial"/>
                <a:cs typeface="Arial"/>
              </a:rPr>
              <a:t>руб. </a:t>
            </a:r>
            <a:r>
              <a:rPr sz="1200" spc="35" dirty="0">
                <a:latin typeface="Arial"/>
                <a:cs typeface="Arial"/>
              </a:rPr>
              <a:t>– </a:t>
            </a:r>
            <a:r>
              <a:rPr sz="1200" spc="-55" dirty="0">
                <a:latin typeface="Arial"/>
                <a:cs typeface="Arial"/>
              </a:rPr>
              <a:t>товары </a:t>
            </a:r>
            <a:r>
              <a:rPr sz="1200" spc="-35" dirty="0">
                <a:latin typeface="Arial"/>
                <a:cs typeface="Arial"/>
              </a:rPr>
              <a:t>нижнего </a:t>
            </a:r>
            <a:r>
              <a:rPr sz="1200" spc="-70" dirty="0">
                <a:latin typeface="Arial"/>
                <a:cs typeface="Arial"/>
              </a:rPr>
              <a:t>передела  </a:t>
            </a:r>
            <a:r>
              <a:rPr sz="1200" b="1" spc="35" dirty="0">
                <a:latin typeface="Arial"/>
                <a:cs typeface="Arial"/>
              </a:rPr>
              <a:t>1 </a:t>
            </a:r>
            <a:r>
              <a:rPr sz="1200" b="1" spc="-120" dirty="0">
                <a:latin typeface="Arial"/>
                <a:cs typeface="Arial"/>
              </a:rPr>
              <a:t>млн </a:t>
            </a:r>
            <a:r>
              <a:rPr sz="1200" b="1" spc="-95" dirty="0">
                <a:latin typeface="Arial"/>
                <a:cs typeface="Arial"/>
              </a:rPr>
              <a:t>руб. </a:t>
            </a:r>
            <a:r>
              <a:rPr sz="1200" spc="35" dirty="0">
                <a:latin typeface="Arial"/>
                <a:cs typeface="Arial"/>
              </a:rPr>
              <a:t>– </a:t>
            </a:r>
            <a:r>
              <a:rPr sz="1200" spc="-55" dirty="0">
                <a:latin typeface="Arial"/>
                <a:cs typeface="Arial"/>
              </a:rPr>
              <a:t>товары </a:t>
            </a:r>
            <a:r>
              <a:rPr sz="1200" spc="-50" dirty="0">
                <a:latin typeface="Arial"/>
                <a:cs typeface="Arial"/>
              </a:rPr>
              <a:t>среднего </a:t>
            </a:r>
            <a:r>
              <a:rPr sz="1200" spc="-70" dirty="0">
                <a:latin typeface="Arial"/>
                <a:cs typeface="Arial"/>
              </a:rPr>
              <a:t>передела  </a:t>
            </a:r>
            <a:r>
              <a:rPr sz="1200" b="1" spc="15" dirty="0">
                <a:latin typeface="Arial"/>
                <a:cs typeface="Arial"/>
              </a:rPr>
              <a:t>1,5 </a:t>
            </a:r>
            <a:r>
              <a:rPr sz="1200" b="1" spc="-125" dirty="0">
                <a:latin typeface="Arial"/>
                <a:cs typeface="Arial"/>
              </a:rPr>
              <a:t>млн </a:t>
            </a:r>
            <a:r>
              <a:rPr sz="1200" b="1" spc="-100" dirty="0">
                <a:latin typeface="Arial"/>
                <a:cs typeface="Arial"/>
              </a:rPr>
              <a:t>руб. </a:t>
            </a:r>
            <a:r>
              <a:rPr sz="1200" spc="35" dirty="0">
                <a:latin typeface="Arial"/>
                <a:cs typeface="Arial"/>
              </a:rPr>
              <a:t>– </a:t>
            </a:r>
            <a:r>
              <a:rPr sz="1200" spc="-55" dirty="0">
                <a:latin typeface="Arial"/>
                <a:cs typeface="Arial"/>
              </a:rPr>
              <a:t>товары </a:t>
            </a:r>
            <a:r>
              <a:rPr sz="1200" spc="-45" dirty="0">
                <a:latin typeface="Arial"/>
                <a:cs typeface="Arial"/>
              </a:rPr>
              <a:t>верхнего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-70" dirty="0">
                <a:latin typeface="Arial"/>
                <a:cs typeface="Arial"/>
              </a:rPr>
              <a:t>передела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16988" y="4424552"/>
            <a:ext cx="22161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45" dirty="0">
                <a:latin typeface="Arial"/>
                <a:cs typeface="Arial"/>
              </a:rPr>
              <a:t>Запрашиваемые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документы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77055" y="3997578"/>
            <a:ext cx="6208395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20" dirty="0">
                <a:latin typeface="Arial"/>
                <a:cs typeface="Arial"/>
              </a:rPr>
              <a:t>заявка</a:t>
            </a:r>
            <a:endParaRPr sz="1400">
              <a:latin typeface="Arial"/>
              <a:cs typeface="Arial"/>
            </a:endParaRPr>
          </a:p>
          <a:p>
            <a:pPr marL="299085" indent="-287020"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50" dirty="0">
                <a:latin typeface="Arial"/>
                <a:cs typeface="Arial"/>
              </a:rPr>
              <a:t>внешнеторговый </a:t>
            </a:r>
            <a:r>
              <a:rPr sz="1400" spc="-55" dirty="0">
                <a:latin typeface="Arial"/>
                <a:cs typeface="Arial"/>
              </a:rPr>
              <a:t>договор </a:t>
            </a:r>
            <a:r>
              <a:rPr sz="1400" spc="-100" dirty="0">
                <a:latin typeface="Arial"/>
                <a:cs typeface="Arial"/>
              </a:rPr>
              <a:t>или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инвойс</a:t>
            </a:r>
            <a:endParaRPr sz="1400">
              <a:latin typeface="Arial"/>
              <a:cs typeface="Arial"/>
            </a:endParaRPr>
          </a:p>
          <a:p>
            <a:pPr marL="299085" indent="-287020">
              <a:buChar char="•"/>
              <a:tabLst>
                <a:tab pos="299085" algn="l"/>
                <a:tab pos="299720" algn="l"/>
              </a:tabLst>
            </a:pPr>
            <a:r>
              <a:rPr sz="1400" spc="-65" dirty="0">
                <a:latin typeface="Arial"/>
                <a:cs typeface="Arial"/>
              </a:rPr>
              <a:t>документы, подтверждающие изготовление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товара</a:t>
            </a:r>
            <a:endParaRPr sz="1400">
              <a:latin typeface="Arial"/>
              <a:cs typeface="Arial"/>
            </a:endParaRPr>
          </a:p>
          <a:p>
            <a:pPr marL="299085" indent="-287020">
              <a:buChar char="•"/>
              <a:tabLst>
                <a:tab pos="299085" algn="l"/>
                <a:tab pos="299720" algn="l"/>
              </a:tabLst>
            </a:pPr>
            <a:r>
              <a:rPr sz="1400" spc="-65" dirty="0">
                <a:latin typeface="Arial"/>
                <a:cs typeface="Arial"/>
              </a:rPr>
              <a:t>документы, подтверждающие </a:t>
            </a:r>
            <a:r>
              <a:rPr sz="1400" spc="-80" dirty="0">
                <a:latin typeface="Arial"/>
                <a:cs typeface="Arial"/>
              </a:rPr>
              <a:t>затраты </a:t>
            </a:r>
            <a:r>
              <a:rPr sz="1400" spc="-40" dirty="0">
                <a:latin typeface="Arial"/>
                <a:cs typeface="Arial"/>
              </a:rPr>
              <a:t>по </a:t>
            </a:r>
            <a:r>
              <a:rPr sz="1400" spc="-50" dirty="0">
                <a:latin typeface="Arial"/>
                <a:cs typeface="Arial"/>
              </a:rPr>
              <a:t>транспортировке </a:t>
            </a:r>
            <a:r>
              <a:rPr sz="1400" spc="-55" dirty="0">
                <a:latin typeface="Arial"/>
                <a:cs typeface="Arial"/>
              </a:rPr>
              <a:t>товаров </a:t>
            </a:r>
            <a:r>
              <a:rPr sz="1400" spc="-35" dirty="0">
                <a:latin typeface="Arial"/>
                <a:cs typeface="Arial"/>
              </a:rPr>
              <a:t>за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рубеж</a:t>
            </a:r>
            <a:endParaRPr sz="1400">
              <a:latin typeface="Arial"/>
              <a:cs typeface="Arial"/>
            </a:endParaRPr>
          </a:p>
          <a:p>
            <a:pPr marL="299085" indent="-287020">
              <a:buChar char="•"/>
              <a:tabLst>
                <a:tab pos="299085" algn="l"/>
                <a:tab pos="299720" algn="l"/>
              </a:tabLst>
            </a:pPr>
            <a:r>
              <a:rPr sz="1400" spc="-55" dirty="0">
                <a:latin typeface="Arial"/>
                <a:cs typeface="Arial"/>
              </a:rPr>
              <a:t>таможенная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декларация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16988" y="5156072"/>
            <a:ext cx="2012314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75" dirty="0">
                <a:latin typeface="Arial"/>
                <a:cs typeface="Arial"/>
              </a:rPr>
              <a:t>Показатели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100" dirty="0">
                <a:latin typeface="Arial"/>
                <a:cs typeface="Arial"/>
              </a:rPr>
              <a:t>результата</a:t>
            </a:r>
            <a:endParaRPr sz="1400">
              <a:latin typeface="Arial"/>
              <a:cs typeface="Arial"/>
            </a:endParaRPr>
          </a:p>
          <a:p>
            <a:pPr marL="12700">
              <a:spcBef>
                <a:spcPts val="5"/>
              </a:spcBef>
            </a:pPr>
            <a:r>
              <a:rPr sz="1400" spc="-70" dirty="0">
                <a:latin typeface="Arial"/>
                <a:cs typeface="Arial"/>
              </a:rPr>
              <a:t>предоставления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субсидии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77055" y="5262753"/>
            <a:ext cx="22244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75" dirty="0">
                <a:latin typeface="Arial"/>
                <a:cs typeface="Arial"/>
              </a:rPr>
              <a:t>достигнутый </a:t>
            </a:r>
            <a:r>
              <a:rPr sz="1400" spc="-65" dirty="0">
                <a:latin typeface="Arial"/>
                <a:cs typeface="Arial"/>
              </a:rPr>
              <a:t>объем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экспорта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408919" y="6507480"/>
            <a:ext cx="640080" cy="350520"/>
          </a:xfrm>
          <a:custGeom>
            <a:avLst/>
            <a:gdLst/>
            <a:ahLst/>
            <a:cxnLst/>
            <a:rect l="l" t="t" r="r" b="b"/>
            <a:pathLst>
              <a:path w="640079" h="350520">
                <a:moveTo>
                  <a:pt x="640079" y="0"/>
                </a:moveTo>
                <a:lnTo>
                  <a:pt x="0" y="0"/>
                </a:lnTo>
                <a:lnTo>
                  <a:pt x="0" y="350517"/>
                </a:lnTo>
                <a:lnTo>
                  <a:pt x="640079" y="350517"/>
                </a:lnTo>
                <a:lnTo>
                  <a:pt x="640079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1367028" y="795527"/>
            <a:ext cx="9565005" cy="4823460"/>
            <a:chOff x="224027" y="795527"/>
            <a:chExt cx="9565005" cy="4823460"/>
          </a:xfrm>
        </p:grpSpPr>
        <p:sp>
          <p:nvSpPr>
            <p:cNvPr id="20" name="object 20"/>
            <p:cNvSpPr/>
            <p:nvPr/>
          </p:nvSpPr>
          <p:spPr>
            <a:xfrm>
              <a:off x="8744711" y="795527"/>
              <a:ext cx="1043940" cy="10439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24028" y="4299204"/>
              <a:ext cx="390525" cy="447040"/>
            </a:xfrm>
            <a:custGeom>
              <a:avLst/>
              <a:gdLst/>
              <a:ahLst/>
              <a:cxnLst/>
              <a:rect l="l" t="t" r="r" b="b"/>
              <a:pathLst>
                <a:path w="390525" h="447039">
                  <a:moveTo>
                    <a:pt x="288036" y="338328"/>
                  </a:moveTo>
                  <a:lnTo>
                    <a:pt x="156972" y="338328"/>
                  </a:lnTo>
                  <a:lnTo>
                    <a:pt x="156972" y="370332"/>
                  </a:lnTo>
                  <a:lnTo>
                    <a:pt x="288036" y="370332"/>
                  </a:lnTo>
                  <a:lnTo>
                    <a:pt x="288036" y="338328"/>
                  </a:lnTo>
                  <a:close/>
                </a:path>
                <a:path w="390525" h="447039">
                  <a:moveTo>
                    <a:pt x="288036" y="309372"/>
                  </a:moveTo>
                  <a:lnTo>
                    <a:pt x="156972" y="309372"/>
                  </a:lnTo>
                  <a:lnTo>
                    <a:pt x="156972" y="329184"/>
                  </a:lnTo>
                  <a:lnTo>
                    <a:pt x="288036" y="329184"/>
                  </a:lnTo>
                  <a:lnTo>
                    <a:pt x="288036" y="309372"/>
                  </a:lnTo>
                  <a:close/>
                </a:path>
                <a:path w="390525" h="447039">
                  <a:moveTo>
                    <a:pt x="288036" y="259080"/>
                  </a:moveTo>
                  <a:lnTo>
                    <a:pt x="156972" y="259080"/>
                  </a:lnTo>
                  <a:lnTo>
                    <a:pt x="156972" y="268224"/>
                  </a:lnTo>
                  <a:lnTo>
                    <a:pt x="288036" y="268224"/>
                  </a:lnTo>
                  <a:lnTo>
                    <a:pt x="288036" y="259080"/>
                  </a:lnTo>
                  <a:close/>
                </a:path>
                <a:path w="390525" h="447039">
                  <a:moveTo>
                    <a:pt x="288036" y="217932"/>
                  </a:moveTo>
                  <a:lnTo>
                    <a:pt x="155448" y="217932"/>
                  </a:lnTo>
                  <a:lnTo>
                    <a:pt x="155448" y="237744"/>
                  </a:lnTo>
                  <a:lnTo>
                    <a:pt x="288036" y="237744"/>
                  </a:lnTo>
                  <a:lnTo>
                    <a:pt x="288036" y="217932"/>
                  </a:lnTo>
                  <a:close/>
                </a:path>
                <a:path w="390525" h="447039">
                  <a:moveTo>
                    <a:pt x="288036" y="158496"/>
                  </a:moveTo>
                  <a:lnTo>
                    <a:pt x="156972" y="158496"/>
                  </a:lnTo>
                  <a:lnTo>
                    <a:pt x="156972" y="176784"/>
                  </a:lnTo>
                  <a:lnTo>
                    <a:pt x="288036" y="176784"/>
                  </a:lnTo>
                  <a:lnTo>
                    <a:pt x="288036" y="158496"/>
                  </a:lnTo>
                  <a:close/>
                </a:path>
                <a:path w="390525" h="447039">
                  <a:moveTo>
                    <a:pt x="288036" y="117360"/>
                  </a:moveTo>
                  <a:lnTo>
                    <a:pt x="156972" y="117360"/>
                  </a:lnTo>
                  <a:lnTo>
                    <a:pt x="156972" y="132588"/>
                  </a:lnTo>
                  <a:lnTo>
                    <a:pt x="288036" y="132588"/>
                  </a:lnTo>
                  <a:lnTo>
                    <a:pt x="288036" y="117360"/>
                  </a:lnTo>
                  <a:close/>
                </a:path>
                <a:path w="390525" h="447039">
                  <a:moveTo>
                    <a:pt x="390144" y="120396"/>
                  </a:moveTo>
                  <a:lnTo>
                    <a:pt x="359613" y="93992"/>
                  </a:lnTo>
                  <a:lnTo>
                    <a:pt x="359613" y="129794"/>
                  </a:lnTo>
                  <a:lnTo>
                    <a:pt x="359613" y="421259"/>
                  </a:lnTo>
                  <a:lnTo>
                    <a:pt x="71247" y="421259"/>
                  </a:lnTo>
                  <a:lnTo>
                    <a:pt x="71247" y="408559"/>
                  </a:lnTo>
                  <a:lnTo>
                    <a:pt x="349427" y="408559"/>
                  </a:lnTo>
                  <a:lnTo>
                    <a:pt x="349427" y="386334"/>
                  </a:lnTo>
                  <a:lnTo>
                    <a:pt x="349427" y="120396"/>
                  </a:lnTo>
                  <a:lnTo>
                    <a:pt x="359613" y="129794"/>
                  </a:lnTo>
                  <a:lnTo>
                    <a:pt x="359613" y="93992"/>
                  </a:lnTo>
                  <a:lnTo>
                    <a:pt x="318897" y="58762"/>
                  </a:lnTo>
                  <a:lnTo>
                    <a:pt x="318897" y="98171"/>
                  </a:lnTo>
                  <a:lnTo>
                    <a:pt x="318897" y="386334"/>
                  </a:lnTo>
                  <a:lnTo>
                    <a:pt x="30530" y="386334"/>
                  </a:lnTo>
                  <a:lnTo>
                    <a:pt x="30530" y="22225"/>
                  </a:lnTo>
                  <a:lnTo>
                    <a:pt x="251053" y="22225"/>
                  </a:lnTo>
                  <a:lnTo>
                    <a:pt x="251053" y="98171"/>
                  </a:lnTo>
                  <a:lnTo>
                    <a:pt x="318897" y="98171"/>
                  </a:lnTo>
                  <a:lnTo>
                    <a:pt x="318897" y="58762"/>
                  </a:lnTo>
                  <a:lnTo>
                    <a:pt x="298538" y="41148"/>
                  </a:lnTo>
                  <a:lnTo>
                    <a:pt x="282930" y="22225"/>
                  </a:lnTo>
                  <a:lnTo>
                    <a:pt x="264617" y="0"/>
                  </a:lnTo>
                  <a:lnTo>
                    <a:pt x="0" y="0"/>
                  </a:lnTo>
                  <a:lnTo>
                    <a:pt x="0" y="408559"/>
                  </a:lnTo>
                  <a:lnTo>
                    <a:pt x="40716" y="408559"/>
                  </a:lnTo>
                  <a:lnTo>
                    <a:pt x="40716" y="446532"/>
                  </a:lnTo>
                  <a:lnTo>
                    <a:pt x="390144" y="446532"/>
                  </a:lnTo>
                  <a:lnTo>
                    <a:pt x="390144" y="421259"/>
                  </a:lnTo>
                  <a:lnTo>
                    <a:pt x="390144" y="1203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75843" y="4396739"/>
              <a:ext cx="74676" cy="792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75843" y="4498848"/>
              <a:ext cx="74930" cy="68580"/>
            </a:xfrm>
            <a:custGeom>
              <a:avLst/>
              <a:gdLst/>
              <a:ahLst/>
              <a:cxnLst/>
              <a:rect l="l" t="t" r="r" b="b"/>
              <a:pathLst>
                <a:path w="74929" h="68579">
                  <a:moveTo>
                    <a:pt x="74675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74675" y="68579"/>
                  </a:lnTo>
                  <a:lnTo>
                    <a:pt x="746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75843" y="4587239"/>
              <a:ext cx="74676" cy="731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6907" y="1743455"/>
              <a:ext cx="123443" cy="13106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24028" y="1892807"/>
              <a:ext cx="459105" cy="3726179"/>
            </a:xfrm>
            <a:custGeom>
              <a:avLst/>
              <a:gdLst/>
              <a:ahLst/>
              <a:cxnLst/>
              <a:rect l="l" t="t" r="r" b="b"/>
              <a:pathLst>
                <a:path w="459105" h="3726179">
                  <a:moveTo>
                    <a:pt x="158496" y="3494532"/>
                  </a:moveTo>
                  <a:lnTo>
                    <a:pt x="80772" y="3494532"/>
                  </a:lnTo>
                  <a:lnTo>
                    <a:pt x="80772" y="3509772"/>
                  </a:lnTo>
                  <a:lnTo>
                    <a:pt x="158496" y="3509772"/>
                  </a:lnTo>
                  <a:lnTo>
                    <a:pt x="158496" y="3494532"/>
                  </a:lnTo>
                  <a:close/>
                </a:path>
                <a:path w="459105" h="3726179">
                  <a:moveTo>
                    <a:pt x="188963" y="3451860"/>
                  </a:moveTo>
                  <a:lnTo>
                    <a:pt x="80772" y="3451860"/>
                  </a:lnTo>
                  <a:lnTo>
                    <a:pt x="80772" y="3468624"/>
                  </a:lnTo>
                  <a:lnTo>
                    <a:pt x="188963" y="3468624"/>
                  </a:lnTo>
                  <a:lnTo>
                    <a:pt x="188963" y="3451860"/>
                  </a:lnTo>
                  <a:close/>
                </a:path>
                <a:path w="459105" h="3726179">
                  <a:moveTo>
                    <a:pt x="298704" y="3409188"/>
                  </a:moveTo>
                  <a:lnTo>
                    <a:pt x="80772" y="3409188"/>
                  </a:lnTo>
                  <a:lnTo>
                    <a:pt x="80772" y="3424428"/>
                  </a:lnTo>
                  <a:lnTo>
                    <a:pt x="298704" y="3424428"/>
                  </a:lnTo>
                  <a:lnTo>
                    <a:pt x="298704" y="3409188"/>
                  </a:lnTo>
                  <a:close/>
                </a:path>
                <a:path w="459105" h="3726179">
                  <a:moveTo>
                    <a:pt x="298704" y="3368040"/>
                  </a:moveTo>
                  <a:lnTo>
                    <a:pt x="80772" y="3368040"/>
                  </a:lnTo>
                  <a:lnTo>
                    <a:pt x="80772" y="3383280"/>
                  </a:lnTo>
                  <a:lnTo>
                    <a:pt x="298704" y="3383280"/>
                  </a:lnTo>
                  <a:lnTo>
                    <a:pt x="298704" y="3368040"/>
                  </a:lnTo>
                  <a:close/>
                </a:path>
                <a:path w="459105" h="3726179">
                  <a:moveTo>
                    <a:pt x="405384" y="147447"/>
                  </a:moveTo>
                  <a:lnTo>
                    <a:pt x="398970" y="103759"/>
                  </a:lnTo>
                  <a:lnTo>
                    <a:pt x="393776" y="68326"/>
                  </a:lnTo>
                  <a:lnTo>
                    <a:pt x="390169" y="43688"/>
                  </a:lnTo>
                  <a:lnTo>
                    <a:pt x="390169" y="41021"/>
                  </a:lnTo>
                  <a:lnTo>
                    <a:pt x="381800" y="24218"/>
                  </a:lnTo>
                  <a:lnTo>
                    <a:pt x="368922" y="11277"/>
                  </a:lnTo>
                  <a:lnTo>
                    <a:pt x="352717" y="2946"/>
                  </a:lnTo>
                  <a:lnTo>
                    <a:pt x="334378" y="0"/>
                  </a:lnTo>
                  <a:lnTo>
                    <a:pt x="281114" y="0"/>
                  </a:lnTo>
                  <a:lnTo>
                    <a:pt x="243078" y="68326"/>
                  </a:lnTo>
                  <a:lnTo>
                    <a:pt x="205041" y="0"/>
                  </a:lnTo>
                  <a:lnTo>
                    <a:pt x="154317" y="0"/>
                  </a:lnTo>
                  <a:lnTo>
                    <a:pt x="134531" y="2946"/>
                  </a:lnTo>
                  <a:lnTo>
                    <a:pt x="117856" y="11277"/>
                  </a:lnTo>
                  <a:lnTo>
                    <a:pt x="105448" y="24218"/>
                  </a:lnTo>
                  <a:lnTo>
                    <a:pt x="98526" y="41021"/>
                  </a:lnTo>
                  <a:lnTo>
                    <a:pt x="95986" y="43688"/>
                  </a:lnTo>
                  <a:lnTo>
                    <a:pt x="80772" y="147447"/>
                  </a:lnTo>
                  <a:lnTo>
                    <a:pt x="94119" y="158800"/>
                  </a:lnTo>
                  <a:lnTo>
                    <a:pt x="107708" y="168617"/>
                  </a:lnTo>
                  <a:lnTo>
                    <a:pt x="121780" y="177406"/>
                  </a:lnTo>
                  <a:lnTo>
                    <a:pt x="136563" y="185674"/>
                  </a:lnTo>
                  <a:lnTo>
                    <a:pt x="149237" y="103759"/>
                  </a:lnTo>
                  <a:lnTo>
                    <a:pt x="164465" y="103759"/>
                  </a:lnTo>
                  <a:lnTo>
                    <a:pt x="159385" y="193929"/>
                  </a:lnTo>
                  <a:lnTo>
                    <a:pt x="201231" y="206222"/>
                  </a:lnTo>
                  <a:lnTo>
                    <a:pt x="243078" y="210312"/>
                  </a:lnTo>
                  <a:lnTo>
                    <a:pt x="264350" y="209296"/>
                  </a:lnTo>
                  <a:lnTo>
                    <a:pt x="285864" y="206222"/>
                  </a:lnTo>
                  <a:lnTo>
                    <a:pt x="306908" y="201104"/>
                  </a:lnTo>
                  <a:lnTo>
                    <a:pt x="326771" y="193929"/>
                  </a:lnTo>
                  <a:lnTo>
                    <a:pt x="321691" y="103759"/>
                  </a:lnTo>
                  <a:lnTo>
                    <a:pt x="339445" y="103759"/>
                  </a:lnTo>
                  <a:lnTo>
                    <a:pt x="349592" y="183007"/>
                  </a:lnTo>
                  <a:lnTo>
                    <a:pt x="364718" y="175907"/>
                  </a:lnTo>
                  <a:lnTo>
                    <a:pt x="379387" y="167284"/>
                  </a:lnTo>
                  <a:lnTo>
                    <a:pt x="393090" y="157632"/>
                  </a:lnTo>
                  <a:lnTo>
                    <a:pt x="405384" y="147447"/>
                  </a:lnTo>
                  <a:close/>
                </a:path>
                <a:path w="459105" h="3726179">
                  <a:moveTo>
                    <a:pt x="420966" y="726960"/>
                  </a:moveTo>
                  <a:lnTo>
                    <a:pt x="413969" y="712978"/>
                  </a:lnTo>
                  <a:lnTo>
                    <a:pt x="394766" y="702818"/>
                  </a:lnTo>
                  <a:lnTo>
                    <a:pt x="366014" y="695210"/>
                  </a:lnTo>
                  <a:lnTo>
                    <a:pt x="330352" y="692658"/>
                  </a:lnTo>
                  <a:lnTo>
                    <a:pt x="295490" y="695210"/>
                  </a:lnTo>
                  <a:lnTo>
                    <a:pt x="266636" y="702818"/>
                  </a:lnTo>
                  <a:lnTo>
                    <a:pt x="247002" y="712978"/>
                  </a:lnTo>
                  <a:lnTo>
                    <a:pt x="239750" y="726960"/>
                  </a:lnTo>
                  <a:lnTo>
                    <a:pt x="239750" y="734568"/>
                  </a:lnTo>
                  <a:lnTo>
                    <a:pt x="286931" y="756158"/>
                  </a:lnTo>
                  <a:lnTo>
                    <a:pt x="307403" y="759968"/>
                  </a:lnTo>
                  <a:lnTo>
                    <a:pt x="353555" y="759968"/>
                  </a:lnTo>
                  <a:lnTo>
                    <a:pt x="374472" y="756158"/>
                  </a:lnTo>
                  <a:lnTo>
                    <a:pt x="392201" y="751078"/>
                  </a:lnTo>
                  <a:lnTo>
                    <a:pt x="405866" y="744728"/>
                  </a:lnTo>
                  <a:lnTo>
                    <a:pt x="417195" y="739660"/>
                  </a:lnTo>
                  <a:lnTo>
                    <a:pt x="420966" y="734568"/>
                  </a:lnTo>
                  <a:lnTo>
                    <a:pt x="420966" y="726960"/>
                  </a:lnTo>
                  <a:close/>
                </a:path>
                <a:path w="459105" h="3726179">
                  <a:moveTo>
                    <a:pt x="451104" y="3584448"/>
                  </a:moveTo>
                  <a:lnTo>
                    <a:pt x="442798" y="3536797"/>
                  </a:lnTo>
                  <a:lnTo>
                    <a:pt x="435825" y="3524415"/>
                  </a:lnTo>
                  <a:lnTo>
                    <a:pt x="435825" y="3584448"/>
                  </a:lnTo>
                  <a:lnTo>
                    <a:pt x="425843" y="3633571"/>
                  </a:lnTo>
                  <a:lnTo>
                    <a:pt x="398691" y="3673779"/>
                  </a:lnTo>
                  <a:lnTo>
                    <a:pt x="358495" y="3700932"/>
                  </a:lnTo>
                  <a:lnTo>
                    <a:pt x="309422" y="3710902"/>
                  </a:lnTo>
                  <a:lnTo>
                    <a:pt x="260019" y="3700932"/>
                  </a:lnTo>
                  <a:lnTo>
                    <a:pt x="219671" y="3673779"/>
                  </a:lnTo>
                  <a:lnTo>
                    <a:pt x="192455" y="3633571"/>
                  </a:lnTo>
                  <a:lnTo>
                    <a:pt x="182473" y="3584448"/>
                  </a:lnTo>
                  <a:lnTo>
                    <a:pt x="192455" y="3535108"/>
                  </a:lnTo>
                  <a:lnTo>
                    <a:pt x="219671" y="3494773"/>
                  </a:lnTo>
                  <a:lnTo>
                    <a:pt x="260019" y="3467570"/>
                  </a:lnTo>
                  <a:lnTo>
                    <a:pt x="309422" y="3457575"/>
                  </a:lnTo>
                  <a:lnTo>
                    <a:pt x="358495" y="3467570"/>
                  </a:lnTo>
                  <a:lnTo>
                    <a:pt x="398691" y="3494773"/>
                  </a:lnTo>
                  <a:lnTo>
                    <a:pt x="425843" y="3535108"/>
                  </a:lnTo>
                  <a:lnTo>
                    <a:pt x="435825" y="3584448"/>
                  </a:lnTo>
                  <a:lnTo>
                    <a:pt x="435825" y="3524415"/>
                  </a:lnTo>
                  <a:lnTo>
                    <a:pt x="419823" y="3495967"/>
                  </a:lnTo>
                  <a:lnTo>
                    <a:pt x="385102" y="3464903"/>
                  </a:lnTo>
                  <a:lnTo>
                    <a:pt x="367741" y="3457575"/>
                  </a:lnTo>
                  <a:lnTo>
                    <a:pt x="341541" y="3446526"/>
                  </a:lnTo>
                  <a:lnTo>
                    <a:pt x="341541" y="3443859"/>
                  </a:lnTo>
                  <a:lnTo>
                    <a:pt x="341541" y="3324860"/>
                  </a:lnTo>
                  <a:lnTo>
                    <a:pt x="341541" y="3310128"/>
                  </a:lnTo>
                  <a:lnTo>
                    <a:pt x="326796" y="3310128"/>
                  </a:lnTo>
                  <a:lnTo>
                    <a:pt x="326796" y="3324860"/>
                  </a:lnTo>
                  <a:lnTo>
                    <a:pt x="326796" y="3443859"/>
                  </a:lnTo>
                  <a:lnTo>
                    <a:pt x="321005" y="3442843"/>
                  </a:lnTo>
                  <a:lnTo>
                    <a:pt x="309422" y="3442843"/>
                  </a:lnTo>
                  <a:lnTo>
                    <a:pt x="264693" y="3450107"/>
                  </a:lnTo>
                  <a:lnTo>
                    <a:pt x="225679" y="3470275"/>
                  </a:lnTo>
                  <a:lnTo>
                    <a:pt x="194805" y="3500983"/>
                  </a:lnTo>
                  <a:lnTo>
                    <a:pt x="174510" y="3539833"/>
                  </a:lnTo>
                  <a:lnTo>
                    <a:pt x="167208" y="3584448"/>
                  </a:lnTo>
                  <a:lnTo>
                    <a:pt x="172935" y="3624021"/>
                  </a:lnTo>
                  <a:lnTo>
                    <a:pt x="188988" y="3659365"/>
                  </a:lnTo>
                  <a:lnTo>
                    <a:pt x="213639" y="3688867"/>
                  </a:lnTo>
                  <a:lnTo>
                    <a:pt x="245160" y="3710902"/>
                  </a:lnTo>
                  <a:lnTo>
                    <a:pt x="51854" y="3710902"/>
                  </a:lnTo>
                  <a:lnTo>
                    <a:pt x="51854" y="3324860"/>
                  </a:lnTo>
                  <a:lnTo>
                    <a:pt x="326796" y="3324860"/>
                  </a:lnTo>
                  <a:lnTo>
                    <a:pt x="326796" y="3310128"/>
                  </a:lnTo>
                  <a:lnTo>
                    <a:pt x="36576" y="3310128"/>
                  </a:lnTo>
                  <a:lnTo>
                    <a:pt x="36576" y="3726180"/>
                  </a:lnTo>
                  <a:lnTo>
                    <a:pt x="309422" y="3726180"/>
                  </a:lnTo>
                  <a:lnTo>
                    <a:pt x="354088" y="3718928"/>
                  </a:lnTo>
                  <a:lnTo>
                    <a:pt x="369544" y="3710902"/>
                  </a:lnTo>
                  <a:lnTo>
                    <a:pt x="392963" y="3698748"/>
                  </a:lnTo>
                  <a:lnTo>
                    <a:pt x="423672" y="3668026"/>
                  </a:lnTo>
                  <a:lnTo>
                    <a:pt x="443852" y="3629139"/>
                  </a:lnTo>
                  <a:lnTo>
                    <a:pt x="451104" y="3584448"/>
                  </a:lnTo>
                  <a:close/>
                </a:path>
                <a:path w="459105" h="3726179">
                  <a:moveTo>
                    <a:pt x="458724" y="798068"/>
                  </a:moveTo>
                  <a:lnTo>
                    <a:pt x="454952" y="794258"/>
                  </a:lnTo>
                  <a:lnTo>
                    <a:pt x="453059" y="794258"/>
                  </a:lnTo>
                  <a:lnTo>
                    <a:pt x="427951" y="785368"/>
                  </a:lnTo>
                  <a:lnTo>
                    <a:pt x="420966" y="782904"/>
                  </a:lnTo>
                  <a:lnTo>
                    <a:pt x="420966" y="794258"/>
                  </a:lnTo>
                  <a:lnTo>
                    <a:pt x="420966" y="805688"/>
                  </a:lnTo>
                  <a:lnTo>
                    <a:pt x="374472" y="828560"/>
                  </a:lnTo>
                  <a:lnTo>
                    <a:pt x="330352" y="832358"/>
                  </a:lnTo>
                  <a:lnTo>
                    <a:pt x="309880" y="831088"/>
                  </a:lnTo>
                  <a:lnTo>
                    <a:pt x="291185" y="828560"/>
                  </a:lnTo>
                  <a:lnTo>
                    <a:pt x="274599" y="824738"/>
                  </a:lnTo>
                  <a:lnTo>
                    <a:pt x="260515" y="819658"/>
                  </a:lnTo>
                  <a:lnTo>
                    <a:pt x="258622" y="819658"/>
                  </a:lnTo>
                  <a:lnTo>
                    <a:pt x="256730" y="817118"/>
                  </a:lnTo>
                  <a:lnTo>
                    <a:pt x="254838" y="817118"/>
                  </a:lnTo>
                  <a:lnTo>
                    <a:pt x="245402" y="810768"/>
                  </a:lnTo>
                  <a:lnTo>
                    <a:pt x="239750" y="805688"/>
                  </a:lnTo>
                  <a:lnTo>
                    <a:pt x="239750" y="794258"/>
                  </a:lnTo>
                  <a:lnTo>
                    <a:pt x="241630" y="789178"/>
                  </a:lnTo>
                  <a:lnTo>
                    <a:pt x="245402" y="785368"/>
                  </a:lnTo>
                  <a:lnTo>
                    <a:pt x="258940" y="794258"/>
                  </a:lnTo>
                  <a:lnTo>
                    <a:pt x="278676" y="801878"/>
                  </a:lnTo>
                  <a:lnTo>
                    <a:pt x="303009" y="805688"/>
                  </a:lnTo>
                  <a:lnTo>
                    <a:pt x="330352" y="808228"/>
                  </a:lnTo>
                  <a:lnTo>
                    <a:pt x="358495" y="805688"/>
                  </a:lnTo>
                  <a:lnTo>
                    <a:pt x="382739" y="801878"/>
                  </a:lnTo>
                  <a:lnTo>
                    <a:pt x="402031" y="794258"/>
                  </a:lnTo>
                  <a:lnTo>
                    <a:pt x="409613" y="789178"/>
                  </a:lnTo>
                  <a:lnTo>
                    <a:pt x="415302" y="785368"/>
                  </a:lnTo>
                  <a:lnTo>
                    <a:pt x="419074" y="789178"/>
                  </a:lnTo>
                  <a:lnTo>
                    <a:pt x="420966" y="794258"/>
                  </a:lnTo>
                  <a:lnTo>
                    <a:pt x="420966" y="782904"/>
                  </a:lnTo>
                  <a:lnTo>
                    <a:pt x="417195" y="781558"/>
                  </a:lnTo>
                  <a:lnTo>
                    <a:pt x="420966" y="779018"/>
                  </a:lnTo>
                  <a:lnTo>
                    <a:pt x="420966" y="762508"/>
                  </a:lnTo>
                  <a:lnTo>
                    <a:pt x="374472" y="785368"/>
                  </a:lnTo>
                  <a:lnTo>
                    <a:pt x="330352" y="789178"/>
                  </a:lnTo>
                  <a:lnTo>
                    <a:pt x="309880" y="787908"/>
                  </a:lnTo>
                  <a:lnTo>
                    <a:pt x="291185" y="785368"/>
                  </a:lnTo>
                  <a:lnTo>
                    <a:pt x="274599" y="781558"/>
                  </a:lnTo>
                  <a:lnTo>
                    <a:pt x="260515" y="775208"/>
                  </a:lnTo>
                  <a:lnTo>
                    <a:pt x="256730" y="775208"/>
                  </a:lnTo>
                  <a:lnTo>
                    <a:pt x="245402" y="767588"/>
                  </a:lnTo>
                  <a:lnTo>
                    <a:pt x="239750" y="762508"/>
                  </a:lnTo>
                  <a:lnTo>
                    <a:pt x="239750" y="749808"/>
                  </a:lnTo>
                  <a:lnTo>
                    <a:pt x="241630" y="747268"/>
                  </a:lnTo>
                  <a:lnTo>
                    <a:pt x="205765" y="764006"/>
                  </a:lnTo>
                  <a:lnTo>
                    <a:pt x="205765" y="859028"/>
                  </a:lnTo>
                  <a:lnTo>
                    <a:pt x="205765" y="862838"/>
                  </a:lnTo>
                  <a:lnTo>
                    <a:pt x="201993" y="864108"/>
                  </a:lnTo>
                  <a:lnTo>
                    <a:pt x="162344" y="874268"/>
                  </a:lnTo>
                  <a:lnTo>
                    <a:pt x="143230" y="871728"/>
                  </a:lnTo>
                  <a:lnTo>
                    <a:pt x="135001" y="870458"/>
                  </a:lnTo>
                  <a:lnTo>
                    <a:pt x="128371" y="867918"/>
                  </a:lnTo>
                  <a:lnTo>
                    <a:pt x="124587" y="864108"/>
                  </a:lnTo>
                  <a:lnTo>
                    <a:pt x="120815" y="862838"/>
                  </a:lnTo>
                  <a:lnTo>
                    <a:pt x="120815" y="859028"/>
                  </a:lnTo>
                  <a:lnTo>
                    <a:pt x="124117" y="852678"/>
                  </a:lnTo>
                  <a:lnTo>
                    <a:pt x="133083" y="847610"/>
                  </a:lnTo>
                  <a:lnTo>
                    <a:pt x="146291" y="845058"/>
                  </a:lnTo>
                  <a:lnTo>
                    <a:pt x="162344" y="843788"/>
                  </a:lnTo>
                  <a:lnTo>
                    <a:pt x="179476" y="845058"/>
                  </a:lnTo>
                  <a:lnTo>
                    <a:pt x="193255" y="847610"/>
                  </a:lnTo>
                  <a:lnTo>
                    <a:pt x="202425" y="852678"/>
                  </a:lnTo>
                  <a:lnTo>
                    <a:pt x="205765" y="859028"/>
                  </a:lnTo>
                  <a:lnTo>
                    <a:pt x="205765" y="764006"/>
                  </a:lnTo>
                  <a:lnTo>
                    <a:pt x="7543" y="856488"/>
                  </a:lnTo>
                  <a:lnTo>
                    <a:pt x="1879" y="860310"/>
                  </a:lnTo>
                  <a:lnTo>
                    <a:pt x="1879" y="867918"/>
                  </a:lnTo>
                  <a:lnTo>
                    <a:pt x="5664" y="871728"/>
                  </a:lnTo>
                  <a:lnTo>
                    <a:pt x="9436" y="874268"/>
                  </a:lnTo>
                  <a:lnTo>
                    <a:pt x="37757" y="883158"/>
                  </a:lnTo>
                  <a:lnTo>
                    <a:pt x="7543" y="898410"/>
                  </a:lnTo>
                  <a:lnTo>
                    <a:pt x="3771" y="899668"/>
                  </a:lnTo>
                  <a:lnTo>
                    <a:pt x="1879" y="903478"/>
                  </a:lnTo>
                  <a:lnTo>
                    <a:pt x="1879" y="911110"/>
                  </a:lnTo>
                  <a:lnTo>
                    <a:pt x="3771" y="914908"/>
                  </a:lnTo>
                  <a:lnTo>
                    <a:pt x="7543" y="914908"/>
                  </a:lnTo>
                  <a:lnTo>
                    <a:pt x="37757" y="926338"/>
                  </a:lnTo>
                  <a:lnTo>
                    <a:pt x="5664" y="941578"/>
                  </a:lnTo>
                  <a:lnTo>
                    <a:pt x="0" y="945388"/>
                  </a:lnTo>
                  <a:lnTo>
                    <a:pt x="0" y="954278"/>
                  </a:lnTo>
                  <a:lnTo>
                    <a:pt x="1879" y="956818"/>
                  </a:lnTo>
                  <a:lnTo>
                    <a:pt x="5664" y="959358"/>
                  </a:lnTo>
                  <a:lnTo>
                    <a:pt x="181229" y="1019060"/>
                  </a:lnTo>
                  <a:lnTo>
                    <a:pt x="186867" y="1019060"/>
                  </a:lnTo>
                  <a:lnTo>
                    <a:pt x="228612" y="1000010"/>
                  </a:lnTo>
                  <a:lnTo>
                    <a:pt x="239750" y="994918"/>
                  </a:lnTo>
                  <a:lnTo>
                    <a:pt x="249643" y="1006360"/>
                  </a:lnTo>
                  <a:lnTo>
                    <a:pt x="269468" y="1016508"/>
                  </a:lnTo>
                  <a:lnTo>
                    <a:pt x="297078" y="1022858"/>
                  </a:lnTo>
                  <a:lnTo>
                    <a:pt x="330352" y="1024128"/>
                  </a:lnTo>
                  <a:lnTo>
                    <a:pt x="366014" y="1021588"/>
                  </a:lnTo>
                  <a:lnTo>
                    <a:pt x="394766" y="1015238"/>
                  </a:lnTo>
                  <a:lnTo>
                    <a:pt x="409702" y="1006360"/>
                  </a:lnTo>
                  <a:lnTo>
                    <a:pt x="413969" y="1003808"/>
                  </a:lnTo>
                  <a:lnTo>
                    <a:pt x="420966" y="991108"/>
                  </a:lnTo>
                  <a:lnTo>
                    <a:pt x="420966" y="979678"/>
                  </a:lnTo>
                  <a:lnTo>
                    <a:pt x="417195" y="984758"/>
                  </a:lnTo>
                  <a:lnTo>
                    <a:pt x="405866" y="991108"/>
                  </a:lnTo>
                  <a:lnTo>
                    <a:pt x="392201" y="997458"/>
                  </a:lnTo>
                  <a:lnTo>
                    <a:pt x="374472" y="1001268"/>
                  </a:lnTo>
                  <a:lnTo>
                    <a:pt x="353555" y="1005078"/>
                  </a:lnTo>
                  <a:lnTo>
                    <a:pt x="330352" y="1006360"/>
                  </a:lnTo>
                  <a:lnTo>
                    <a:pt x="307403" y="1005078"/>
                  </a:lnTo>
                  <a:lnTo>
                    <a:pt x="286931" y="1001268"/>
                  </a:lnTo>
                  <a:lnTo>
                    <a:pt x="269290" y="997458"/>
                  </a:lnTo>
                  <a:lnTo>
                    <a:pt x="263499" y="994918"/>
                  </a:lnTo>
                  <a:lnTo>
                    <a:pt x="254838" y="991108"/>
                  </a:lnTo>
                  <a:lnTo>
                    <a:pt x="252958" y="991108"/>
                  </a:lnTo>
                  <a:lnTo>
                    <a:pt x="252958" y="988568"/>
                  </a:lnTo>
                  <a:lnTo>
                    <a:pt x="251066" y="988568"/>
                  </a:lnTo>
                  <a:lnTo>
                    <a:pt x="245402" y="984758"/>
                  </a:lnTo>
                  <a:lnTo>
                    <a:pt x="239750" y="979678"/>
                  </a:lnTo>
                  <a:lnTo>
                    <a:pt x="239750" y="973328"/>
                  </a:lnTo>
                  <a:lnTo>
                    <a:pt x="183108" y="1000010"/>
                  </a:lnTo>
                  <a:lnTo>
                    <a:pt x="33972" y="949210"/>
                  </a:lnTo>
                  <a:lnTo>
                    <a:pt x="64185" y="933958"/>
                  </a:lnTo>
                  <a:lnTo>
                    <a:pt x="181229" y="975868"/>
                  </a:lnTo>
                  <a:lnTo>
                    <a:pt x="183108" y="975868"/>
                  </a:lnTo>
                  <a:lnTo>
                    <a:pt x="183108" y="977138"/>
                  </a:lnTo>
                  <a:lnTo>
                    <a:pt x="186867" y="977138"/>
                  </a:lnTo>
                  <a:lnTo>
                    <a:pt x="186867" y="975868"/>
                  </a:lnTo>
                  <a:lnTo>
                    <a:pt x="188760" y="975868"/>
                  </a:lnTo>
                  <a:lnTo>
                    <a:pt x="228409" y="956818"/>
                  </a:lnTo>
                  <a:lnTo>
                    <a:pt x="241630" y="950468"/>
                  </a:lnTo>
                  <a:lnTo>
                    <a:pt x="251510" y="963168"/>
                  </a:lnTo>
                  <a:lnTo>
                    <a:pt x="271119" y="972058"/>
                  </a:lnTo>
                  <a:lnTo>
                    <a:pt x="298170" y="978408"/>
                  </a:lnTo>
                  <a:lnTo>
                    <a:pt x="330352" y="980960"/>
                  </a:lnTo>
                  <a:lnTo>
                    <a:pt x="366014" y="978408"/>
                  </a:lnTo>
                  <a:lnTo>
                    <a:pt x="394766" y="970788"/>
                  </a:lnTo>
                  <a:lnTo>
                    <a:pt x="411568" y="961910"/>
                  </a:lnTo>
                  <a:lnTo>
                    <a:pt x="413969" y="960628"/>
                  </a:lnTo>
                  <a:lnTo>
                    <a:pt x="420966" y="947928"/>
                  </a:lnTo>
                  <a:lnTo>
                    <a:pt x="420966" y="936510"/>
                  </a:lnTo>
                  <a:lnTo>
                    <a:pt x="417195" y="941578"/>
                  </a:lnTo>
                  <a:lnTo>
                    <a:pt x="405866" y="947928"/>
                  </a:lnTo>
                  <a:lnTo>
                    <a:pt x="392201" y="954278"/>
                  </a:lnTo>
                  <a:lnTo>
                    <a:pt x="374472" y="958088"/>
                  </a:lnTo>
                  <a:lnTo>
                    <a:pt x="353555" y="961910"/>
                  </a:lnTo>
                  <a:lnTo>
                    <a:pt x="307403" y="961910"/>
                  </a:lnTo>
                  <a:lnTo>
                    <a:pt x="286931" y="958088"/>
                  </a:lnTo>
                  <a:lnTo>
                    <a:pt x="269290" y="954278"/>
                  </a:lnTo>
                  <a:lnTo>
                    <a:pt x="260616" y="950468"/>
                  </a:lnTo>
                  <a:lnTo>
                    <a:pt x="254838" y="947928"/>
                  </a:lnTo>
                  <a:lnTo>
                    <a:pt x="252958" y="947928"/>
                  </a:lnTo>
                  <a:lnTo>
                    <a:pt x="252958" y="945388"/>
                  </a:lnTo>
                  <a:lnTo>
                    <a:pt x="245402" y="941578"/>
                  </a:lnTo>
                  <a:lnTo>
                    <a:pt x="241630" y="936510"/>
                  </a:lnTo>
                  <a:lnTo>
                    <a:pt x="239750" y="930160"/>
                  </a:lnTo>
                  <a:lnTo>
                    <a:pt x="185000" y="956818"/>
                  </a:lnTo>
                  <a:lnTo>
                    <a:pt x="115671" y="933958"/>
                  </a:lnTo>
                  <a:lnTo>
                    <a:pt x="88722" y="925068"/>
                  </a:lnTo>
                  <a:lnTo>
                    <a:pt x="35864" y="906018"/>
                  </a:lnTo>
                  <a:lnTo>
                    <a:pt x="64185" y="892060"/>
                  </a:lnTo>
                  <a:lnTo>
                    <a:pt x="183108" y="933958"/>
                  </a:lnTo>
                  <a:lnTo>
                    <a:pt x="190665" y="933958"/>
                  </a:lnTo>
                  <a:lnTo>
                    <a:pt x="241630" y="909828"/>
                  </a:lnTo>
                  <a:lnTo>
                    <a:pt x="252564" y="919988"/>
                  </a:lnTo>
                  <a:lnTo>
                    <a:pt x="272529" y="928878"/>
                  </a:lnTo>
                  <a:lnTo>
                    <a:pt x="299224" y="935228"/>
                  </a:lnTo>
                  <a:lnTo>
                    <a:pt x="330352" y="937768"/>
                  </a:lnTo>
                  <a:lnTo>
                    <a:pt x="361200" y="936510"/>
                  </a:lnTo>
                  <a:lnTo>
                    <a:pt x="387451" y="930160"/>
                  </a:lnTo>
                  <a:lnTo>
                    <a:pt x="407327" y="922528"/>
                  </a:lnTo>
                  <a:lnTo>
                    <a:pt x="411238" y="918718"/>
                  </a:lnTo>
                  <a:lnTo>
                    <a:pt x="419074" y="911110"/>
                  </a:lnTo>
                  <a:lnTo>
                    <a:pt x="451167" y="895858"/>
                  </a:lnTo>
                  <a:lnTo>
                    <a:pt x="453059" y="894588"/>
                  </a:lnTo>
                  <a:lnTo>
                    <a:pt x="456831" y="890778"/>
                  </a:lnTo>
                  <a:lnTo>
                    <a:pt x="456831" y="886968"/>
                  </a:lnTo>
                  <a:lnTo>
                    <a:pt x="453059" y="879360"/>
                  </a:lnTo>
                  <a:lnTo>
                    <a:pt x="449287" y="879360"/>
                  </a:lnTo>
                  <a:lnTo>
                    <a:pt x="430403" y="871728"/>
                  </a:lnTo>
                  <a:lnTo>
                    <a:pt x="420966" y="867918"/>
                  </a:lnTo>
                  <a:lnTo>
                    <a:pt x="420966" y="880618"/>
                  </a:lnTo>
                  <a:lnTo>
                    <a:pt x="420966" y="890778"/>
                  </a:lnTo>
                  <a:lnTo>
                    <a:pt x="419074" y="890778"/>
                  </a:lnTo>
                  <a:lnTo>
                    <a:pt x="419074" y="894588"/>
                  </a:lnTo>
                  <a:lnTo>
                    <a:pt x="417195" y="894588"/>
                  </a:lnTo>
                  <a:lnTo>
                    <a:pt x="417195" y="895858"/>
                  </a:lnTo>
                  <a:lnTo>
                    <a:pt x="415302" y="895858"/>
                  </a:lnTo>
                  <a:lnTo>
                    <a:pt x="415302" y="898410"/>
                  </a:lnTo>
                  <a:lnTo>
                    <a:pt x="413423" y="898410"/>
                  </a:lnTo>
                  <a:lnTo>
                    <a:pt x="413423" y="899668"/>
                  </a:lnTo>
                  <a:lnTo>
                    <a:pt x="411530" y="899668"/>
                  </a:lnTo>
                  <a:lnTo>
                    <a:pt x="411530" y="902208"/>
                  </a:lnTo>
                  <a:lnTo>
                    <a:pt x="407746" y="902208"/>
                  </a:lnTo>
                  <a:lnTo>
                    <a:pt x="405866" y="903478"/>
                  </a:lnTo>
                  <a:lnTo>
                    <a:pt x="392201" y="909828"/>
                  </a:lnTo>
                  <a:lnTo>
                    <a:pt x="374472" y="914908"/>
                  </a:lnTo>
                  <a:lnTo>
                    <a:pt x="353555" y="917460"/>
                  </a:lnTo>
                  <a:lnTo>
                    <a:pt x="330352" y="918718"/>
                  </a:lnTo>
                  <a:lnTo>
                    <a:pt x="307403" y="917460"/>
                  </a:lnTo>
                  <a:lnTo>
                    <a:pt x="286931" y="914908"/>
                  </a:lnTo>
                  <a:lnTo>
                    <a:pt x="269290" y="909828"/>
                  </a:lnTo>
                  <a:lnTo>
                    <a:pt x="254838" y="903478"/>
                  </a:lnTo>
                  <a:lnTo>
                    <a:pt x="249186" y="899668"/>
                  </a:lnTo>
                  <a:lnTo>
                    <a:pt x="245402" y="898410"/>
                  </a:lnTo>
                  <a:lnTo>
                    <a:pt x="243522" y="894588"/>
                  </a:lnTo>
                  <a:lnTo>
                    <a:pt x="241630" y="892060"/>
                  </a:lnTo>
                  <a:lnTo>
                    <a:pt x="241630" y="890778"/>
                  </a:lnTo>
                  <a:lnTo>
                    <a:pt x="239750" y="889508"/>
                  </a:lnTo>
                  <a:lnTo>
                    <a:pt x="239750" y="880618"/>
                  </a:lnTo>
                  <a:lnTo>
                    <a:pt x="241630" y="875538"/>
                  </a:lnTo>
                  <a:lnTo>
                    <a:pt x="242887" y="874268"/>
                  </a:lnTo>
                  <a:lnTo>
                    <a:pt x="245402" y="871728"/>
                  </a:lnTo>
                  <a:lnTo>
                    <a:pt x="258940" y="880618"/>
                  </a:lnTo>
                  <a:lnTo>
                    <a:pt x="278676" y="888238"/>
                  </a:lnTo>
                  <a:lnTo>
                    <a:pt x="303009" y="893318"/>
                  </a:lnTo>
                  <a:lnTo>
                    <a:pt x="330352" y="894588"/>
                  </a:lnTo>
                  <a:lnTo>
                    <a:pt x="358495" y="893318"/>
                  </a:lnTo>
                  <a:lnTo>
                    <a:pt x="382739" y="888238"/>
                  </a:lnTo>
                  <a:lnTo>
                    <a:pt x="402031" y="880618"/>
                  </a:lnTo>
                  <a:lnTo>
                    <a:pt x="409613" y="875538"/>
                  </a:lnTo>
                  <a:lnTo>
                    <a:pt x="415302" y="871728"/>
                  </a:lnTo>
                  <a:lnTo>
                    <a:pt x="419074" y="875538"/>
                  </a:lnTo>
                  <a:lnTo>
                    <a:pt x="420966" y="880618"/>
                  </a:lnTo>
                  <a:lnTo>
                    <a:pt x="420966" y="867918"/>
                  </a:lnTo>
                  <a:lnTo>
                    <a:pt x="451167" y="852678"/>
                  </a:lnTo>
                  <a:lnTo>
                    <a:pt x="454952" y="852678"/>
                  </a:lnTo>
                  <a:lnTo>
                    <a:pt x="456831" y="848868"/>
                  </a:lnTo>
                  <a:lnTo>
                    <a:pt x="456831" y="841260"/>
                  </a:lnTo>
                  <a:lnTo>
                    <a:pt x="454952" y="837438"/>
                  </a:lnTo>
                  <a:lnTo>
                    <a:pt x="428510" y="828560"/>
                  </a:lnTo>
                  <a:lnTo>
                    <a:pt x="420966" y="826008"/>
                  </a:lnTo>
                  <a:lnTo>
                    <a:pt x="420966" y="837438"/>
                  </a:lnTo>
                  <a:lnTo>
                    <a:pt x="420966" y="845058"/>
                  </a:lnTo>
                  <a:lnTo>
                    <a:pt x="419074" y="847610"/>
                  </a:lnTo>
                  <a:lnTo>
                    <a:pt x="419074" y="848868"/>
                  </a:lnTo>
                  <a:lnTo>
                    <a:pt x="417195" y="851408"/>
                  </a:lnTo>
                  <a:lnTo>
                    <a:pt x="417195" y="852678"/>
                  </a:lnTo>
                  <a:lnTo>
                    <a:pt x="415302" y="852678"/>
                  </a:lnTo>
                  <a:lnTo>
                    <a:pt x="415302" y="855218"/>
                  </a:lnTo>
                  <a:lnTo>
                    <a:pt x="413423" y="855218"/>
                  </a:lnTo>
                  <a:lnTo>
                    <a:pt x="413423" y="856488"/>
                  </a:lnTo>
                  <a:lnTo>
                    <a:pt x="411530" y="856488"/>
                  </a:lnTo>
                  <a:lnTo>
                    <a:pt x="409638" y="859028"/>
                  </a:lnTo>
                  <a:lnTo>
                    <a:pt x="407746" y="859028"/>
                  </a:lnTo>
                  <a:lnTo>
                    <a:pt x="405866" y="860310"/>
                  </a:lnTo>
                  <a:lnTo>
                    <a:pt x="392201" y="866660"/>
                  </a:lnTo>
                  <a:lnTo>
                    <a:pt x="374472" y="871728"/>
                  </a:lnTo>
                  <a:lnTo>
                    <a:pt x="353555" y="874268"/>
                  </a:lnTo>
                  <a:lnTo>
                    <a:pt x="330352" y="875538"/>
                  </a:lnTo>
                  <a:lnTo>
                    <a:pt x="309880" y="875538"/>
                  </a:lnTo>
                  <a:lnTo>
                    <a:pt x="291185" y="873010"/>
                  </a:lnTo>
                  <a:lnTo>
                    <a:pt x="287032" y="871728"/>
                  </a:lnTo>
                  <a:lnTo>
                    <a:pt x="274599" y="867918"/>
                  </a:lnTo>
                  <a:lnTo>
                    <a:pt x="260515" y="862838"/>
                  </a:lnTo>
                  <a:lnTo>
                    <a:pt x="256730" y="862838"/>
                  </a:lnTo>
                  <a:lnTo>
                    <a:pt x="254838" y="860310"/>
                  </a:lnTo>
                  <a:lnTo>
                    <a:pt x="245402" y="855218"/>
                  </a:lnTo>
                  <a:lnTo>
                    <a:pt x="239750" y="848868"/>
                  </a:lnTo>
                  <a:lnTo>
                    <a:pt x="239750" y="843788"/>
                  </a:lnTo>
                  <a:lnTo>
                    <a:pt x="239750" y="837438"/>
                  </a:lnTo>
                  <a:lnTo>
                    <a:pt x="241630" y="832358"/>
                  </a:lnTo>
                  <a:lnTo>
                    <a:pt x="245402" y="828560"/>
                  </a:lnTo>
                  <a:lnTo>
                    <a:pt x="258940" y="837438"/>
                  </a:lnTo>
                  <a:lnTo>
                    <a:pt x="278676" y="845058"/>
                  </a:lnTo>
                  <a:lnTo>
                    <a:pt x="303009" y="848868"/>
                  </a:lnTo>
                  <a:lnTo>
                    <a:pt x="330352" y="851408"/>
                  </a:lnTo>
                  <a:lnTo>
                    <a:pt x="358495" y="848868"/>
                  </a:lnTo>
                  <a:lnTo>
                    <a:pt x="382739" y="845058"/>
                  </a:lnTo>
                  <a:lnTo>
                    <a:pt x="402031" y="837438"/>
                  </a:lnTo>
                  <a:lnTo>
                    <a:pt x="409613" y="832358"/>
                  </a:lnTo>
                  <a:lnTo>
                    <a:pt x="415302" y="828560"/>
                  </a:lnTo>
                  <a:lnTo>
                    <a:pt x="419074" y="832358"/>
                  </a:lnTo>
                  <a:lnTo>
                    <a:pt x="420966" y="837438"/>
                  </a:lnTo>
                  <a:lnTo>
                    <a:pt x="420966" y="826008"/>
                  </a:lnTo>
                  <a:lnTo>
                    <a:pt x="456831" y="809510"/>
                  </a:lnTo>
                  <a:lnTo>
                    <a:pt x="458724" y="805688"/>
                  </a:lnTo>
                  <a:lnTo>
                    <a:pt x="458724" y="7980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63295" y="5431536"/>
              <a:ext cx="138684" cy="9296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382674" y="3209291"/>
            <a:ext cx="3873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%</a:t>
            </a:r>
            <a:endParaRPr sz="3200">
              <a:latin typeface="Arial"/>
              <a:cs typeface="Arial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xfrm>
            <a:off x="9753600" y="6417084"/>
            <a:ext cx="2743200" cy="24365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51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5019610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1445" y="0"/>
            <a:ext cx="11423176" cy="109004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135" dirty="0">
                <a:solidFill>
                  <a:srgbClr val="C00000"/>
                </a:solidFill>
              </a:rPr>
              <a:t>Имущественная </a:t>
            </a:r>
            <a:r>
              <a:rPr sz="3500" spc="-145" dirty="0">
                <a:solidFill>
                  <a:srgbClr val="C00000"/>
                </a:solidFill>
              </a:rPr>
              <a:t>поддержка </a:t>
            </a:r>
            <a:r>
              <a:rPr sz="3500" spc="-185" dirty="0">
                <a:solidFill>
                  <a:srgbClr val="1F487C"/>
                </a:solidFill>
              </a:rPr>
              <a:t>субъектов </a:t>
            </a:r>
            <a:r>
              <a:rPr sz="3500" spc="-145" dirty="0">
                <a:solidFill>
                  <a:srgbClr val="1F487C"/>
                </a:solidFill>
              </a:rPr>
              <a:t>МСП </a:t>
            </a:r>
            <a:r>
              <a:rPr sz="3500" spc="-150" dirty="0">
                <a:solidFill>
                  <a:srgbClr val="1F487C"/>
                </a:solidFill>
              </a:rPr>
              <a:t>и </a:t>
            </a:r>
            <a:r>
              <a:rPr sz="3500" spc="-155" dirty="0">
                <a:solidFill>
                  <a:srgbClr val="1F487C"/>
                </a:solidFill>
              </a:rPr>
              <a:t>самозанятых</a:t>
            </a:r>
            <a:r>
              <a:rPr sz="3500" spc="10" dirty="0">
                <a:solidFill>
                  <a:srgbClr val="1F487C"/>
                </a:solidFill>
              </a:rPr>
              <a:t> </a:t>
            </a:r>
            <a:r>
              <a:rPr sz="3500" spc="-125" dirty="0">
                <a:solidFill>
                  <a:srgbClr val="1F487C"/>
                </a:solidFill>
              </a:rPr>
              <a:t>граждан</a:t>
            </a:r>
          </a:p>
        </p:txBody>
      </p:sp>
      <p:sp>
        <p:nvSpPr>
          <p:cNvPr id="3" name="object 3"/>
          <p:cNvSpPr/>
          <p:nvPr/>
        </p:nvSpPr>
        <p:spPr>
          <a:xfrm>
            <a:off x="131724" y="0"/>
            <a:ext cx="329184" cy="614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57173" y="729995"/>
            <a:ext cx="9130665" cy="0"/>
          </a:xfrm>
          <a:custGeom>
            <a:avLst/>
            <a:gdLst/>
            <a:ahLst/>
            <a:cxnLst/>
            <a:rect l="l" t="t" r="r" b="b"/>
            <a:pathLst>
              <a:path w="9130665">
                <a:moveTo>
                  <a:pt x="0" y="0"/>
                </a:moveTo>
                <a:lnTo>
                  <a:pt x="9130538" y="0"/>
                </a:lnTo>
              </a:path>
            </a:pathLst>
          </a:custGeom>
          <a:ln w="6096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08919" y="6507480"/>
            <a:ext cx="640080" cy="350520"/>
          </a:xfrm>
          <a:custGeom>
            <a:avLst/>
            <a:gdLst/>
            <a:ahLst/>
            <a:cxnLst/>
            <a:rect l="l" t="t" r="r" b="b"/>
            <a:pathLst>
              <a:path w="640079" h="350520">
                <a:moveTo>
                  <a:pt x="640079" y="0"/>
                </a:moveTo>
                <a:lnTo>
                  <a:pt x="0" y="0"/>
                </a:lnTo>
                <a:lnTo>
                  <a:pt x="0" y="350517"/>
                </a:lnTo>
                <a:lnTo>
                  <a:pt x="640079" y="350517"/>
                </a:lnTo>
                <a:lnTo>
                  <a:pt x="640079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97246" y="2694686"/>
            <a:ext cx="50800" cy="10795"/>
          </a:xfrm>
          <a:custGeom>
            <a:avLst/>
            <a:gdLst/>
            <a:ahLst/>
            <a:cxnLst/>
            <a:rect l="l" t="t" r="r" b="b"/>
            <a:pathLst>
              <a:path w="50800" h="10794">
                <a:moveTo>
                  <a:pt x="50291" y="0"/>
                </a:moveTo>
                <a:lnTo>
                  <a:pt x="0" y="0"/>
                </a:lnTo>
                <a:lnTo>
                  <a:pt x="0" y="10668"/>
                </a:lnTo>
                <a:lnTo>
                  <a:pt x="50291" y="10668"/>
                </a:lnTo>
                <a:lnTo>
                  <a:pt x="50291" y="0"/>
                </a:lnTo>
                <a:close/>
              </a:path>
            </a:pathLst>
          </a:custGeom>
          <a:solidFill>
            <a:srgbClr val="1E0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42339" y="1051941"/>
            <a:ext cx="8042909" cy="2300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" marR="5080">
              <a:spcBef>
                <a:spcPts val="105"/>
              </a:spcBef>
            </a:pPr>
            <a:r>
              <a:rPr sz="1400" b="1" spc="-100" dirty="0">
                <a:solidFill>
                  <a:srgbClr val="1E0D00"/>
                </a:solidFill>
                <a:latin typeface="Arial"/>
                <a:cs typeface="Arial"/>
              </a:rPr>
              <a:t>Передача </a:t>
            </a:r>
            <a:r>
              <a:rPr sz="1400" b="1" spc="-125" dirty="0">
                <a:solidFill>
                  <a:srgbClr val="1E0D00"/>
                </a:solidFill>
                <a:latin typeface="Arial"/>
                <a:cs typeface="Arial"/>
              </a:rPr>
              <a:t>во </a:t>
            </a:r>
            <a:r>
              <a:rPr sz="1400" b="1" spc="-120" dirty="0">
                <a:solidFill>
                  <a:srgbClr val="1E0D00"/>
                </a:solidFill>
                <a:latin typeface="Arial"/>
                <a:cs typeface="Arial"/>
              </a:rPr>
              <a:t>владение </a:t>
            </a:r>
            <a:r>
              <a:rPr sz="1400" spc="-35" dirty="0">
                <a:solidFill>
                  <a:srgbClr val="1E0D00"/>
                </a:solidFill>
                <a:latin typeface="Arial"/>
                <a:cs typeface="Arial"/>
              </a:rPr>
              <a:t>и </a:t>
            </a:r>
            <a:r>
              <a:rPr sz="1400" spc="-85" dirty="0">
                <a:solidFill>
                  <a:srgbClr val="1E0D00"/>
                </a:solidFill>
                <a:latin typeface="Arial"/>
                <a:cs typeface="Arial"/>
              </a:rPr>
              <a:t>(или) </a:t>
            </a:r>
            <a:r>
              <a:rPr sz="1400" b="1" spc="-130" dirty="0">
                <a:solidFill>
                  <a:srgbClr val="1E0D00"/>
                </a:solidFill>
                <a:latin typeface="Arial"/>
                <a:cs typeface="Arial"/>
              </a:rPr>
              <a:t>в </a:t>
            </a:r>
            <a:r>
              <a:rPr sz="1400" b="1" spc="-125" dirty="0">
                <a:solidFill>
                  <a:srgbClr val="1E0D00"/>
                </a:solidFill>
                <a:latin typeface="Arial"/>
                <a:cs typeface="Arial"/>
              </a:rPr>
              <a:t>пользование </a:t>
            </a:r>
            <a:r>
              <a:rPr sz="1400" b="1" spc="-130" dirty="0">
                <a:solidFill>
                  <a:srgbClr val="1E0D00"/>
                </a:solidFill>
                <a:latin typeface="Arial"/>
                <a:cs typeface="Arial"/>
              </a:rPr>
              <a:t>государственного </a:t>
            </a:r>
            <a:r>
              <a:rPr sz="1400" b="1" spc="-165" dirty="0">
                <a:solidFill>
                  <a:srgbClr val="1E0D00"/>
                </a:solidFill>
                <a:latin typeface="Arial"/>
                <a:cs typeface="Arial"/>
              </a:rPr>
              <a:t>или </a:t>
            </a:r>
            <a:r>
              <a:rPr sz="1400" b="1" spc="-135" dirty="0">
                <a:solidFill>
                  <a:srgbClr val="1E0D00"/>
                </a:solidFill>
                <a:latin typeface="Arial"/>
                <a:cs typeface="Arial"/>
              </a:rPr>
              <a:t>муниципального </a:t>
            </a:r>
            <a:r>
              <a:rPr sz="1400" b="1" spc="-105" dirty="0">
                <a:solidFill>
                  <a:srgbClr val="1E0D00"/>
                </a:solidFill>
                <a:latin typeface="Arial"/>
                <a:cs typeface="Arial"/>
              </a:rPr>
              <a:t>имущества</a:t>
            </a:r>
            <a:r>
              <a:rPr sz="1400" spc="-105" dirty="0">
                <a:solidFill>
                  <a:srgbClr val="1E0D00"/>
                </a:solidFill>
                <a:latin typeface="Arial"/>
                <a:cs typeface="Arial"/>
              </a:rPr>
              <a:t>, </a:t>
            </a:r>
            <a:r>
              <a:rPr sz="1400" spc="-10" dirty="0">
                <a:solidFill>
                  <a:srgbClr val="1E0D00"/>
                </a:solidFill>
                <a:latin typeface="Arial"/>
                <a:cs typeface="Arial"/>
              </a:rPr>
              <a:t>в </a:t>
            </a:r>
            <a:r>
              <a:rPr sz="1400" spc="-75" dirty="0">
                <a:solidFill>
                  <a:srgbClr val="1E0D00"/>
                </a:solidFill>
                <a:latin typeface="Arial"/>
                <a:cs typeface="Arial"/>
              </a:rPr>
              <a:t>том  </a:t>
            </a:r>
            <a:r>
              <a:rPr sz="1400" spc="-80" dirty="0">
                <a:solidFill>
                  <a:srgbClr val="1E0D00"/>
                </a:solidFill>
                <a:latin typeface="Arial"/>
                <a:cs typeface="Arial"/>
              </a:rPr>
              <a:t>числе </a:t>
            </a:r>
            <a:r>
              <a:rPr sz="1400" spc="-65" dirty="0">
                <a:solidFill>
                  <a:srgbClr val="1E0D00"/>
                </a:solidFill>
                <a:latin typeface="Arial"/>
                <a:cs typeface="Arial"/>
              </a:rPr>
              <a:t>земельных </a:t>
            </a:r>
            <a:r>
              <a:rPr sz="1400" spc="-55" dirty="0">
                <a:solidFill>
                  <a:srgbClr val="1E0D00"/>
                </a:solidFill>
                <a:latin typeface="Arial"/>
                <a:cs typeface="Arial"/>
              </a:rPr>
              <a:t>участков, </a:t>
            </a:r>
            <a:r>
              <a:rPr sz="1400" spc="-50" dirty="0">
                <a:solidFill>
                  <a:srgbClr val="1E0D00"/>
                </a:solidFill>
                <a:latin typeface="Arial"/>
                <a:cs typeface="Arial"/>
              </a:rPr>
              <a:t>зданий, </a:t>
            </a:r>
            <a:r>
              <a:rPr sz="1400" spc="-55" dirty="0">
                <a:solidFill>
                  <a:srgbClr val="1E0D00"/>
                </a:solidFill>
                <a:latin typeface="Arial"/>
                <a:cs typeface="Arial"/>
              </a:rPr>
              <a:t>строений, сооружений, </a:t>
            </a:r>
            <a:r>
              <a:rPr sz="1400" spc="-75" dirty="0">
                <a:solidFill>
                  <a:srgbClr val="1E0D00"/>
                </a:solidFill>
                <a:latin typeface="Arial"/>
                <a:cs typeface="Arial"/>
              </a:rPr>
              <a:t>нежилых </a:t>
            </a:r>
            <a:r>
              <a:rPr sz="1400" spc="-40" dirty="0">
                <a:solidFill>
                  <a:srgbClr val="1E0D00"/>
                </a:solidFill>
                <a:latin typeface="Arial"/>
                <a:cs typeface="Arial"/>
              </a:rPr>
              <a:t>помещений </a:t>
            </a:r>
            <a:r>
              <a:rPr sz="1400" spc="-35" dirty="0">
                <a:solidFill>
                  <a:srgbClr val="1E0D00"/>
                </a:solidFill>
                <a:latin typeface="Arial"/>
                <a:cs typeface="Arial"/>
              </a:rPr>
              <a:t>на </a:t>
            </a:r>
            <a:r>
              <a:rPr sz="1400" b="1" spc="-114" dirty="0">
                <a:solidFill>
                  <a:srgbClr val="1F487C"/>
                </a:solidFill>
                <a:latin typeface="Arial"/>
                <a:cs typeface="Arial"/>
              </a:rPr>
              <a:t>возмездной </a:t>
            </a:r>
            <a:r>
              <a:rPr sz="1400" b="1" spc="-105" dirty="0">
                <a:solidFill>
                  <a:srgbClr val="1F487C"/>
                </a:solidFill>
                <a:latin typeface="Arial"/>
                <a:cs typeface="Arial"/>
              </a:rPr>
              <a:t>основе</a:t>
            </a:r>
            <a:r>
              <a:rPr sz="1400" spc="-105" dirty="0">
                <a:solidFill>
                  <a:srgbClr val="1E0D00"/>
                </a:solidFill>
                <a:latin typeface="Arial"/>
                <a:cs typeface="Arial"/>
              </a:rPr>
              <a:t>,  </a:t>
            </a:r>
            <a:r>
              <a:rPr sz="1400" b="1" spc="-110" dirty="0">
                <a:solidFill>
                  <a:srgbClr val="1F487C"/>
                </a:solidFill>
                <a:latin typeface="Arial"/>
                <a:cs typeface="Arial"/>
              </a:rPr>
              <a:t>безвозмездной основе </a:t>
            </a:r>
            <a:r>
              <a:rPr sz="1400" spc="-95" dirty="0">
                <a:solidFill>
                  <a:srgbClr val="1E0D00"/>
                </a:solidFill>
                <a:latin typeface="Arial"/>
                <a:cs typeface="Arial"/>
              </a:rPr>
              <a:t>или </a:t>
            </a:r>
            <a:r>
              <a:rPr sz="1400" spc="-30" dirty="0">
                <a:solidFill>
                  <a:srgbClr val="1E0D00"/>
                </a:solidFill>
                <a:latin typeface="Arial"/>
                <a:cs typeface="Arial"/>
              </a:rPr>
              <a:t>на </a:t>
            </a:r>
            <a:r>
              <a:rPr sz="1400" b="1" spc="-185" dirty="0">
                <a:solidFill>
                  <a:srgbClr val="1F487C"/>
                </a:solidFill>
                <a:latin typeface="Arial"/>
                <a:cs typeface="Arial"/>
              </a:rPr>
              <a:t>льготных</a:t>
            </a:r>
            <a:r>
              <a:rPr sz="1400" b="1" spc="-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1F487C"/>
                </a:solidFill>
                <a:latin typeface="Arial"/>
                <a:cs typeface="Arial"/>
              </a:rPr>
              <a:t>условиях</a:t>
            </a:r>
            <a:r>
              <a:rPr sz="1400" spc="-145" dirty="0">
                <a:solidFill>
                  <a:srgbClr val="1E0D00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12700" marR="3037205" indent="3427095">
              <a:lnSpc>
                <a:spcPts val="4200"/>
              </a:lnSpc>
              <a:spcBef>
                <a:spcPts val="120"/>
              </a:spcBef>
            </a:pPr>
            <a:r>
              <a:rPr sz="1600" spc="-95" dirty="0">
                <a:solidFill>
                  <a:srgbClr val="1E0D00"/>
                </a:solidFill>
                <a:latin typeface="Arial"/>
                <a:cs typeface="Arial"/>
              </a:rPr>
              <a:t>Куда </a:t>
            </a:r>
            <a:r>
              <a:rPr sz="1600" spc="-75" dirty="0">
                <a:solidFill>
                  <a:srgbClr val="1E0D00"/>
                </a:solidFill>
                <a:latin typeface="Arial"/>
                <a:cs typeface="Arial"/>
              </a:rPr>
              <a:t>обращаться:  </a:t>
            </a:r>
            <a:r>
              <a:rPr sz="1600" u="sng" spc="-110" dirty="0">
                <a:solidFill>
                  <a:srgbClr val="1E0D00"/>
                </a:solidFill>
                <a:uFill>
                  <a:solidFill>
                    <a:srgbClr val="1E0D00"/>
                  </a:solidFill>
                </a:uFill>
                <a:latin typeface="Arial"/>
                <a:cs typeface="Arial"/>
              </a:rPr>
              <a:t>По </a:t>
            </a:r>
            <a:r>
              <a:rPr sz="1600" u="sng" spc="-80" dirty="0">
                <a:solidFill>
                  <a:srgbClr val="1E0D00"/>
                </a:solidFill>
                <a:uFill>
                  <a:solidFill>
                    <a:srgbClr val="1E0D00"/>
                  </a:solidFill>
                </a:uFill>
                <a:latin typeface="Arial"/>
                <a:cs typeface="Arial"/>
              </a:rPr>
              <a:t>предоставлению</a:t>
            </a:r>
            <a:r>
              <a:rPr sz="1600" spc="-80" dirty="0">
                <a:solidFill>
                  <a:srgbClr val="1E0D00"/>
                </a:solidFill>
                <a:latin typeface="Arial"/>
                <a:cs typeface="Arial"/>
              </a:rPr>
              <a:t> </a:t>
            </a:r>
            <a:r>
              <a:rPr sz="1600" b="1" u="sng" spc="-10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краевого</a:t>
            </a:r>
            <a:r>
              <a:rPr sz="1600" b="1" u="sng" spc="7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12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имущества</a:t>
            </a:r>
            <a:r>
              <a:rPr sz="1600" spc="-120" dirty="0">
                <a:solidFill>
                  <a:srgbClr val="1E0D00"/>
                </a:solidFill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2910205">
              <a:lnSpc>
                <a:spcPts val="1590"/>
              </a:lnSpc>
              <a:spcBef>
                <a:spcPts val="1165"/>
              </a:spcBef>
            </a:pPr>
            <a:r>
              <a:rPr sz="1400" b="1" spc="-125" dirty="0">
                <a:latin typeface="Arial"/>
                <a:cs typeface="Arial"/>
              </a:rPr>
              <a:t>Министерство </a:t>
            </a:r>
            <a:r>
              <a:rPr sz="1400" b="1" spc="-120" dirty="0">
                <a:latin typeface="Arial"/>
                <a:cs typeface="Arial"/>
              </a:rPr>
              <a:t>по </a:t>
            </a:r>
            <a:r>
              <a:rPr sz="1400" b="1" spc="-130" dirty="0">
                <a:latin typeface="Arial"/>
                <a:cs typeface="Arial"/>
              </a:rPr>
              <a:t>управлению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25" dirty="0">
                <a:latin typeface="Arial"/>
                <a:cs typeface="Arial"/>
              </a:rPr>
              <a:t>имуществом</a:t>
            </a:r>
            <a:endParaRPr sz="1400">
              <a:latin typeface="Arial"/>
              <a:cs typeface="Arial"/>
            </a:endParaRPr>
          </a:p>
          <a:p>
            <a:pPr marL="2910205">
              <a:lnSpc>
                <a:spcPts val="1590"/>
              </a:lnSpc>
            </a:pPr>
            <a:r>
              <a:rPr sz="1400" b="1" spc="-114" dirty="0">
                <a:latin typeface="Arial"/>
                <a:cs typeface="Arial"/>
              </a:rPr>
              <a:t>и </a:t>
            </a:r>
            <a:r>
              <a:rPr sz="1400" b="1" spc="-145" dirty="0">
                <a:latin typeface="Arial"/>
                <a:cs typeface="Arial"/>
              </a:rPr>
              <a:t>градостроительной </a:t>
            </a:r>
            <a:r>
              <a:rPr sz="1400" b="1" spc="-160" dirty="0">
                <a:latin typeface="Arial"/>
                <a:cs typeface="Arial"/>
              </a:rPr>
              <a:t>деятельности </a:t>
            </a:r>
            <a:r>
              <a:rPr sz="1400" b="1" spc="-105" dirty="0">
                <a:latin typeface="Arial"/>
                <a:cs typeface="Arial"/>
              </a:rPr>
              <a:t>Пермского</a:t>
            </a:r>
            <a:r>
              <a:rPr sz="1400" b="1" spc="125" dirty="0">
                <a:latin typeface="Arial"/>
                <a:cs typeface="Arial"/>
              </a:rPr>
              <a:t> </a:t>
            </a:r>
            <a:r>
              <a:rPr sz="1400" b="1" spc="-75" dirty="0">
                <a:latin typeface="Arial"/>
                <a:cs typeface="Arial"/>
              </a:rPr>
              <a:t>края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928873" y="2829814"/>
            <a:ext cx="6750684" cy="1442720"/>
            <a:chOff x="1785873" y="2829814"/>
            <a:chExt cx="6750684" cy="1442720"/>
          </a:xfrm>
        </p:grpSpPr>
        <p:sp>
          <p:nvSpPr>
            <p:cNvPr id="9" name="object 9"/>
            <p:cNvSpPr/>
            <p:nvPr/>
          </p:nvSpPr>
          <p:spPr>
            <a:xfrm>
              <a:off x="5779008" y="3557016"/>
              <a:ext cx="190500" cy="2057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92223" y="2836164"/>
              <a:ext cx="6737984" cy="1430020"/>
            </a:xfrm>
            <a:custGeom>
              <a:avLst/>
              <a:gdLst/>
              <a:ahLst/>
              <a:cxnLst/>
              <a:rect l="l" t="t" r="r" b="b"/>
              <a:pathLst>
                <a:path w="6737984" h="1430020">
                  <a:moveTo>
                    <a:pt x="0" y="1429512"/>
                  </a:moveTo>
                  <a:lnTo>
                    <a:pt x="6737604" y="1429512"/>
                  </a:lnTo>
                  <a:lnTo>
                    <a:pt x="6737604" y="0"/>
                  </a:lnTo>
                  <a:lnTo>
                    <a:pt x="0" y="0"/>
                  </a:lnTo>
                  <a:lnTo>
                    <a:pt x="0" y="1429512"/>
                  </a:lnTo>
                  <a:close/>
                </a:path>
              </a:pathLst>
            </a:custGeom>
            <a:ln w="12192">
              <a:solidFill>
                <a:srgbClr val="33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225666" y="3462655"/>
            <a:ext cx="1716405" cy="718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spc="-120" dirty="0">
                <a:solidFill>
                  <a:srgbClr val="1E0D00"/>
                </a:solidFill>
                <a:latin typeface="Arial"/>
                <a:cs typeface="Arial"/>
              </a:rPr>
              <a:t>тел. </a:t>
            </a:r>
            <a:r>
              <a:rPr sz="1400" b="1" spc="5" dirty="0">
                <a:solidFill>
                  <a:srgbClr val="1E0D00"/>
                </a:solidFill>
                <a:latin typeface="Arial"/>
                <a:cs typeface="Arial"/>
              </a:rPr>
              <a:t>(342) </a:t>
            </a:r>
            <a:r>
              <a:rPr sz="1400" b="1" spc="25" dirty="0">
                <a:solidFill>
                  <a:srgbClr val="1E0D00"/>
                </a:solidFill>
                <a:latin typeface="Arial"/>
                <a:cs typeface="Arial"/>
              </a:rPr>
              <a:t>211 </a:t>
            </a:r>
            <a:r>
              <a:rPr sz="1400" b="1" spc="45" dirty="0">
                <a:solidFill>
                  <a:srgbClr val="1E0D00"/>
                </a:solidFill>
                <a:latin typeface="Arial"/>
                <a:cs typeface="Arial"/>
              </a:rPr>
              <a:t>04</a:t>
            </a:r>
            <a:r>
              <a:rPr sz="1400" b="1" spc="-165" dirty="0">
                <a:solidFill>
                  <a:srgbClr val="1E0D00"/>
                </a:solidFill>
                <a:latin typeface="Arial"/>
                <a:cs typeface="Arial"/>
              </a:rPr>
              <a:t> </a:t>
            </a:r>
            <a:r>
              <a:rPr sz="1400" b="1" spc="5" dirty="0">
                <a:solidFill>
                  <a:srgbClr val="1E0D00"/>
                </a:solidFill>
                <a:latin typeface="Arial"/>
                <a:cs typeface="Arial"/>
              </a:rPr>
              <a:t>01</a:t>
            </a:r>
            <a:endParaRPr sz="1400">
              <a:latin typeface="Arial"/>
              <a:cs typeface="Arial"/>
            </a:endParaRPr>
          </a:p>
          <a:p>
            <a:pPr marL="12700"/>
            <a:r>
              <a:rPr sz="1400" spc="-85" dirty="0">
                <a:solidFill>
                  <a:srgbClr val="1E0D00"/>
                </a:solidFill>
                <a:latin typeface="Arial"/>
                <a:cs typeface="Arial"/>
              </a:rPr>
              <a:t>факс </a:t>
            </a:r>
            <a:r>
              <a:rPr sz="1400" b="1" spc="10" dirty="0">
                <a:solidFill>
                  <a:srgbClr val="1E0D00"/>
                </a:solidFill>
                <a:latin typeface="Arial"/>
                <a:cs typeface="Arial"/>
              </a:rPr>
              <a:t>(342) </a:t>
            </a:r>
            <a:r>
              <a:rPr sz="1400" b="1" spc="25" dirty="0">
                <a:solidFill>
                  <a:srgbClr val="1E0D00"/>
                </a:solidFill>
                <a:latin typeface="Arial"/>
                <a:cs typeface="Arial"/>
              </a:rPr>
              <a:t>211 </a:t>
            </a:r>
            <a:r>
              <a:rPr sz="1400" b="1" spc="45" dirty="0">
                <a:solidFill>
                  <a:srgbClr val="1E0D00"/>
                </a:solidFill>
                <a:latin typeface="Arial"/>
                <a:cs typeface="Arial"/>
              </a:rPr>
              <a:t>04</a:t>
            </a:r>
            <a:r>
              <a:rPr sz="1400" b="1" spc="-260" dirty="0">
                <a:solidFill>
                  <a:srgbClr val="1E0D00"/>
                </a:solidFill>
                <a:latin typeface="Arial"/>
                <a:cs typeface="Arial"/>
              </a:rPr>
              <a:t> </a:t>
            </a:r>
            <a:r>
              <a:rPr sz="1400" b="1" spc="45" dirty="0">
                <a:solidFill>
                  <a:srgbClr val="1E0D00"/>
                </a:solidFill>
                <a:latin typeface="Arial"/>
                <a:cs typeface="Arial"/>
              </a:rPr>
              <a:t>02</a:t>
            </a:r>
            <a:endParaRPr sz="1400">
              <a:latin typeface="Arial"/>
              <a:cs typeface="Arial"/>
            </a:endParaRPr>
          </a:p>
          <a:p>
            <a:pPr marL="17145">
              <a:spcBef>
                <a:spcPts val="405"/>
              </a:spcBef>
            </a:pPr>
            <a:r>
              <a:rPr sz="1400" b="1" spc="-105" dirty="0">
                <a:solidFill>
                  <a:srgbClr val="1F487C"/>
                </a:solidFill>
                <a:latin typeface="Arial"/>
                <a:cs typeface="Arial"/>
                <a:hlinkClick r:id="rId4"/>
              </a:rPr>
              <a:t>mizo@permkrai.ru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891528" y="3966623"/>
            <a:ext cx="252984" cy="186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662298" y="3501366"/>
            <a:ext cx="1972310" cy="70866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>
              <a:spcBef>
                <a:spcPts val="730"/>
              </a:spcBef>
            </a:pPr>
            <a:r>
              <a:rPr sz="1400" b="1" spc="-50" dirty="0">
                <a:solidFill>
                  <a:srgbClr val="1F487C"/>
                </a:solidFill>
                <a:latin typeface="Arial"/>
                <a:cs typeface="Arial"/>
              </a:rPr>
              <a:t>https://migd.permkrai.ru/</a:t>
            </a:r>
            <a:endParaRPr sz="1400">
              <a:latin typeface="Arial"/>
              <a:cs typeface="Arial"/>
            </a:endParaRPr>
          </a:p>
          <a:p>
            <a:pPr marL="282575" marR="84455">
              <a:lnSpc>
                <a:spcPct val="75800"/>
              </a:lnSpc>
              <a:spcBef>
                <a:spcPts val="885"/>
              </a:spcBef>
            </a:pPr>
            <a:r>
              <a:rPr sz="1200" i="1" spc="-135" dirty="0">
                <a:solidFill>
                  <a:srgbClr val="1E0D00"/>
                </a:solidFill>
                <a:latin typeface="Arial"/>
                <a:cs typeface="Arial"/>
              </a:rPr>
              <a:t>г. </a:t>
            </a:r>
            <a:r>
              <a:rPr sz="1200" i="1" spc="-45" dirty="0">
                <a:solidFill>
                  <a:srgbClr val="1E0D00"/>
                </a:solidFill>
                <a:latin typeface="Arial"/>
                <a:cs typeface="Arial"/>
              </a:rPr>
              <a:t>Пермь, </a:t>
            </a:r>
            <a:r>
              <a:rPr sz="1200" i="1" spc="-110" dirty="0">
                <a:solidFill>
                  <a:srgbClr val="1E0D00"/>
                </a:solidFill>
                <a:latin typeface="Arial"/>
                <a:cs typeface="Arial"/>
              </a:rPr>
              <a:t>ул. </a:t>
            </a:r>
            <a:r>
              <a:rPr sz="1200" i="1" spc="-40" dirty="0">
                <a:solidFill>
                  <a:srgbClr val="1E0D00"/>
                </a:solidFill>
                <a:latin typeface="Arial"/>
                <a:cs typeface="Arial"/>
              </a:rPr>
              <a:t>Сибирская,  </a:t>
            </a:r>
            <a:r>
              <a:rPr sz="1200" i="1" spc="-65" dirty="0">
                <a:solidFill>
                  <a:srgbClr val="1E0D00"/>
                </a:solidFill>
                <a:latin typeface="Arial"/>
                <a:cs typeface="Arial"/>
              </a:rPr>
              <a:t>д. </a:t>
            </a:r>
            <a:r>
              <a:rPr sz="1200" i="1" dirty="0">
                <a:solidFill>
                  <a:srgbClr val="1E0D00"/>
                </a:solidFill>
                <a:latin typeface="Arial"/>
                <a:cs typeface="Arial"/>
              </a:rPr>
              <a:t>30а, </a:t>
            </a:r>
            <a:r>
              <a:rPr sz="1200" i="1" spc="-210" dirty="0">
                <a:solidFill>
                  <a:srgbClr val="1E0D00"/>
                </a:solidFill>
                <a:latin typeface="Arial"/>
                <a:cs typeface="Arial"/>
              </a:rPr>
              <a:t>Лит. </a:t>
            </a:r>
            <a:r>
              <a:rPr sz="1200" i="1" spc="-75" dirty="0">
                <a:solidFill>
                  <a:srgbClr val="1E0D00"/>
                </a:solidFill>
                <a:latin typeface="Arial"/>
                <a:cs typeface="Arial"/>
              </a:rPr>
              <a:t>А, </a:t>
            </a:r>
            <a:r>
              <a:rPr sz="1200" i="1" spc="-210" dirty="0">
                <a:solidFill>
                  <a:srgbClr val="1E0D00"/>
                </a:solidFill>
                <a:latin typeface="Arial"/>
                <a:cs typeface="Arial"/>
              </a:rPr>
              <a:t>Лит.</a:t>
            </a:r>
            <a:r>
              <a:rPr sz="1200" i="1" spc="-120" dirty="0">
                <a:solidFill>
                  <a:srgbClr val="1E0D00"/>
                </a:solidFill>
                <a:latin typeface="Arial"/>
                <a:cs typeface="Arial"/>
              </a:rPr>
              <a:t> </a:t>
            </a:r>
            <a:r>
              <a:rPr sz="1200" i="1" spc="-80" dirty="0">
                <a:solidFill>
                  <a:srgbClr val="1E0D00"/>
                </a:solidFill>
                <a:latin typeface="Arial"/>
                <a:cs typeface="Arial"/>
              </a:rPr>
              <a:t>Б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682047" y="2880361"/>
            <a:ext cx="855344" cy="1252855"/>
            <a:chOff x="2539047" y="2880360"/>
            <a:chExt cx="855344" cy="1252855"/>
          </a:xfrm>
        </p:grpSpPr>
        <p:sp>
          <p:nvSpPr>
            <p:cNvPr id="15" name="object 15"/>
            <p:cNvSpPr/>
            <p:nvPr/>
          </p:nvSpPr>
          <p:spPr>
            <a:xfrm>
              <a:off x="3127248" y="2880360"/>
              <a:ext cx="266700" cy="4965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39047" y="3938016"/>
              <a:ext cx="161290" cy="19507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6031229" y="4928490"/>
            <a:ext cx="50800" cy="10795"/>
          </a:xfrm>
          <a:custGeom>
            <a:avLst/>
            <a:gdLst/>
            <a:ahLst/>
            <a:cxnLst/>
            <a:rect l="l" t="t" r="r" b="b"/>
            <a:pathLst>
              <a:path w="50800" h="10795">
                <a:moveTo>
                  <a:pt x="50291" y="0"/>
                </a:moveTo>
                <a:lnTo>
                  <a:pt x="0" y="0"/>
                </a:lnTo>
                <a:lnTo>
                  <a:pt x="0" y="10668"/>
                </a:lnTo>
                <a:lnTo>
                  <a:pt x="50291" y="10668"/>
                </a:lnTo>
                <a:lnTo>
                  <a:pt x="50291" y="0"/>
                </a:lnTo>
                <a:close/>
              </a:path>
            </a:pathLst>
          </a:custGeom>
          <a:solidFill>
            <a:srgbClr val="1E0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742339" y="4699253"/>
            <a:ext cx="5274945" cy="666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u="sng" spc="-110" dirty="0">
                <a:solidFill>
                  <a:srgbClr val="1E0D00"/>
                </a:solidFill>
                <a:uFill>
                  <a:solidFill>
                    <a:srgbClr val="1E0D00"/>
                  </a:solidFill>
                </a:uFill>
                <a:latin typeface="Arial"/>
                <a:cs typeface="Arial"/>
              </a:rPr>
              <a:t>По </a:t>
            </a:r>
            <a:r>
              <a:rPr sz="1600" u="sng" spc="-80" dirty="0">
                <a:solidFill>
                  <a:srgbClr val="1E0D00"/>
                </a:solidFill>
                <a:uFill>
                  <a:solidFill>
                    <a:srgbClr val="1E0D00"/>
                  </a:solidFill>
                </a:uFill>
                <a:latin typeface="Arial"/>
                <a:cs typeface="Arial"/>
              </a:rPr>
              <a:t>предоставлению</a:t>
            </a:r>
            <a:r>
              <a:rPr sz="1600" spc="-80" dirty="0">
                <a:solidFill>
                  <a:srgbClr val="1E0D00"/>
                </a:solidFill>
                <a:latin typeface="Arial"/>
                <a:cs typeface="Arial"/>
              </a:rPr>
              <a:t> </a:t>
            </a:r>
            <a:r>
              <a:rPr sz="1600" b="1" u="sng" spc="-15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муниципального</a:t>
            </a:r>
            <a:r>
              <a:rPr sz="1600" b="1" u="sng" spc="9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12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имущества</a:t>
            </a:r>
            <a:r>
              <a:rPr sz="1600" spc="-125" dirty="0">
                <a:solidFill>
                  <a:srgbClr val="1E0D00"/>
                </a:solidFill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31115">
              <a:spcBef>
                <a:spcPts val="1450"/>
              </a:spcBef>
            </a:pPr>
            <a:r>
              <a:rPr sz="1400" spc="-10" dirty="0">
                <a:solidFill>
                  <a:srgbClr val="1E0D00"/>
                </a:solidFill>
                <a:latin typeface="Arial"/>
                <a:cs typeface="Arial"/>
              </a:rPr>
              <a:t>в </a:t>
            </a:r>
            <a:r>
              <a:rPr sz="1400" b="1" spc="-120" dirty="0">
                <a:solidFill>
                  <a:srgbClr val="1E0D00"/>
                </a:solidFill>
                <a:latin typeface="Arial"/>
                <a:cs typeface="Arial"/>
              </a:rPr>
              <a:t>администрацию </a:t>
            </a:r>
            <a:r>
              <a:rPr sz="1400" spc="-70" dirty="0">
                <a:solidFill>
                  <a:srgbClr val="1E0D00"/>
                </a:solidFill>
                <a:latin typeface="Arial"/>
                <a:cs typeface="Arial"/>
              </a:rPr>
              <a:t>соответствующего </a:t>
            </a:r>
            <a:r>
              <a:rPr sz="1400" b="1" spc="-135" dirty="0">
                <a:solidFill>
                  <a:srgbClr val="1E0D00"/>
                </a:solidFill>
                <a:latin typeface="Arial"/>
                <a:cs typeface="Arial"/>
              </a:rPr>
              <a:t>муниципального</a:t>
            </a:r>
            <a:r>
              <a:rPr sz="1400" b="1" spc="-35" dirty="0">
                <a:solidFill>
                  <a:srgbClr val="1E0D00"/>
                </a:solidFill>
                <a:latin typeface="Arial"/>
                <a:cs typeface="Arial"/>
              </a:rPr>
              <a:t> </a:t>
            </a:r>
            <a:r>
              <a:rPr sz="1400" b="1" spc="-95" dirty="0">
                <a:solidFill>
                  <a:srgbClr val="1E0D00"/>
                </a:solidFill>
                <a:latin typeface="Arial"/>
                <a:cs typeface="Arial"/>
              </a:rPr>
              <a:t>образования.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884113" y="5602430"/>
            <a:ext cx="874364" cy="8743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329684" y="5541264"/>
            <a:ext cx="3484245" cy="707886"/>
          </a:xfrm>
          <a:prstGeom prst="rect">
            <a:avLst/>
          </a:prstGeom>
          <a:ln w="12192">
            <a:solidFill>
              <a:srgbClr val="33669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75260" marR="1381125"/>
            <a:r>
              <a:rPr sz="1300" i="1" spc="-60" dirty="0">
                <a:solidFill>
                  <a:srgbClr val="1E0D00"/>
                </a:solidFill>
                <a:latin typeface="Arial"/>
                <a:cs typeface="Arial"/>
              </a:rPr>
              <a:t>Перечень муниципального  </a:t>
            </a:r>
            <a:r>
              <a:rPr sz="1300" i="1" spc="-100" dirty="0">
                <a:solidFill>
                  <a:srgbClr val="1E0D00"/>
                </a:solidFill>
                <a:latin typeface="Arial"/>
                <a:cs typeface="Arial"/>
              </a:rPr>
              <a:t>имущества:</a:t>
            </a:r>
            <a:endParaRPr sz="13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482853" y="4447032"/>
            <a:ext cx="8926195" cy="0"/>
          </a:xfrm>
          <a:custGeom>
            <a:avLst/>
            <a:gdLst/>
            <a:ahLst/>
            <a:cxnLst/>
            <a:rect l="l" t="t" r="r" b="b"/>
            <a:pathLst>
              <a:path w="8926195">
                <a:moveTo>
                  <a:pt x="0" y="0"/>
                </a:moveTo>
                <a:lnTo>
                  <a:pt x="8926068" y="0"/>
                </a:lnTo>
              </a:path>
            </a:pathLst>
          </a:custGeom>
          <a:ln w="6096">
            <a:solidFill>
              <a:srgbClr val="1F487C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9527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82852" y="59435"/>
            <a:ext cx="9491980" cy="614680"/>
            <a:chOff x="339852" y="59435"/>
            <a:chExt cx="9491980" cy="614680"/>
          </a:xfrm>
        </p:grpSpPr>
        <p:sp>
          <p:nvSpPr>
            <p:cNvPr id="3" name="object 3"/>
            <p:cNvSpPr/>
            <p:nvPr/>
          </p:nvSpPr>
          <p:spPr>
            <a:xfrm>
              <a:off x="339852" y="59435"/>
              <a:ext cx="329184" cy="6145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1040" y="655319"/>
              <a:ext cx="9130665" cy="0"/>
            </a:xfrm>
            <a:custGeom>
              <a:avLst/>
              <a:gdLst/>
              <a:ahLst/>
              <a:cxnLst/>
              <a:rect l="l" t="t" r="r" b="b"/>
              <a:pathLst>
                <a:path w="9130665">
                  <a:moveTo>
                    <a:pt x="0" y="0"/>
                  </a:moveTo>
                  <a:lnTo>
                    <a:pt x="9130538" y="0"/>
                  </a:lnTo>
                </a:path>
              </a:pathLst>
            </a:custGeom>
            <a:ln w="6096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958441" y="257683"/>
            <a:ext cx="3914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75" dirty="0">
                <a:solidFill>
                  <a:srgbClr val="1F487C"/>
                </a:solidFill>
                <a:latin typeface="Arial"/>
                <a:cs typeface="Arial"/>
              </a:rPr>
              <a:t>Приоритетный </a:t>
            </a:r>
            <a:r>
              <a:rPr b="1" spc="-165" dirty="0">
                <a:solidFill>
                  <a:srgbClr val="1F487C"/>
                </a:solidFill>
                <a:latin typeface="Arial"/>
                <a:cs typeface="Arial"/>
              </a:rPr>
              <a:t>инвестиционный</a:t>
            </a:r>
            <a:r>
              <a:rPr b="1" spc="2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b="1" spc="-135" dirty="0">
                <a:solidFill>
                  <a:srgbClr val="1F487C"/>
                </a:solidFill>
                <a:latin typeface="Arial"/>
                <a:cs typeface="Arial"/>
              </a:rPr>
              <a:t>проект</a:t>
            </a:r>
            <a:endParaRPr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82003" y="1179703"/>
            <a:ext cx="267970" cy="5213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50" spc="5" dirty="0">
                <a:latin typeface="Arial"/>
                <a:cs typeface="Arial"/>
              </a:rPr>
              <a:t>=</a:t>
            </a:r>
            <a:endParaRPr sz="32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23416" y="731520"/>
            <a:ext cx="2173605" cy="1428115"/>
          </a:xfrm>
          <a:custGeom>
            <a:avLst/>
            <a:gdLst/>
            <a:ahLst/>
            <a:cxnLst/>
            <a:rect l="l" t="t" r="r" b="b"/>
            <a:pathLst>
              <a:path w="2173605" h="1428114">
                <a:moveTo>
                  <a:pt x="2107184" y="0"/>
                </a:moveTo>
                <a:lnTo>
                  <a:pt x="66001" y="0"/>
                </a:lnTo>
                <a:lnTo>
                  <a:pt x="40312" y="5193"/>
                </a:lnTo>
                <a:lnTo>
                  <a:pt x="19332" y="19351"/>
                </a:lnTo>
                <a:lnTo>
                  <a:pt x="5187" y="40344"/>
                </a:lnTo>
                <a:lnTo>
                  <a:pt x="0" y="66039"/>
                </a:lnTo>
                <a:lnTo>
                  <a:pt x="0" y="1361947"/>
                </a:lnTo>
                <a:lnTo>
                  <a:pt x="5187" y="1387643"/>
                </a:lnTo>
                <a:lnTo>
                  <a:pt x="19332" y="1408636"/>
                </a:lnTo>
                <a:lnTo>
                  <a:pt x="40312" y="1422794"/>
                </a:lnTo>
                <a:lnTo>
                  <a:pt x="66001" y="1427988"/>
                </a:lnTo>
                <a:lnTo>
                  <a:pt x="2107184" y="1427988"/>
                </a:lnTo>
                <a:lnTo>
                  <a:pt x="2132879" y="1422794"/>
                </a:lnTo>
                <a:lnTo>
                  <a:pt x="2153872" y="1408636"/>
                </a:lnTo>
                <a:lnTo>
                  <a:pt x="2168030" y="1387643"/>
                </a:lnTo>
                <a:lnTo>
                  <a:pt x="2173224" y="1361947"/>
                </a:lnTo>
                <a:lnTo>
                  <a:pt x="2173224" y="66039"/>
                </a:lnTo>
                <a:lnTo>
                  <a:pt x="2168030" y="40344"/>
                </a:lnTo>
                <a:lnTo>
                  <a:pt x="2153872" y="19351"/>
                </a:lnTo>
                <a:lnTo>
                  <a:pt x="2132879" y="5193"/>
                </a:lnTo>
                <a:lnTo>
                  <a:pt x="2107184" y="0"/>
                </a:lnTo>
                <a:close/>
              </a:path>
            </a:pathLst>
          </a:custGeom>
          <a:solidFill>
            <a:srgbClr val="ECECEC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25853" y="1543254"/>
            <a:ext cx="1303020" cy="324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300" spc="-110" dirty="0">
                <a:latin typeface="Arial"/>
                <a:cs typeface="Arial"/>
              </a:rPr>
              <a:t>от </a:t>
            </a:r>
            <a:r>
              <a:rPr sz="1950" b="1" spc="50" dirty="0">
                <a:solidFill>
                  <a:srgbClr val="008000"/>
                </a:solidFill>
                <a:latin typeface="Arial"/>
                <a:cs typeface="Arial"/>
              </a:rPr>
              <a:t>100 </a:t>
            </a:r>
            <a:r>
              <a:rPr sz="1300" spc="-75" dirty="0">
                <a:latin typeface="Arial"/>
                <a:cs typeface="Arial"/>
              </a:rPr>
              <a:t>млн</a:t>
            </a:r>
            <a:r>
              <a:rPr sz="1300" spc="-140" dirty="0">
                <a:latin typeface="Arial"/>
                <a:cs typeface="Arial"/>
              </a:rPr>
              <a:t> </a:t>
            </a:r>
            <a:r>
              <a:rPr sz="1300" spc="-65" dirty="0">
                <a:latin typeface="Arial"/>
                <a:cs typeface="Arial"/>
              </a:rPr>
              <a:t>руб.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67611" y="962024"/>
            <a:ext cx="2546350" cy="5213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  <a:tabLst>
                <a:tab pos="598170" algn="l"/>
                <a:tab pos="2065020" algn="l"/>
                <a:tab pos="2265680" algn="l"/>
              </a:tabLst>
            </a:pPr>
            <a:r>
              <a:rPr sz="325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3250" b="1" u="sng" spc="-2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ПИП	</a:t>
            </a:r>
            <a:r>
              <a:rPr sz="3250" b="1" spc="-260" dirty="0">
                <a:latin typeface="Arial"/>
                <a:cs typeface="Arial"/>
              </a:rPr>
              <a:t>	</a:t>
            </a:r>
            <a:r>
              <a:rPr sz="4875" spc="7" baseline="-29059" dirty="0">
                <a:latin typeface="Arial"/>
                <a:cs typeface="Arial"/>
              </a:rPr>
              <a:t>+</a:t>
            </a:r>
            <a:endParaRPr sz="4875" baseline="-29059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027933" y="772669"/>
            <a:ext cx="2173605" cy="1426845"/>
            <a:chOff x="2884932" y="772668"/>
            <a:chExt cx="2173605" cy="1426845"/>
          </a:xfrm>
        </p:grpSpPr>
        <p:sp>
          <p:nvSpPr>
            <p:cNvPr id="11" name="object 11"/>
            <p:cNvSpPr/>
            <p:nvPr/>
          </p:nvSpPr>
          <p:spPr>
            <a:xfrm>
              <a:off x="2884932" y="772668"/>
              <a:ext cx="2173605" cy="1426845"/>
            </a:xfrm>
            <a:custGeom>
              <a:avLst/>
              <a:gdLst/>
              <a:ahLst/>
              <a:cxnLst/>
              <a:rect l="l" t="t" r="r" b="b"/>
              <a:pathLst>
                <a:path w="2173604" h="1426845">
                  <a:moveTo>
                    <a:pt x="2107310" y="0"/>
                  </a:moveTo>
                  <a:lnTo>
                    <a:pt x="65912" y="0"/>
                  </a:lnTo>
                  <a:lnTo>
                    <a:pt x="40237" y="5173"/>
                  </a:lnTo>
                  <a:lnTo>
                    <a:pt x="19288" y="19288"/>
                  </a:lnTo>
                  <a:lnTo>
                    <a:pt x="5173" y="40237"/>
                  </a:lnTo>
                  <a:lnTo>
                    <a:pt x="0" y="65912"/>
                  </a:lnTo>
                  <a:lnTo>
                    <a:pt x="0" y="1360551"/>
                  </a:lnTo>
                  <a:lnTo>
                    <a:pt x="5173" y="1386226"/>
                  </a:lnTo>
                  <a:lnTo>
                    <a:pt x="19288" y="1407175"/>
                  </a:lnTo>
                  <a:lnTo>
                    <a:pt x="40237" y="1421290"/>
                  </a:lnTo>
                  <a:lnTo>
                    <a:pt x="65912" y="1426464"/>
                  </a:lnTo>
                  <a:lnTo>
                    <a:pt x="2107310" y="1426464"/>
                  </a:lnTo>
                  <a:lnTo>
                    <a:pt x="2132986" y="1421290"/>
                  </a:lnTo>
                  <a:lnTo>
                    <a:pt x="2153935" y="1407175"/>
                  </a:lnTo>
                  <a:lnTo>
                    <a:pt x="2168050" y="1386226"/>
                  </a:lnTo>
                  <a:lnTo>
                    <a:pt x="2173223" y="1360551"/>
                  </a:lnTo>
                  <a:lnTo>
                    <a:pt x="2173223" y="65912"/>
                  </a:lnTo>
                  <a:lnTo>
                    <a:pt x="2168050" y="40237"/>
                  </a:lnTo>
                  <a:lnTo>
                    <a:pt x="2153935" y="19288"/>
                  </a:lnTo>
                  <a:lnTo>
                    <a:pt x="2132986" y="5173"/>
                  </a:lnTo>
                  <a:lnTo>
                    <a:pt x="2107310" y="0"/>
                  </a:lnTo>
                  <a:close/>
                </a:path>
              </a:pathLst>
            </a:custGeom>
            <a:solidFill>
              <a:srgbClr val="ECECEC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44240" y="1053084"/>
              <a:ext cx="1155191" cy="3429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05328" y="1469136"/>
              <a:ext cx="2027555" cy="0"/>
            </a:xfrm>
            <a:custGeom>
              <a:avLst/>
              <a:gdLst/>
              <a:ahLst/>
              <a:cxnLst/>
              <a:rect l="l" t="t" r="r" b="b"/>
              <a:pathLst>
                <a:path w="2027554">
                  <a:moveTo>
                    <a:pt x="0" y="0"/>
                  </a:moveTo>
                  <a:lnTo>
                    <a:pt x="2027301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320920" y="1595373"/>
            <a:ext cx="1681480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300" spc="-50" dirty="0">
                <a:latin typeface="Arial"/>
                <a:cs typeface="Arial"/>
              </a:rPr>
              <a:t>Безвозмездная</a:t>
            </a:r>
            <a:r>
              <a:rPr sz="1300" spc="-85" dirty="0">
                <a:latin typeface="Arial"/>
                <a:cs typeface="Arial"/>
              </a:rPr>
              <a:t> </a:t>
            </a:r>
            <a:r>
              <a:rPr sz="1300" spc="-40" dirty="0">
                <a:latin typeface="Arial"/>
                <a:cs typeface="Arial"/>
              </a:rPr>
              <a:t>основа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818376" y="769620"/>
            <a:ext cx="3957954" cy="1426845"/>
          </a:xfrm>
          <a:custGeom>
            <a:avLst/>
            <a:gdLst/>
            <a:ahLst/>
            <a:cxnLst/>
            <a:rect l="l" t="t" r="r" b="b"/>
            <a:pathLst>
              <a:path w="3957954" h="1426845">
                <a:moveTo>
                  <a:pt x="3891915" y="0"/>
                </a:moveTo>
                <a:lnTo>
                  <a:pt x="65912" y="0"/>
                </a:lnTo>
                <a:lnTo>
                  <a:pt x="40237" y="5173"/>
                </a:lnTo>
                <a:lnTo>
                  <a:pt x="19288" y="19288"/>
                </a:lnTo>
                <a:lnTo>
                  <a:pt x="5173" y="40237"/>
                </a:lnTo>
                <a:lnTo>
                  <a:pt x="0" y="65912"/>
                </a:lnTo>
                <a:lnTo>
                  <a:pt x="0" y="1360551"/>
                </a:lnTo>
                <a:lnTo>
                  <a:pt x="5173" y="1386226"/>
                </a:lnTo>
                <a:lnTo>
                  <a:pt x="19288" y="1407175"/>
                </a:lnTo>
                <a:lnTo>
                  <a:pt x="40237" y="1421290"/>
                </a:lnTo>
                <a:lnTo>
                  <a:pt x="65912" y="1426464"/>
                </a:lnTo>
                <a:lnTo>
                  <a:pt x="3891915" y="1426464"/>
                </a:lnTo>
                <a:lnTo>
                  <a:pt x="3917590" y="1421290"/>
                </a:lnTo>
                <a:lnTo>
                  <a:pt x="3938539" y="1407175"/>
                </a:lnTo>
                <a:lnTo>
                  <a:pt x="3952654" y="1386226"/>
                </a:lnTo>
                <a:lnTo>
                  <a:pt x="3957828" y="1360551"/>
                </a:lnTo>
                <a:lnTo>
                  <a:pt x="3957828" y="65912"/>
                </a:lnTo>
                <a:lnTo>
                  <a:pt x="3952654" y="40237"/>
                </a:lnTo>
                <a:lnTo>
                  <a:pt x="3938539" y="19288"/>
                </a:lnTo>
                <a:lnTo>
                  <a:pt x="3917590" y="5173"/>
                </a:lnTo>
                <a:lnTo>
                  <a:pt x="3891915" y="0"/>
                </a:lnTo>
                <a:close/>
              </a:path>
            </a:pathLst>
          </a:custGeom>
          <a:solidFill>
            <a:srgbClr val="ECECEC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495159" y="1526793"/>
            <a:ext cx="2607310" cy="6184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065" marR="5080" algn="ctr">
              <a:lnSpc>
                <a:spcPts val="1370"/>
              </a:lnSpc>
              <a:spcBef>
                <a:spcPts val="140"/>
              </a:spcBef>
            </a:pPr>
            <a:r>
              <a:rPr sz="1150" b="1" spc="-110" dirty="0">
                <a:solidFill>
                  <a:srgbClr val="1F487C"/>
                </a:solidFill>
                <a:latin typeface="Arial"/>
                <a:cs typeface="Arial"/>
              </a:rPr>
              <a:t>Инвестиционный </a:t>
            </a:r>
            <a:r>
              <a:rPr sz="1150" b="1" spc="-120" dirty="0">
                <a:solidFill>
                  <a:srgbClr val="1F487C"/>
                </a:solidFill>
                <a:latin typeface="Arial"/>
                <a:cs typeface="Arial"/>
              </a:rPr>
              <a:t>налоговый </a:t>
            </a:r>
            <a:r>
              <a:rPr sz="1150" b="1" spc="-125" dirty="0">
                <a:solidFill>
                  <a:srgbClr val="1F487C"/>
                </a:solidFill>
                <a:latin typeface="Arial"/>
                <a:cs typeface="Arial"/>
              </a:rPr>
              <a:t>вычет </a:t>
            </a:r>
            <a:r>
              <a:rPr sz="1150" spc="-75" dirty="0">
                <a:latin typeface="Arial"/>
                <a:cs typeface="Arial"/>
              </a:rPr>
              <a:t>(ИНВ)  </a:t>
            </a:r>
            <a:r>
              <a:rPr sz="1150" spc="-45" dirty="0">
                <a:latin typeface="Arial"/>
                <a:cs typeface="Arial"/>
              </a:rPr>
              <a:t>по </a:t>
            </a:r>
            <a:r>
              <a:rPr sz="1150" spc="-70" dirty="0">
                <a:latin typeface="Arial"/>
                <a:cs typeface="Arial"/>
              </a:rPr>
              <a:t>налогу </a:t>
            </a:r>
            <a:r>
              <a:rPr sz="1150" spc="-35" dirty="0">
                <a:latin typeface="Arial"/>
                <a:cs typeface="Arial"/>
              </a:rPr>
              <a:t>на</a:t>
            </a:r>
            <a:r>
              <a:rPr sz="1150" spc="-15" dirty="0">
                <a:latin typeface="Arial"/>
                <a:cs typeface="Arial"/>
              </a:rPr>
              <a:t> </a:t>
            </a:r>
            <a:r>
              <a:rPr sz="1150" spc="-70" dirty="0">
                <a:latin typeface="Arial"/>
                <a:cs typeface="Arial"/>
              </a:rPr>
              <a:t>прибыль</a:t>
            </a:r>
            <a:endParaRPr sz="1150">
              <a:latin typeface="Arial"/>
              <a:cs typeface="Arial"/>
            </a:endParaRPr>
          </a:p>
          <a:p>
            <a:pPr algn="ctr">
              <a:lnSpc>
                <a:spcPts val="1880"/>
              </a:lnSpc>
              <a:spcBef>
                <a:spcPts val="5"/>
              </a:spcBef>
            </a:pPr>
            <a:r>
              <a:rPr sz="1150" b="1" spc="-140" dirty="0">
                <a:latin typeface="Arial"/>
                <a:cs typeface="Arial"/>
              </a:rPr>
              <a:t>до </a:t>
            </a:r>
            <a:r>
              <a:rPr sz="1600" b="1" spc="-40" dirty="0">
                <a:solidFill>
                  <a:srgbClr val="008000"/>
                </a:solidFill>
                <a:latin typeface="Arial"/>
                <a:cs typeface="Arial"/>
              </a:rPr>
              <a:t>60% </a:t>
            </a:r>
            <a:r>
              <a:rPr sz="1150" b="1" spc="-105" dirty="0">
                <a:latin typeface="Arial"/>
                <a:cs typeface="Arial"/>
              </a:rPr>
              <a:t>объема</a:t>
            </a:r>
            <a:r>
              <a:rPr sz="1150" b="1" spc="-140" dirty="0">
                <a:latin typeface="Arial"/>
                <a:cs typeface="Arial"/>
              </a:rPr>
              <a:t> </a:t>
            </a:r>
            <a:r>
              <a:rPr sz="1150" b="1" spc="-105" dirty="0">
                <a:latin typeface="Arial"/>
                <a:cs typeface="Arial"/>
              </a:rPr>
              <a:t>инвестиций</a:t>
            </a:r>
            <a:endParaRPr sz="11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262619" y="784352"/>
            <a:ext cx="1210945" cy="6184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algn="ctr">
              <a:lnSpc>
                <a:spcPct val="99800"/>
              </a:lnSpc>
              <a:spcBef>
                <a:spcPts val="90"/>
              </a:spcBef>
            </a:pPr>
            <a:r>
              <a:rPr sz="1150" b="1" spc="-95" dirty="0">
                <a:solidFill>
                  <a:srgbClr val="1F487C"/>
                </a:solidFill>
                <a:latin typeface="Arial"/>
                <a:cs typeface="Arial"/>
              </a:rPr>
              <a:t>Снижение ставки  налога </a:t>
            </a:r>
            <a:r>
              <a:rPr sz="1150" b="1" spc="-60" dirty="0">
                <a:solidFill>
                  <a:srgbClr val="1F487C"/>
                </a:solidFill>
                <a:latin typeface="Arial"/>
                <a:cs typeface="Arial"/>
              </a:rPr>
              <a:t>на </a:t>
            </a:r>
            <a:r>
              <a:rPr sz="1150" b="1" spc="-150" dirty="0">
                <a:solidFill>
                  <a:srgbClr val="1F487C"/>
                </a:solidFill>
                <a:latin typeface="Arial"/>
                <a:cs typeface="Arial"/>
              </a:rPr>
              <a:t>прибыль  </a:t>
            </a:r>
            <a:r>
              <a:rPr sz="1150" b="1" spc="-140" dirty="0">
                <a:latin typeface="Arial"/>
                <a:cs typeface="Arial"/>
              </a:rPr>
              <a:t>до</a:t>
            </a:r>
            <a:r>
              <a:rPr sz="1150" b="1" spc="-60" dirty="0">
                <a:latin typeface="Arial"/>
                <a:cs typeface="Arial"/>
              </a:rPr>
              <a:t> </a:t>
            </a:r>
            <a:r>
              <a:rPr sz="1600" b="1" spc="-60" dirty="0">
                <a:solidFill>
                  <a:srgbClr val="008000"/>
                </a:solidFill>
                <a:latin typeface="Arial"/>
                <a:cs typeface="Arial"/>
              </a:rPr>
              <a:t>10%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21500" y="755649"/>
            <a:ext cx="1997710" cy="6184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065" marR="5080" algn="ctr">
              <a:lnSpc>
                <a:spcPts val="1370"/>
              </a:lnSpc>
              <a:spcBef>
                <a:spcPts val="140"/>
              </a:spcBef>
            </a:pPr>
            <a:r>
              <a:rPr sz="1150" b="1" spc="-110" dirty="0">
                <a:solidFill>
                  <a:srgbClr val="1F487C"/>
                </a:solidFill>
                <a:latin typeface="Arial"/>
                <a:cs typeface="Arial"/>
              </a:rPr>
              <a:t>Аренда </a:t>
            </a:r>
            <a:r>
              <a:rPr sz="1150" b="1" spc="-105" dirty="0">
                <a:solidFill>
                  <a:srgbClr val="1F487C"/>
                </a:solidFill>
                <a:latin typeface="Arial"/>
                <a:cs typeface="Arial"/>
              </a:rPr>
              <a:t>земельного </a:t>
            </a:r>
            <a:r>
              <a:rPr sz="1150" b="1" spc="-95" dirty="0">
                <a:solidFill>
                  <a:srgbClr val="1F487C"/>
                </a:solidFill>
                <a:latin typeface="Arial"/>
                <a:cs typeface="Arial"/>
              </a:rPr>
              <a:t>участка </a:t>
            </a:r>
            <a:r>
              <a:rPr sz="1150" b="1" spc="-75" dirty="0">
                <a:solidFill>
                  <a:srgbClr val="1F487C"/>
                </a:solidFill>
                <a:latin typeface="Arial"/>
                <a:cs typeface="Arial"/>
              </a:rPr>
              <a:t>без  </a:t>
            </a:r>
            <a:r>
              <a:rPr sz="1150" b="1" spc="-110" dirty="0">
                <a:solidFill>
                  <a:srgbClr val="1F487C"/>
                </a:solidFill>
                <a:latin typeface="Arial"/>
                <a:cs typeface="Arial"/>
              </a:rPr>
              <a:t>торгов </a:t>
            </a:r>
            <a:r>
              <a:rPr sz="1150" spc="-40" dirty="0">
                <a:latin typeface="Arial"/>
                <a:cs typeface="Arial"/>
              </a:rPr>
              <a:t>(на </a:t>
            </a:r>
            <a:r>
              <a:rPr sz="1150" spc="25" dirty="0">
                <a:latin typeface="Arial"/>
                <a:cs typeface="Arial"/>
              </a:rPr>
              <a:t>3</a:t>
            </a:r>
            <a:r>
              <a:rPr sz="1150" dirty="0">
                <a:latin typeface="Arial"/>
                <a:cs typeface="Arial"/>
              </a:rPr>
              <a:t> </a:t>
            </a:r>
            <a:r>
              <a:rPr sz="1150" spc="-60" dirty="0">
                <a:latin typeface="Arial"/>
                <a:cs typeface="Arial"/>
              </a:rPr>
              <a:t>года)</a:t>
            </a:r>
            <a:endParaRPr sz="1150">
              <a:latin typeface="Arial"/>
              <a:cs typeface="Arial"/>
            </a:endParaRPr>
          </a:p>
          <a:p>
            <a:pPr marL="1905" algn="ctr">
              <a:lnSpc>
                <a:spcPts val="1880"/>
              </a:lnSpc>
              <a:spcBef>
                <a:spcPts val="5"/>
              </a:spcBef>
            </a:pPr>
            <a:r>
              <a:rPr sz="1600" b="1" spc="60" dirty="0">
                <a:solidFill>
                  <a:srgbClr val="008000"/>
                </a:solidFill>
                <a:latin typeface="Arial"/>
                <a:cs typeface="Arial"/>
              </a:rPr>
              <a:t>1 </a:t>
            </a:r>
            <a:r>
              <a:rPr sz="1150" b="1" spc="-100" dirty="0">
                <a:solidFill>
                  <a:srgbClr val="008000"/>
                </a:solidFill>
                <a:latin typeface="Arial"/>
                <a:cs typeface="Arial"/>
              </a:rPr>
              <a:t>руб. </a:t>
            </a:r>
            <a:r>
              <a:rPr sz="1150" b="1" spc="-55" dirty="0">
                <a:latin typeface="Arial"/>
                <a:cs typeface="Arial"/>
              </a:rPr>
              <a:t>за </a:t>
            </a:r>
            <a:r>
              <a:rPr sz="1600" b="1" spc="60" dirty="0">
                <a:latin typeface="Arial"/>
                <a:cs typeface="Arial"/>
              </a:rPr>
              <a:t>1</a:t>
            </a:r>
            <a:r>
              <a:rPr sz="1600" b="1" spc="-215" dirty="0">
                <a:latin typeface="Arial"/>
                <a:cs typeface="Arial"/>
              </a:rPr>
              <a:t> </a:t>
            </a:r>
            <a:r>
              <a:rPr sz="1150" b="1" spc="-50" dirty="0">
                <a:latin typeface="Arial"/>
                <a:cs typeface="Arial"/>
              </a:rPr>
              <a:t>га</a:t>
            </a:r>
            <a:endParaRPr sz="115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871715" y="737617"/>
            <a:ext cx="3811904" cy="757555"/>
          </a:xfrm>
          <a:custGeom>
            <a:avLst/>
            <a:gdLst/>
            <a:ahLst/>
            <a:cxnLst/>
            <a:rect l="l" t="t" r="r" b="b"/>
            <a:pathLst>
              <a:path w="3811904" h="757555">
                <a:moveTo>
                  <a:pt x="0" y="757428"/>
                </a:moveTo>
                <a:lnTo>
                  <a:pt x="3811778" y="757428"/>
                </a:lnTo>
              </a:path>
              <a:path w="3811904" h="757555">
                <a:moveTo>
                  <a:pt x="2147316" y="0"/>
                </a:moveTo>
                <a:lnTo>
                  <a:pt x="2147316" y="686943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467225" y="3801618"/>
            <a:ext cx="1037590" cy="55656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indent="115570">
              <a:lnSpc>
                <a:spcPts val="1370"/>
              </a:lnSpc>
              <a:spcBef>
                <a:spcPts val="140"/>
              </a:spcBef>
            </a:pPr>
            <a:r>
              <a:rPr sz="1150" spc="-60" dirty="0">
                <a:latin typeface="Arial"/>
                <a:cs typeface="Arial"/>
              </a:rPr>
              <a:t>Регистрация  </a:t>
            </a:r>
            <a:r>
              <a:rPr sz="1150" b="1" spc="-60" dirty="0">
                <a:latin typeface="Arial"/>
                <a:cs typeface="Arial"/>
              </a:rPr>
              <a:t>на </a:t>
            </a:r>
            <a:r>
              <a:rPr sz="1150" b="1" spc="-110" dirty="0">
                <a:latin typeface="Arial"/>
                <a:cs typeface="Arial"/>
              </a:rPr>
              <a:t>территории  </a:t>
            </a:r>
            <a:r>
              <a:rPr sz="1150" spc="-40" dirty="0">
                <a:latin typeface="Arial"/>
                <a:cs typeface="Arial"/>
              </a:rPr>
              <a:t>Пермского</a:t>
            </a:r>
            <a:r>
              <a:rPr sz="1150" spc="-114" dirty="0">
                <a:latin typeface="Arial"/>
                <a:cs typeface="Arial"/>
              </a:rPr>
              <a:t> </a:t>
            </a:r>
            <a:r>
              <a:rPr sz="1150" spc="-20" dirty="0">
                <a:latin typeface="Arial"/>
                <a:cs typeface="Arial"/>
              </a:rPr>
              <a:t>края</a:t>
            </a:r>
            <a:endParaRPr sz="11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89532" y="3894835"/>
            <a:ext cx="1190625" cy="37338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indent="129539">
              <a:lnSpc>
                <a:spcPts val="1370"/>
              </a:lnSpc>
              <a:spcBef>
                <a:spcPts val="140"/>
              </a:spcBef>
            </a:pPr>
            <a:r>
              <a:rPr sz="1150" b="1" spc="20" dirty="0">
                <a:latin typeface="Arial"/>
                <a:cs typeface="Arial"/>
              </a:rPr>
              <a:t>&gt;100 </a:t>
            </a:r>
            <a:r>
              <a:rPr sz="1150" b="1" spc="-120" dirty="0">
                <a:latin typeface="Arial"/>
                <a:cs typeface="Arial"/>
              </a:rPr>
              <a:t>млн </a:t>
            </a:r>
            <a:r>
              <a:rPr sz="1150" b="1" spc="-100" dirty="0">
                <a:latin typeface="Arial"/>
                <a:cs typeface="Arial"/>
              </a:rPr>
              <a:t>руб.  </a:t>
            </a:r>
            <a:r>
              <a:rPr sz="1150" spc="-65" dirty="0">
                <a:latin typeface="Arial"/>
                <a:cs typeface="Arial"/>
              </a:rPr>
              <a:t>объем</a:t>
            </a:r>
            <a:r>
              <a:rPr sz="1150" spc="-110" dirty="0">
                <a:latin typeface="Arial"/>
                <a:cs typeface="Arial"/>
              </a:rPr>
              <a:t> </a:t>
            </a:r>
            <a:r>
              <a:rPr sz="1150" spc="-50" dirty="0">
                <a:latin typeface="Arial"/>
                <a:cs typeface="Arial"/>
              </a:rPr>
              <a:t>инвестиций</a:t>
            </a:r>
            <a:endParaRPr sz="11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81065" y="3777489"/>
            <a:ext cx="1574165" cy="55656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065" marR="5080" algn="ctr">
              <a:lnSpc>
                <a:spcPts val="1370"/>
              </a:lnSpc>
              <a:spcBef>
                <a:spcPts val="140"/>
              </a:spcBef>
            </a:pPr>
            <a:r>
              <a:rPr sz="1150" b="1" spc="-35" dirty="0">
                <a:latin typeface="Arial"/>
                <a:cs typeface="Arial"/>
              </a:rPr>
              <a:t>&gt;15% </a:t>
            </a:r>
            <a:r>
              <a:rPr sz="1150" spc="-60" dirty="0">
                <a:latin typeface="Arial"/>
                <a:cs typeface="Arial"/>
              </a:rPr>
              <a:t>подтверждение  </a:t>
            </a:r>
            <a:r>
              <a:rPr sz="1150" spc="-55" dirty="0">
                <a:latin typeface="Arial"/>
                <a:cs typeface="Arial"/>
              </a:rPr>
              <a:t>финансирования </a:t>
            </a:r>
            <a:r>
              <a:rPr sz="1150" spc="-40" dirty="0">
                <a:latin typeface="Arial"/>
                <a:cs typeface="Arial"/>
              </a:rPr>
              <a:t>за</a:t>
            </a:r>
            <a:r>
              <a:rPr sz="1150" spc="-90" dirty="0">
                <a:latin typeface="Arial"/>
                <a:cs typeface="Arial"/>
              </a:rPr>
              <a:t> </a:t>
            </a:r>
            <a:r>
              <a:rPr sz="1150" spc="-70" dirty="0">
                <a:latin typeface="Arial"/>
                <a:cs typeface="Arial"/>
              </a:rPr>
              <a:t>счет  </a:t>
            </a:r>
            <a:r>
              <a:rPr sz="1150" b="1" spc="-120" dirty="0">
                <a:latin typeface="Arial"/>
                <a:cs typeface="Arial"/>
              </a:rPr>
              <a:t>собственных</a:t>
            </a:r>
            <a:r>
              <a:rPr sz="1150" b="1" spc="-75" dirty="0">
                <a:latin typeface="Arial"/>
                <a:cs typeface="Arial"/>
              </a:rPr>
              <a:t> </a:t>
            </a:r>
            <a:r>
              <a:rPr sz="1150" b="1" spc="-114" dirty="0">
                <a:latin typeface="Arial"/>
                <a:cs typeface="Arial"/>
              </a:rPr>
              <a:t>средств</a:t>
            </a:r>
            <a:endParaRPr sz="11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941689" y="3875355"/>
            <a:ext cx="1358900" cy="3740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375"/>
              </a:lnSpc>
              <a:spcBef>
                <a:spcPts val="90"/>
              </a:spcBef>
            </a:pPr>
            <a:r>
              <a:rPr sz="1150" b="1" spc="-130" dirty="0">
                <a:latin typeface="Arial"/>
                <a:cs typeface="Arial"/>
              </a:rPr>
              <a:t>Бюджетный </a:t>
            </a:r>
            <a:r>
              <a:rPr sz="1150" b="1" spc="-155" dirty="0">
                <a:latin typeface="Arial"/>
                <a:cs typeface="Arial"/>
              </a:rPr>
              <a:t>эффект</a:t>
            </a:r>
            <a:r>
              <a:rPr sz="1150" b="1" spc="-70" dirty="0">
                <a:latin typeface="Arial"/>
                <a:cs typeface="Arial"/>
              </a:rPr>
              <a:t> </a:t>
            </a:r>
            <a:r>
              <a:rPr sz="1150" spc="-5" dirty="0">
                <a:latin typeface="Arial"/>
                <a:cs typeface="Arial"/>
              </a:rPr>
              <a:t>&gt;</a:t>
            </a:r>
            <a:endParaRPr sz="1150">
              <a:latin typeface="Arial"/>
              <a:cs typeface="Arial"/>
            </a:endParaRPr>
          </a:p>
          <a:p>
            <a:pPr marL="82550">
              <a:lnSpc>
                <a:spcPts val="1375"/>
              </a:lnSpc>
            </a:pPr>
            <a:r>
              <a:rPr sz="1150" spc="-60" dirty="0">
                <a:latin typeface="Arial"/>
                <a:cs typeface="Arial"/>
              </a:rPr>
              <a:t>объема</a:t>
            </a:r>
            <a:r>
              <a:rPr sz="1150" spc="-70" dirty="0">
                <a:latin typeface="Arial"/>
                <a:cs typeface="Arial"/>
              </a:rPr>
              <a:t> </a:t>
            </a:r>
            <a:r>
              <a:rPr sz="1150" spc="-55" dirty="0">
                <a:latin typeface="Arial"/>
                <a:cs typeface="Arial"/>
              </a:rPr>
              <a:t>поддержки</a:t>
            </a:r>
            <a:endParaRPr sz="115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434085" y="2386583"/>
            <a:ext cx="3333115" cy="0"/>
          </a:xfrm>
          <a:custGeom>
            <a:avLst/>
            <a:gdLst/>
            <a:ahLst/>
            <a:cxnLst/>
            <a:rect l="l" t="t" r="r" b="b"/>
            <a:pathLst>
              <a:path w="3333115">
                <a:moveTo>
                  <a:pt x="0" y="0"/>
                </a:moveTo>
                <a:lnTo>
                  <a:pt x="3332988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44155" y="2386583"/>
            <a:ext cx="3430904" cy="0"/>
          </a:xfrm>
          <a:custGeom>
            <a:avLst/>
            <a:gdLst/>
            <a:ahLst/>
            <a:cxnLst/>
            <a:rect l="l" t="t" r="r" b="b"/>
            <a:pathLst>
              <a:path w="3430904">
                <a:moveTo>
                  <a:pt x="0" y="0"/>
                </a:moveTo>
                <a:lnTo>
                  <a:pt x="3430651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767072" y="2249423"/>
            <a:ext cx="2577465" cy="256480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40640" rIns="0" bIns="0" rtlCol="0">
            <a:spAutoFit/>
          </a:bodyPr>
          <a:lstStyle/>
          <a:p>
            <a:pPr marL="163195">
              <a:spcBef>
                <a:spcPts val="320"/>
              </a:spcBef>
            </a:pPr>
            <a:r>
              <a:rPr sz="1400" b="1" spc="-65" dirty="0">
                <a:solidFill>
                  <a:srgbClr val="1F487C"/>
                </a:solidFill>
                <a:latin typeface="Arial"/>
                <a:cs typeface="Arial"/>
              </a:rPr>
              <a:t>КАК </a:t>
            </a:r>
            <a:r>
              <a:rPr sz="1400" b="1" spc="-165" dirty="0">
                <a:solidFill>
                  <a:srgbClr val="1F487C"/>
                </a:solidFill>
                <a:latin typeface="Arial"/>
                <a:cs typeface="Arial"/>
              </a:rPr>
              <a:t>ПОЛУЧИТЬ </a:t>
            </a:r>
            <a:r>
              <a:rPr sz="1400" b="1" spc="-220" dirty="0">
                <a:solidFill>
                  <a:srgbClr val="1F487C"/>
                </a:solidFill>
                <a:latin typeface="Arial"/>
                <a:cs typeface="Arial"/>
              </a:rPr>
              <a:t>СТАТУС</a:t>
            </a:r>
            <a:r>
              <a:rPr sz="1400" b="1" spc="-25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1F487C"/>
                </a:solidFill>
                <a:latin typeface="Arial"/>
                <a:cs typeface="Arial"/>
              </a:rPr>
              <a:t>ПИП?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744467" y="3771901"/>
            <a:ext cx="0" cy="564515"/>
          </a:xfrm>
          <a:custGeom>
            <a:avLst/>
            <a:gdLst/>
            <a:ahLst/>
            <a:cxnLst/>
            <a:rect l="l" t="t" r="r" b="b"/>
            <a:pathLst>
              <a:path h="564514">
                <a:moveTo>
                  <a:pt x="0" y="0"/>
                </a:moveTo>
                <a:lnTo>
                  <a:pt x="0" y="564007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071615" y="3771901"/>
            <a:ext cx="0" cy="564515"/>
          </a:xfrm>
          <a:custGeom>
            <a:avLst/>
            <a:gdLst/>
            <a:ahLst/>
            <a:cxnLst/>
            <a:rect l="l" t="t" r="r" b="b"/>
            <a:pathLst>
              <a:path h="564514">
                <a:moveTo>
                  <a:pt x="0" y="0"/>
                </a:moveTo>
                <a:lnTo>
                  <a:pt x="0" y="564007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439911" y="3771901"/>
            <a:ext cx="0" cy="564515"/>
          </a:xfrm>
          <a:custGeom>
            <a:avLst/>
            <a:gdLst/>
            <a:ahLst/>
            <a:cxnLst/>
            <a:rect l="l" t="t" r="r" b="b"/>
            <a:pathLst>
              <a:path h="564514">
                <a:moveTo>
                  <a:pt x="0" y="0"/>
                </a:moveTo>
                <a:lnTo>
                  <a:pt x="0" y="564007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251354" y="2654045"/>
            <a:ext cx="1663700" cy="5892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555"/>
              </a:lnSpc>
              <a:spcBef>
                <a:spcPts val="95"/>
              </a:spcBef>
            </a:pPr>
            <a:r>
              <a:rPr sz="1300" b="1" spc="-190" dirty="0">
                <a:latin typeface="Arial"/>
                <a:cs typeface="Arial"/>
              </a:rPr>
              <a:t>ПОДАТЬ </a:t>
            </a:r>
            <a:r>
              <a:rPr sz="1300" b="1" spc="-130" dirty="0">
                <a:latin typeface="Arial"/>
                <a:cs typeface="Arial"/>
              </a:rPr>
              <a:t>ЗАЯВКУ </a:t>
            </a:r>
            <a:r>
              <a:rPr sz="1300" b="1" spc="-160" dirty="0">
                <a:latin typeface="Arial"/>
                <a:cs typeface="Arial"/>
              </a:rPr>
              <a:t>В</a:t>
            </a:r>
            <a:r>
              <a:rPr sz="1300" b="1" spc="-70" dirty="0">
                <a:latin typeface="Arial"/>
                <a:cs typeface="Arial"/>
              </a:rPr>
              <a:t> </a:t>
            </a:r>
            <a:r>
              <a:rPr sz="1300" b="1" spc="-155" dirty="0">
                <a:latin typeface="Arial"/>
                <a:cs typeface="Arial"/>
              </a:rPr>
              <a:t>АИР</a:t>
            </a:r>
            <a:endParaRPr sz="1300">
              <a:latin typeface="Arial"/>
              <a:cs typeface="Arial"/>
            </a:endParaRPr>
          </a:p>
          <a:p>
            <a:pPr marL="12700" marR="804545">
              <a:lnSpc>
                <a:spcPts val="1370"/>
              </a:lnSpc>
              <a:spcBef>
                <a:spcPts val="50"/>
              </a:spcBef>
            </a:pPr>
            <a:r>
              <a:rPr sz="1150" spc="-35" dirty="0">
                <a:latin typeface="Arial"/>
                <a:cs typeface="Arial"/>
              </a:rPr>
              <a:t>на</a:t>
            </a:r>
            <a:r>
              <a:rPr sz="1150" spc="-85" dirty="0">
                <a:latin typeface="Arial"/>
                <a:cs typeface="Arial"/>
              </a:rPr>
              <a:t> </a:t>
            </a:r>
            <a:r>
              <a:rPr sz="1150" spc="-70" dirty="0">
                <a:latin typeface="Arial"/>
                <a:cs typeface="Arial"/>
              </a:rPr>
              <a:t>получение  </a:t>
            </a:r>
            <a:r>
              <a:rPr sz="1150" spc="-80" dirty="0">
                <a:latin typeface="Arial"/>
                <a:cs typeface="Arial"/>
              </a:rPr>
              <a:t>статуса</a:t>
            </a:r>
            <a:r>
              <a:rPr sz="1150" spc="-55" dirty="0">
                <a:latin typeface="Arial"/>
                <a:cs typeface="Arial"/>
              </a:rPr>
              <a:t> </a:t>
            </a:r>
            <a:r>
              <a:rPr sz="1150" spc="-105" dirty="0">
                <a:latin typeface="Arial"/>
                <a:cs typeface="Arial"/>
              </a:rPr>
              <a:t>ПИП</a:t>
            </a:r>
            <a:endParaRPr sz="11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710554" y="2654045"/>
            <a:ext cx="2162810" cy="571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555"/>
              </a:lnSpc>
              <a:spcBef>
                <a:spcPts val="95"/>
              </a:spcBef>
            </a:pPr>
            <a:r>
              <a:rPr sz="1300" b="1" spc="-150" dirty="0">
                <a:latin typeface="Arial"/>
                <a:cs typeface="Arial"/>
              </a:rPr>
              <a:t>ЗАЩИТИТЬ</a:t>
            </a:r>
            <a:r>
              <a:rPr sz="1300" b="1" spc="-65" dirty="0">
                <a:latin typeface="Arial"/>
                <a:cs typeface="Arial"/>
              </a:rPr>
              <a:t> </a:t>
            </a:r>
            <a:r>
              <a:rPr sz="1300" b="1" spc="-125" dirty="0">
                <a:latin typeface="Arial"/>
                <a:cs typeface="Arial"/>
              </a:rPr>
              <a:t>ПРОЕКТ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ts val="1370"/>
              </a:lnSpc>
            </a:pPr>
            <a:r>
              <a:rPr sz="1150" spc="-35" dirty="0">
                <a:latin typeface="Arial"/>
                <a:cs typeface="Arial"/>
              </a:rPr>
              <a:t>на </a:t>
            </a:r>
            <a:r>
              <a:rPr sz="1150" spc="-55" dirty="0">
                <a:latin typeface="Arial"/>
                <a:cs typeface="Arial"/>
              </a:rPr>
              <a:t>Экспертной</a:t>
            </a:r>
            <a:r>
              <a:rPr sz="1150" spc="-50" dirty="0">
                <a:latin typeface="Arial"/>
                <a:cs typeface="Arial"/>
              </a:rPr>
              <a:t> </a:t>
            </a:r>
            <a:r>
              <a:rPr sz="1150" spc="-45" dirty="0">
                <a:latin typeface="Arial"/>
                <a:cs typeface="Arial"/>
              </a:rPr>
              <a:t>группе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ts val="1375"/>
              </a:lnSpc>
            </a:pPr>
            <a:r>
              <a:rPr sz="1150" spc="-40" dirty="0">
                <a:latin typeface="Arial"/>
                <a:cs typeface="Arial"/>
              </a:rPr>
              <a:t>и </a:t>
            </a:r>
            <a:r>
              <a:rPr sz="1150" spc="-80" dirty="0">
                <a:latin typeface="Arial"/>
                <a:cs typeface="Arial"/>
              </a:rPr>
              <a:t>Совете </a:t>
            </a:r>
            <a:r>
              <a:rPr sz="1150" spc="-45" dirty="0">
                <a:latin typeface="Arial"/>
                <a:cs typeface="Arial"/>
              </a:rPr>
              <a:t>по</a:t>
            </a:r>
            <a:r>
              <a:rPr sz="1150" spc="-30" dirty="0">
                <a:latin typeface="Arial"/>
                <a:cs typeface="Arial"/>
              </a:rPr>
              <a:t> </a:t>
            </a:r>
            <a:r>
              <a:rPr sz="1150" spc="-65" dirty="0">
                <a:latin typeface="Arial"/>
                <a:cs typeface="Arial"/>
              </a:rPr>
              <a:t>предпринимательству</a:t>
            </a:r>
            <a:endParaRPr sz="11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568688" y="2654045"/>
            <a:ext cx="1059180" cy="5892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555"/>
              </a:lnSpc>
              <a:spcBef>
                <a:spcPts val="95"/>
              </a:spcBef>
            </a:pPr>
            <a:r>
              <a:rPr sz="1300" b="1" spc="-170" dirty="0">
                <a:latin typeface="Arial"/>
                <a:cs typeface="Arial"/>
              </a:rPr>
              <a:t>ПОДПИСАТЬ</a:t>
            </a:r>
            <a:endParaRPr sz="1300">
              <a:latin typeface="Arial"/>
              <a:cs typeface="Arial"/>
            </a:endParaRPr>
          </a:p>
          <a:p>
            <a:pPr marL="12700" marR="5080">
              <a:lnSpc>
                <a:spcPts val="1370"/>
              </a:lnSpc>
              <a:spcBef>
                <a:spcPts val="50"/>
              </a:spcBef>
            </a:pPr>
            <a:r>
              <a:rPr sz="1150" spc="-40" dirty="0">
                <a:latin typeface="Arial"/>
                <a:cs typeface="Arial"/>
              </a:rPr>
              <a:t>и</a:t>
            </a:r>
            <a:r>
              <a:rPr sz="1150" spc="-25" dirty="0">
                <a:latin typeface="Arial"/>
                <a:cs typeface="Arial"/>
              </a:rPr>
              <a:t>н</a:t>
            </a:r>
            <a:r>
              <a:rPr sz="1150" spc="-20" dirty="0">
                <a:latin typeface="Arial"/>
                <a:cs typeface="Arial"/>
              </a:rPr>
              <a:t>в</a:t>
            </a:r>
            <a:r>
              <a:rPr sz="1150" spc="-60" dirty="0">
                <a:latin typeface="Arial"/>
                <a:cs typeface="Arial"/>
              </a:rPr>
              <a:t>е</a:t>
            </a:r>
            <a:r>
              <a:rPr sz="1150" spc="-90" dirty="0">
                <a:latin typeface="Arial"/>
                <a:cs typeface="Arial"/>
              </a:rPr>
              <a:t>с</a:t>
            </a:r>
            <a:r>
              <a:rPr sz="1150" spc="-95" dirty="0">
                <a:latin typeface="Arial"/>
                <a:cs typeface="Arial"/>
              </a:rPr>
              <a:t>т</a:t>
            </a:r>
            <a:r>
              <a:rPr sz="1150" spc="-40" dirty="0">
                <a:latin typeface="Arial"/>
                <a:cs typeface="Arial"/>
              </a:rPr>
              <a:t>и</a:t>
            </a:r>
            <a:r>
              <a:rPr sz="1150" spc="-55" dirty="0">
                <a:latin typeface="Arial"/>
                <a:cs typeface="Arial"/>
              </a:rPr>
              <a:t>ц</a:t>
            </a:r>
            <a:r>
              <a:rPr sz="1150" spc="-50" dirty="0">
                <a:latin typeface="Arial"/>
                <a:cs typeface="Arial"/>
              </a:rPr>
              <a:t>и</a:t>
            </a:r>
            <a:r>
              <a:rPr sz="1150" spc="-55" dirty="0">
                <a:latin typeface="Arial"/>
                <a:cs typeface="Arial"/>
              </a:rPr>
              <a:t>о</a:t>
            </a:r>
            <a:r>
              <a:rPr sz="1150" spc="-30" dirty="0">
                <a:latin typeface="Arial"/>
                <a:cs typeface="Arial"/>
              </a:rPr>
              <a:t>н</a:t>
            </a:r>
            <a:r>
              <a:rPr sz="1150" spc="-25" dirty="0">
                <a:latin typeface="Arial"/>
                <a:cs typeface="Arial"/>
              </a:rPr>
              <a:t>н</a:t>
            </a:r>
            <a:r>
              <a:rPr sz="1150" spc="-55" dirty="0">
                <a:latin typeface="Arial"/>
                <a:cs typeface="Arial"/>
              </a:rPr>
              <a:t>о</a:t>
            </a:r>
            <a:r>
              <a:rPr sz="1150" spc="-35" dirty="0">
                <a:latin typeface="Arial"/>
                <a:cs typeface="Arial"/>
              </a:rPr>
              <a:t>е  </a:t>
            </a:r>
            <a:r>
              <a:rPr sz="1150" spc="-55" dirty="0">
                <a:latin typeface="Arial"/>
                <a:cs typeface="Arial"/>
              </a:rPr>
              <a:t>соглашение</a:t>
            </a:r>
            <a:endParaRPr sz="115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870703" y="2683764"/>
            <a:ext cx="521208" cy="521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835734" y="2677668"/>
            <a:ext cx="412317" cy="545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100072" y="2641093"/>
            <a:ext cx="0" cy="564515"/>
          </a:xfrm>
          <a:custGeom>
            <a:avLst/>
            <a:gdLst/>
            <a:ahLst/>
            <a:cxnLst/>
            <a:rect l="l" t="t" r="r" b="b"/>
            <a:pathLst>
              <a:path h="564514">
                <a:moveTo>
                  <a:pt x="0" y="0"/>
                </a:moveTo>
                <a:lnTo>
                  <a:pt x="0" y="564007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553455" y="2642617"/>
            <a:ext cx="0" cy="564515"/>
          </a:xfrm>
          <a:custGeom>
            <a:avLst/>
            <a:gdLst/>
            <a:ahLst/>
            <a:cxnLst/>
            <a:rect l="l" t="t" r="r" b="b"/>
            <a:pathLst>
              <a:path h="564514">
                <a:moveTo>
                  <a:pt x="0" y="0"/>
                </a:moveTo>
                <a:lnTo>
                  <a:pt x="0" y="564007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387840" y="2644140"/>
            <a:ext cx="0" cy="564515"/>
          </a:xfrm>
          <a:custGeom>
            <a:avLst/>
            <a:gdLst/>
            <a:ahLst/>
            <a:cxnLst/>
            <a:rect l="l" t="t" r="r" b="b"/>
            <a:pathLst>
              <a:path h="564514">
                <a:moveTo>
                  <a:pt x="0" y="0"/>
                </a:moveTo>
                <a:lnTo>
                  <a:pt x="0" y="564007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83201" y="2878836"/>
            <a:ext cx="247142" cy="1600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362950" y="2878836"/>
            <a:ext cx="247142" cy="1600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14856" y="2694433"/>
            <a:ext cx="472440" cy="4739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523491" y="6187236"/>
            <a:ext cx="2090420" cy="39751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51130" indent="-139065">
              <a:spcBef>
                <a:spcPts val="300"/>
              </a:spcBef>
              <a:buFont typeface="Wingdings"/>
              <a:buChar char=""/>
              <a:tabLst>
                <a:tab pos="151765" algn="l"/>
              </a:tabLst>
            </a:pPr>
            <a:r>
              <a:rPr sz="1050" spc="-45" dirty="0">
                <a:latin typeface="Arial"/>
                <a:cs typeface="Arial"/>
              </a:rPr>
              <a:t>Шаблоны </a:t>
            </a:r>
            <a:r>
              <a:rPr sz="1050" spc="-40" dirty="0">
                <a:latin typeface="Arial"/>
                <a:cs typeface="Arial"/>
              </a:rPr>
              <a:t>документов </a:t>
            </a:r>
            <a:r>
              <a:rPr sz="1050" spc="-25" dirty="0">
                <a:latin typeface="Arial"/>
                <a:cs typeface="Arial"/>
              </a:rPr>
              <a:t>и</a:t>
            </a:r>
            <a:r>
              <a:rPr sz="1050" spc="-114" dirty="0">
                <a:latin typeface="Arial"/>
                <a:cs typeface="Arial"/>
              </a:rPr>
              <a:t> </a:t>
            </a:r>
            <a:r>
              <a:rPr sz="1050" spc="-40" dirty="0">
                <a:latin typeface="Arial"/>
                <a:cs typeface="Arial"/>
              </a:rPr>
              <a:t>расчетов</a:t>
            </a:r>
            <a:endParaRPr sz="1050">
              <a:latin typeface="Arial"/>
              <a:cs typeface="Arial"/>
            </a:endParaRPr>
          </a:p>
          <a:p>
            <a:pPr marL="151130" indent="-139065">
              <a:spcBef>
                <a:spcPts val="204"/>
              </a:spcBef>
              <a:buFont typeface="Wingdings"/>
              <a:buChar char=""/>
              <a:tabLst>
                <a:tab pos="151765" algn="l"/>
              </a:tabLst>
            </a:pPr>
            <a:r>
              <a:rPr sz="1050" spc="-60" dirty="0">
                <a:latin typeface="Arial"/>
                <a:cs typeface="Arial"/>
              </a:rPr>
              <a:t>Составление </a:t>
            </a:r>
            <a:r>
              <a:rPr sz="1050" spc="-50" dirty="0">
                <a:latin typeface="Arial"/>
                <a:cs typeface="Arial"/>
              </a:rPr>
              <a:t>дорожных</a:t>
            </a:r>
            <a:r>
              <a:rPr sz="1050" spc="-60" dirty="0">
                <a:latin typeface="Arial"/>
                <a:cs typeface="Arial"/>
              </a:rPr>
              <a:t> </a:t>
            </a:r>
            <a:r>
              <a:rPr sz="1050" spc="-35" dirty="0">
                <a:latin typeface="Arial"/>
                <a:cs typeface="Arial"/>
              </a:rPr>
              <a:t>карт</a:t>
            </a:r>
            <a:endParaRPr sz="105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147572" y="5896356"/>
            <a:ext cx="3060700" cy="268605"/>
          </a:xfrm>
          <a:custGeom>
            <a:avLst/>
            <a:gdLst/>
            <a:ahLst/>
            <a:cxnLst/>
            <a:rect l="l" t="t" r="r" b="b"/>
            <a:pathLst>
              <a:path w="3060700" h="268604">
                <a:moveTo>
                  <a:pt x="3060192" y="0"/>
                </a:moveTo>
                <a:lnTo>
                  <a:pt x="0" y="0"/>
                </a:lnTo>
                <a:lnTo>
                  <a:pt x="0" y="268224"/>
                </a:lnTo>
                <a:lnTo>
                  <a:pt x="3060192" y="268224"/>
                </a:lnTo>
                <a:lnTo>
                  <a:pt x="3060192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825245" y="5926329"/>
            <a:ext cx="5668645" cy="18851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  <a:tabLst>
                <a:tab pos="3246120" algn="l"/>
              </a:tabLst>
            </a:pPr>
            <a:r>
              <a:rPr sz="1150" b="1" spc="-110" dirty="0">
                <a:latin typeface="Arial"/>
                <a:cs typeface="Arial"/>
              </a:rPr>
              <a:t>Структурирование</a:t>
            </a:r>
            <a:r>
              <a:rPr sz="1150" b="1" spc="-65" dirty="0">
                <a:latin typeface="Arial"/>
                <a:cs typeface="Arial"/>
              </a:rPr>
              <a:t> </a:t>
            </a:r>
            <a:r>
              <a:rPr sz="1150" b="1" spc="-85" dirty="0">
                <a:latin typeface="Arial"/>
                <a:cs typeface="Arial"/>
              </a:rPr>
              <a:t>проекта	</a:t>
            </a:r>
            <a:r>
              <a:rPr sz="1150" b="1" spc="-110" dirty="0">
                <a:latin typeface="Arial"/>
                <a:cs typeface="Arial"/>
              </a:rPr>
              <a:t>Разрешительные</a:t>
            </a:r>
            <a:r>
              <a:rPr sz="1150" b="1" spc="-80" dirty="0">
                <a:latin typeface="Arial"/>
                <a:cs typeface="Arial"/>
              </a:rPr>
              <a:t> </a:t>
            </a:r>
            <a:r>
              <a:rPr sz="1150" b="1" spc="-120" dirty="0">
                <a:latin typeface="Arial"/>
                <a:cs typeface="Arial"/>
              </a:rPr>
              <a:t>документы</a:t>
            </a:r>
            <a:endParaRPr sz="11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582281" y="6208572"/>
            <a:ext cx="322262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1130" indent="-139065">
              <a:spcBef>
                <a:spcPts val="105"/>
              </a:spcBef>
              <a:buFont typeface="Wingdings"/>
              <a:buChar char=""/>
              <a:tabLst>
                <a:tab pos="151765" algn="l"/>
              </a:tabLst>
            </a:pPr>
            <a:r>
              <a:rPr sz="1050" spc="-55" dirty="0">
                <a:latin typeface="Arial"/>
                <a:cs typeface="Arial"/>
              </a:rPr>
              <a:t>Готовые </a:t>
            </a:r>
            <a:r>
              <a:rPr sz="1050" spc="-35" dirty="0">
                <a:latin typeface="Arial"/>
                <a:cs typeface="Arial"/>
              </a:rPr>
              <a:t>решения </a:t>
            </a:r>
            <a:r>
              <a:rPr sz="1050" spc="-70" dirty="0">
                <a:latin typeface="Arial"/>
                <a:cs typeface="Arial"/>
              </a:rPr>
              <a:t>или </a:t>
            </a:r>
            <a:r>
              <a:rPr sz="1050" spc="-50" dirty="0">
                <a:latin typeface="Arial"/>
                <a:cs typeface="Arial"/>
              </a:rPr>
              <a:t>полный </a:t>
            </a:r>
            <a:r>
              <a:rPr sz="1050" spc="-35" dirty="0">
                <a:latin typeface="Arial"/>
                <a:cs typeface="Arial"/>
              </a:rPr>
              <a:t>перечень </a:t>
            </a:r>
            <a:r>
              <a:rPr sz="1050" spc="-55" dirty="0">
                <a:latin typeface="Arial"/>
                <a:cs typeface="Arial"/>
              </a:rPr>
              <a:t>процедур</a:t>
            </a:r>
            <a:r>
              <a:rPr sz="1050" spc="-30" dirty="0">
                <a:latin typeface="Arial"/>
                <a:cs typeface="Arial"/>
              </a:rPr>
              <a:t> по</a:t>
            </a:r>
            <a:endParaRPr sz="10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582281" y="6343599"/>
            <a:ext cx="2540635" cy="39751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51130">
              <a:spcBef>
                <a:spcPts val="300"/>
              </a:spcBef>
            </a:pPr>
            <a:r>
              <a:rPr sz="1050" spc="-50" dirty="0">
                <a:latin typeface="Arial"/>
                <a:cs typeface="Arial"/>
              </a:rPr>
              <a:t>получению</a:t>
            </a:r>
            <a:r>
              <a:rPr sz="1050" spc="-55" dirty="0">
                <a:latin typeface="Arial"/>
                <a:cs typeface="Arial"/>
              </a:rPr>
              <a:t> </a:t>
            </a:r>
            <a:r>
              <a:rPr sz="1050" spc="-95" dirty="0">
                <a:latin typeface="Arial"/>
                <a:cs typeface="Arial"/>
              </a:rPr>
              <a:t>ЗУ</a:t>
            </a:r>
            <a:endParaRPr sz="1050">
              <a:latin typeface="Arial"/>
              <a:cs typeface="Arial"/>
            </a:endParaRPr>
          </a:p>
          <a:p>
            <a:pPr marL="151130" indent="-139065">
              <a:spcBef>
                <a:spcPts val="204"/>
              </a:spcBef>
              <a:buFont typeface="Wingdings"/>
              <a:buChar char=""/>
              <a:tabLst>
                <a:tab pos="151765" algn="l"/>
              </a:tabLst>
            </a:pPr>
            <a:r>
              <a:rPr sz="1050" spc="-30" dirty="0">
                <a:latin typeface="Arial"/>
                <a:cs typeface="Arial"/>
              </a:rPr>
              <a:t>Трекинг </a:t>
            </a:r>
            <a:r>
              <a:rPr sz="1050" spc="-25" dirty="0">
                <a:latin typeface="Arial"/>
                <a:cs typeface="Arial"/>
              </a:rPr>
              <a:t>и </a:t>
            </a:r>
            <a:r>
              <a:rPr sz="1050" spc="-30" dirty="0">
                <a:latin typeface="Arial"/>
                <a:cs typeface="Arial"/>
              </a:rPr>
              <a:t>ускорение </a:t>
            </a:r>
            <a:r>
              <a:rPr sz="1050" spc="-20" dirty="0">
                <a:latin typeface="Arial"/>
                <a:cs typeface="Arial"/>
              </a:rPr>
              <a:t>во </a:t>
            </a:r>
            <a:r>
              <a:rPr sz="1050" spc="-40" dirty="0">
                <a:latin typeface="Arial"/>
                <a:cs typeface="Arial"/>
              </a:rPr>
              <a:t>всех</a:t>
            </a:r>
            <a:r>
              <a:rPr sz="1050" spc="-130" dirty="0">
                <a:latin typeface="Arial"/>
                <a:cs typeface="Arial"/>
              </a:rPr>
              <a:t> </a:t>
            </a:r>
            <a:r>
              <a:rPr sz="1050" spc="-45" dirty="0">
                <a:latin typeface="Arial"/>
                <a:cs typeface="Arial"/>
              </a:rPr>
              <a:t>ведомствах</a:t>
            </a:r>
            <a:endParaRPr sz="10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749540" y="5896355"/>
            <a:ext cx="3060700" cy="218650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41275" rIns="0" bIns="0" rtlCol="0">
            <a:spAutoFit/>
          </a:bodyPr>
          <a:lstStyle/>
          <a:p>
            <a:pPr marL="781685">
              <a:spcBef>
                <a:spcPts val="325"/>
              </a:spcBef>
            </a:pPr>
            <a:r>
              <a:rPr sz="1150" b="1" spc="-120" dirty="0">
                <a:latin typeface="Arial"/>
                <a:cs typeface="Arial"/>
              </a:rPr>
              <a:t>Земельный </a:t>
            </a:r>
            <a:r>
              <a:rPr sz="1150" b="1" spc="-105" dirty="0">
                <a:latin typeface="Arial"/>
                <a:cs typeface="Arial"/>
              </a:rPr>
              <a:t>участок</a:t>
            </a:r>
            <a:r>
              <a:rPr sz="1150" b="1" spc="-30" dirty="0">
                <a:latin typeface="Arial"/>
                <a:cs typeface="Arial"/>
              </a:rPr>
              <a:t> </a:t>
            </a:r>
            <a:r>
              <a:rPr sz="1150" b="1" spc="-75" dirty="0">
                <a:latin typeface="Arial"/>
                <a:cs typeface="Arial"/>
              </a:rPr>
              <a:t>(ЗУ)</a:t>
            </a:r>
            <a:endParaRPr sz="11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447159" y="6188455"/>
            <a:ext cx="2614930" cy="39751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51130" indent="-139065">
              <a:spcBef>
                <a:spcPts val="300"/>
              </a:spcBef>
              <a:buFont typeface="Wingdings"/>
              <a:buChar char=""/>
              <a:tabLst>
                <a:tab pos="151765" algn="l"/>
              </a:tabLst>
            </a:pPr>
            <a:r>
              <a:rPr sz="1050" spc="-40" dirty="0">
                <a:latin typeface="Arial"/>
                <a:cs typeface="Arial"/>
              </a:rPr>
              <a:t>Проработка </a:t>
            </a:r>
            <a:r>
              <a:rPr sz="1050" spc="-15" dirty="0">
                <a:latin typeface="Arial"/>
                <a:cs typeface="Arial"/>
              </a:rPr>
              <a:t>рисков </a:t>
            </a:r>
            <a:r>
              <a:rPr sz="1050" spc="-75" dirty="0">
                <a:latin typeface="Arial"/>
                <a:cs typeface="Arial"/>
              </a:rPr>
              <a:t>до </a:t>
            </a:r>
            <a:r>
              <a:rPr sz="1050" spc="-45" dirty="0">
                <a:latin typeface="Arial"/>
                <a:cs typeface="Arial"/>
              </a:rPr>
              <a:t>подачи</a:t>
            </a:r>
            <a:r>
              <a:rPr sz="1050" spc="-85" dirty="0">
                <a:latin typeface="Arial"/>
                <a:cs typeface="Arial"/>
              </a:rPr>
              <a:t> </a:t>
            </a:r>
            <a:r>
              <a:rPr sz="1050" spc="-40" dirty="0">
                <a:latin typeface="Arial"/>
                <a:cs typeface="Arial"/>
              </a:rPr>
              <a:t>документов</a:t>
            </a:r>
            <a:endParaRPr sz="1050">
              <a:latin typeface="Arial"/>
              <a:cs typeface="Arial"/>
            </a:endParaRPr>
          </a:p>
          <a:p>
            <a:pPr marL="151130" indent="-139065">
              <a:spcBef>
                <a:spcPts val="204"/>
              </a:spcBef>
              <a:buFont typeface="Wingdings"/>
              <a:buChar char=""/>
              <a:tabLst>
                <a:tab pos="151765" algn="l"/>
              </a:tabLst>
            </a:pPr>
            <a:r>
              <a:rPr sz="1050" spc="-80" dirty="0">
                <a:latin typeface="Arial"/>
                <a:cs typeface="Arial"/>
              </a:rPr>
              <a:t>Результат </a:t>
            </a:r>
            <a:r>
              <a:rPr sz="1050" spc="-35" dirty="0">
                <a:latin typeface="Arial"/>
                <a:cs typeface="Arial"/>
              </a:rPr>
              <a:t>с </a:t>
            </a:r>
            <a:r>
              <a:rPr sz="1050" spc="-25" dirty="0">
                <a:latin typeface="Arial"/>
                <a:cs typeface="Arial"/>
              </a:rPr>
              <a:t>первого </a:t>
            </a:r>
            <a:r>
              <a:rPr sz="1050" spc="-45" dirty="0">
                <a:latin typeface="Arial"/>
                <a:cs typeface="Arial"/>
              </a:rPr>
              <a:t>заявления</a:t>
            </a:r>
            <a:endParaRPr sz="10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605521" y="4854068"/>
            <a:ext cx="19418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200" spc="-120" dirty="0">
                <a:latin typeface="Arial"/>
                <a:cs typeface="Arial"/>
              </a:rPr>
              <a:t>КОНЦЕНТРАЦИЯ </a:t>
            </a:r>
            <a:r>
              <a:rPr sz="1200" spc="-145" dirty="0">
                <a:latin typeface="Arial"/>
                <a:cs typeface="Arial"/>
              </a:rPr>
              <a:t>ИНВЕСТОРА  </a:t>
            </a:r>
            <a:r>
              <a:rPr sz="1200" spc="-130" dirty="0">
                <a:latin typeface="Arial"/>
                <a:cs typeface="Arial"/>
              </a:rPr>
              <a:t>НА </a:t>
            </a:r>
            <a:r>
              <a:rPr sz="1200" spc="-125" dirty="0">
                <a:latin typeface="Arial"/>
                <a:cs typeface="Arial"/>
              </a:rPr>
              <a:t>УПРАВЛЕНИИ</a:t>
            </a:r>
            <a:r>
              <a:rPr sz="1200" spc="-160" dirty="0">
                <a:latin typeface="Arial"/>
                <a:cs typeface="Arial"/>
              </a:rPr>
              <a:t> </a:t>
            </a:r>
            <a:r>
              <a:rPr sz="1200" spc="-114" dirty="0">
                <a:latin typeface="Arial"/>
                <a:cs typeface="Arial"/>
              </a:rPr>
              <a:t>ПРОЕКТОМ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7455408" y="4818888"/>
            <a:ext cx="0" cy="438784"/>
          </a:xfrm>
          <a:custGeom>
            <a:avLst/>
            <a:gdLst/>
            <a:ahLst/>
            <a:cxnLst/>
            <a:rect l="l" t="t" r="r" b="b"/>
            <a:pathLst>
              <a:path h="438785">
                <a:moveTo>
                  <a:pt x="0" y="0"/>
                </a:moveTo>
                <a:lnTo>
                  <a:pt x="0" y="438658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64679" y="4885945"/>
            <a:ext cx="350520" cy="3505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2239467" y="5402961"/>
            <a:ext cx="25908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200" spc="-120" dirty="0">
                <a:latin typeface="Arial"/>
                <a:cs typeface="Arial"/>
              </a:rPr>
              <a:t>ДИАЛОГ </a:t>
            </a:r>
            <a:r>
              <a:rPr sz="1200" spc="-114" dirty="0">
                <a:latin typeface="Arial"/>
                <a:cs typeface="Arial"/>
              </a:rPr>
              <a:t>БИЗНЕС </a:t>
            </a:r>
            <a:r>
              <a:rPr sz="1200" spc="35" dirty="0">
                <a:latin typeface="Arial"/>
                <a:cs typeface="Arial"/>
              </a:rPr>
              <a:t>– </a:t>
            </a:r>
            <a:r>
              <a:rPr sz="1200" spc="-140" dirty="0">
                <a:latin typeface="Arial"/>
                <a:cs typeface="Arial"/>
              </a:rPr>
              <a:t>ВЛАСТЬ </a:t>
            </a:r>
            <a:r>
              <a:rPr sz="1200" spc="-130" dirty="0">
                <a:latin typeface="Arial"/>
                <a:cs typeface="Arial"/>
              </a:rPr>
              <a:t>НА УРОВНЕ  РУКОВОДСТВА </a:t>
            </a:r>
            <a:r>
              <a:rPr sz="1200" spc="-140" dirty="0">
                <a:latin typeface="Arial"/>
                <a:cs typeface="Arial"/>
              </a:rPr>
              <a:t>ОРГАНОВ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spc="-135" dirty="0">
                <a:latin typeface="Arial"/>
                <a:cs typeface="Arial"/>
              </a:rPr>
              <a:t>ВЛАСТИ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101596" y="5349240"/>
            <a:ext cx="0" cy="438784"/>
          </a:xfrm>
          <a:custGeom>
            <a:avLst/>
            <a:gdLst/>
            <a:ahLst/>
            <a:cxnLst/>
            <a:rect l="l" t="t" r="r" b="b"/>
            <a:pathLst>
              <a:path h="438785">
                <a:moveTo>
                  <a:pt x="0" y="0"/>
                </a:moveTo>
                <a:lnTo>
                  <a:pt x="0" y="438645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630273" y="5388457"/>
            <a:ext cx="349811" cy="3498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2239467" y="4854955"/>
            <a:ext cx="2239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125" dirty="0">
                <a:latin typeface="Arial"/>
                <a:cs typeface="Arial"/>
              </a:rPr>
              <a:t>ПРИОРИТЕТНЫЙ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45" dirty="0">
                <a:latin typeface="Arial"/>
                <a:cs typeface="Arial"/>
              </a:rPr>
              <a:t>ПОДХОД</a:t>
            </a:r>
            <a:endParaRPr sz="1200">
              <a:latin typeface="Arial"/>
              <a:cs typeface="Arial"/>
            </a:endParaRPr>
          </a:p>
          <a:p>
            <a:pPr marL="12700"/>
            <a:r>
              <a:rPr sz="1200" spc="55" dirty="0">
                <a:latin typeface="Arial"/>
                <a:cs typeface="Arial"/>
              </a:rPr>
              <a:t>К </a:t>
            </a:r>
            <a:r>
              <a:rPr sz="1200" spc="-120" dirty="0">
                <a:latin typeface="Arial"/>
                <a:cs typeface="Arial"/>
              </a:rPr>
              <a:t>ИНВЕСТИЦИОННОМУ</a:t>
            </a:r>
            <a:r>
              <a:rPr sz="1200" spc="-135" dirty="0">
                <a:latin typeface="Arial"/>
                <a:cs typeface="Arial"/>
              </a:rPr>
              <a:t> </a:t>
            </a:r>
            <a:r>
              <a:rPr sz="1200" spc="-110" dirty="0">
                <a:latin typeface="Arial"/>
                <a:cs typeface="Arial"/>
              </a:rPr>
              <a:t>ПРОЕКТУ</a:t>
            </a:r>
            <a:endParaRPr sz="12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101596" y="4818888"/>
            <a:ext cx="0" cy="438784"/>
          </a:xfrm>
          <a:custGeom>
            <a:avLst/>
            <a:gdLst/>
            <a:ahLst/>
            <a:cxnLst/>
            <a:rect l="l" t="t" r="r" b="b"/>
            <a:pathLst>
              <a:path h="438785">
                <a:moveTo>
                  <a:pt x="0" y="0"/>
                </a:moveTo>
                <a:lnTo>
                  <a:pt x="0" y="438658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38300" y="4840223"/>
            <a:ext cx="274320" cy="3642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7593585" y="5452364"/>
            <a:ext cx="23209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140" dirty="0">
                <a:latin typeface="Arial"/>
                <a:cs typeface="Arial"/>
              </a:rPr>
              <a:t>КОНСУЛЬТАЦИОННАЯ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114" dirty="0">
                <a:latin typeface="Arial"/>
                <a:cs typeface="Arial"/>
              </a:rPr>
              <a:t>ПОДДЕРЖКА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7455408" y="5350764"/>
            <a:ext cx="0" cy="438784"/>
          </a:xfrm>
          <a:custGeom>
            <a:avLst/>
            <a:gdLst/>
            <a:ahLst/>
            <a:cxnLst/>
            <a:rect l="l" t="t" r="r" b="b"/>
            <a:pathLst>
              <a:path h="438785">
                <a:moveTo>
                  <a:pt x="0" y="0"/>
                </a:moveTo>
                <a:lnTo>
                  <a:pt x="0" y="438645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984491" y="5388865"/>
            <a:ext cx="332232" cy="3322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21891" y="4693920"/>
            <a:ext cx="3412490" cy="0"/>
          </a:xfrm>
          <a:custGeom>
            <a:avLst/>
            <a:gdLst/>
            <a:ahLst/>
            <a:cxnLst/>
            <a:rect l="l" t="t" r="r" b="b"/>
            <a:pathLst>
              <a:path w="3412490">
                <a:moveTo>
                  <a:pt x="0" y="0"/>
                </a:moveTo>
                <a:lnTo>
                  <a:pt x="3412236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330441" y="4693920"/>
            <a:ext cx="3432175" cy="0"/>
          </a:xfrm>
          <a:custGeom>
            <a:avLst/>
            <a:gdLst/>
            <a:ahLst/>
            <a:cxnLst/>
            <a:rect l="l" t="t" r="r" b="b"/>
            <a:pathLst>
              <a:path w="3432175">
                <a:moveTo>
                  <a:pt x="0" y="0"/>
                </a:moveTo>
                <a:lnTo>
                  <a:pt x="3432175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4834128" y="4523232"/>
            <a:ext cx="2496820" cy="257122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41275" rIns="0" bIns="0" rtlCol="0">
            <a:spAutoFit/>
          </a:bodyPr>
          <a:lstStyle/>
          <a:p>
            <a:pPr marL="339090">
              <a:spcBef>
                <a:spcPts val="325"/>
              </a:spcBef>
            </a:pPr>
            <a:r>
              <a:rPr sz="1400" b="1" spc="-165" dirty="0">
                <a:solidFill>
                  <a:srgbClr val="1F487C"/>
                </a:solidFill>
                <a:latin typeface="Arial"/>
                <a:cs typeface="Arial"/>
              </a:rPr>
              <a:t>СОПРОВОЖДЕНИЕ</a:t>
            </a:r>
            <a:r>
              <a:rPr sz="1400" b="1" spc="-10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b="1" spc="-110" dirty="0">
                <a:solidFill>
                  <a:srgbClr val="1F487C"/>
                </a:solidFill>
                <a:latin typeface="Arial"/>
                <a:cs typeface="Arial"/>
              </a:rPr>
              <a:t>ПИП</a:t>
            </a:r>
            <a:endParaRPr sz="140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0408919" y="6507480"/>
            <a:ext cx="640080" cy="350520"/>
          </a:xfrm>
          <a:custGeom>
            <a:avLst/>
            <a:gdLst/>
            <a:ahLst/>
            <a:cxnLst/>
            <a:rect l="l" t="t" r="r" b="b"/>
            <a:pathLst>
              <a:path w="640079" h="350520">
                <a:moveTo>
                  <a:pt x="640079" y="0"/>
                </a:moveTo>
                <a:lnTo>
                  <a:pt x="0" y="0"/>
                </a:lnTo>
                <a:lnTo>
                  <a:pt x="0" y="350517"/>
                </a:lnTo>
                <a:lnTo>
                  <a:pt x="640079" y="350517"/>
                </a:lnTo>
                <a:lnTo>
                  <a:pt x="640079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10604372" y="655299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endParaRPr sz="160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434085" y="3514344"/>
            <a:ext cx="3333115" cy="0"/>
          </a:xfrm>
          <a:custGeom>
            <a:avLst/>
            <a:gdLst/>
            <a:ahLst/>
            <a:cxnLst/>
            <a:rect l="l" t="t" r="r" b="b"/>
            <a:pathLst>
              <a:path w="3333115">
                <a:moveTo>
                  <a:pt x="0" y="0"/>
                </a:moveTo>
                <a:lnTo>
                  <a:pt x="3332988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344155" y="3514344"/>
            <a:ext cx="3430904" cy="0"/>
          </a:xfrm>
          <a:custGeom>
            <a:avLst/>
            <a:gdLst/>
            <a:ahLst/>
            <a:cxnLst/>
            <a:rect l="l" t="t" r="r" b="b"/>
            <a:pathLst>
              <a:path w="3430904">
                <a:moveTo>
                  <a:pt x="0" y="0"/>
                </a:moveTo>
                <a:lnTo>
                  <a:pt x="3430651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4767072" y="3352801"/>
            <a:ext cx="2577465" cy="255839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40005" rIns="0" bIns="0" rtlCol="0">
            <a:spAutoFit/>
          </a:bodyPr>
          <a:lstStyle/>
          <a:p>
            <a:pPr marL="207010">
              <a:spcBef>
                <a:spcPts val="315"/>
              </a:spcBef>
            </a:pPr>
            <a:r>
              <a:rPr sz="1400" b="1" spc="-170" dirty="0">
                <a:solidFill>
                  <a:srgbClr val="1F487C"/>
                </a:solidFill>
                <a:latin typeface="Arial"/>
                <a:cs typeface="Arial"/>
              </a:rPr>
              <a:t>ТРЕБОВАНИЯ </a:t>
            </a:r>
            <a:r>
              <a:rPr sz="1400" b="1" spc="25" dirty="0">
                <a:solidFill>
                  <a:srgbClr val="1F487C"/>
                </a:solidFill>
                <a:latin typeface="Arial"/>
                <a:cs typeface="Arial"/>
              </a:rPr>
              <a:t>К</a:t>
            </a:r>
            <a:r>
              <a:rPr sz="1400" b="1" spc="-19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b="1" spc="-165" dirty="0">
                <a:solidFill>
                  <a:srgbClr val="1F487C"/>
                </a:solidFill>
                <a:latin typeface="Arial"/>
                <a:cs typeface="Arial"/>
              </a:rPr>
              <a:t>ИНВЕСТОРУ</a:t>
            </a:r>
            <a:endParaRPr sz="1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07281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36791" y="2436877"/>
            <a:ext cx="4638040" cy="933589"/>
          </a:xfrm>
          <a:prstGeom prst="rect">
            <a:avLst/>
          </a:prstGeom>
          <a:ln w="9144">
            <a:solidFill>
              <a:srgbClr val="1F487C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270" algn="ctr">
              <a:spcBef>
                <a:spcPts val="320"/>
              </a:spcBef>
            </a:pPr>
            <a:r>
              <a:rPr sz="1200" b="1" spc="-140" dirty="0">
                <a:solidFill>
                  <a:srgbClr val="1F487C"/>
                </a:solidFill>
                <a:latin typeface="Arial"/>
                <a:cs typeface="Arial"/>
              </a:rPr>
              <a:t>Условия:</a:t>
            </a:r>
            <a:endParaRPr sz="1200">
              <a:latin typeface="Arial"/>
              <a:cs typeface="Arial"/>
            </a:endParaRPr>
          </a:p>
          <a:p>
            <a:pPr marR="14604" algn="ctr">
              <a:spcBef>
                <a:spcPts val="600"/>
              </a:spcBef>
            </a:pPr>
            <a:r>
              <a:rPr sz="1200" b="1" spc="-130" dirty="0">
                <a:solidFill>
                  <a:srgbClr val="1A1A1A"/>
                </a:solidFill>
                <a:latin typeface="Arial"/>
                <a:cs typeface="Arial"/>
              </a:rPr>
              <a:t>Объем </a:t>
            </a:r>
            <a:r>
              <a:rPr sz="1200" b="1" spc="-114" dirty="0">
                <a:solidFill>
                  <a:srgbClr val="1A1A1A"/>
                </a:solidFill>
                <a:latin typeface="Arial"/>
                <a:cs typeface="Arial"/>
              </a:rPr>
              <a:t>инвестиций: </a:t>
            </a:r>
            <a:r>
              <a:rPr sz="1200" spc="-100" dirty="0">
                <a:solidFill>
                  <a:srgbClr val="1A1A1A"/>
                </a:solidFill>
                <a:latin typeface="Arial"/>
                <a:cs typeface="Arial"/>
              </a:rPr>
              <a:t>от </a:t>
            </a:r>
            <a:r>
              <a:rPr sz="1200" b="1" spc="35" dirty="0">
                <a:solidFill>
                  <a:srgbClr val="1A1A1A"/>
                </a:solidFill>
                <a:latin typeface="Arial"/>
                <a:cs typeface="Arial"/>
              </a:rPr>
              <a:t>50 </a:t>
            </a:r>
            <a:r>
              <a:rPr sz="1200" spc="-75" dirty="0">
                <a:solidFill>
                  <a:srgbClr val="1A1A1A"/>
                </a:solidFill>
                <a:latin typeface="Arial"/>
                <a:cs typeface="Arial"/>
              </a:rPr>
              <a:t>млн </a:t>
            </a:r>
            <a:r>
              <a:rPr sz="1200" spc="-70" dirty="0">
                <a:solidFill>
                  <a:srgbClr val="1A1A1A"/>
                </a:solidFill>
                <a:latin typeface="Arial"/>
                <a:cs typeface="Arial"/>
              </a:rPr>
              <a:t>руб. </a:t>
            </a:r>
            <a:r>
              <a:rPr sz="1200" spc="-10" dirty="0">
                <a:solidFill>
                  <a:srgbClr val="1A1A1A"/>
                </a:solidFill>
                <a:latin typeface="Arial"/>
                <a:cs typeface="Arial"/>
              </a:rPr>
              <a:t>в </a:t>
            </a:r>
            <a:r>
              <a:rPr sz="1200" spc="-70" dirty="0">
                <a:solidFill>
                  <a:srgbClr val="1A1A1A"/>
                </a:solidFill>
                <a:latin typeface="Arial"/>
                <a:cs typeface="Arial"/>
              </a:rPr>
              <a:t>течение </a:t>
            </a:r>
            <a:r>
              <a:rPr sz="1200" b="1" spc="-75" dirty="0">
                <a:solidFill>
                  <a:srgbClr val="1A1A1A"/>
                </a:solidFill>
                <a:latin typeface="Arial"/>
                <a:cs typeface="Arial"/>
              </a:rPr>
              <a:t>3-х</a:t>
            </a:r>
            <a:r>
              <a:rPr sz="1200" b="1" spc="-8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200" b="1" spc="-155" dirty="0">
                <a:solidFill>
                  <a:srgbClr val="1A1A1A"/>
                </a:solidFill>
                <a:latin typeface="Arial"/>
                <a:cs typeface="Arial"/>
              </a:rPr>
              <a:t>лет</a:t>
            </a:r>
            <a:endParaRPr sz="1200">
              <a:latin typeface="Arial"/>
              <a:cs typeface="Arial"/>
            </a:endParaRPr>
          </a:p>
          <a:p>
            <a:pPr marL="1410970" algn="ctr">
              <a:spcBef>
                <a:spcPts val="5"/>
              </a:spcBef>
            </a:pPr>
            <a:r>
              <a:rPr sz="1200" spc="-100" dirty="0">
                <a:solidFill>
                  <a:srgbClr val="1A1A1A"/>
                </a:solidFill>
                <a:latin typeface="Arial"/>
                <a:cs typeface="Arial"/>
              </a:rPr>
              <a:t>от </a:t>
            </a:r>
            <a:r>
              <a:rPr sz="1200" b="1" spc="35" dirty="0">
                <a:solidFill>
                  <a:srgbClr val="1A1A1A"/>
                </a:solidFill>
                <a:latin typeface="Arial"/>
                <a:cs typeface="Arial"/>
              </a:rPr>
              <a:t>500 </a:t>
            </a:r>
            <a:r>
              <a:rPr sz="1200" spc="-75" dirty="0">
                <a:solidFill>
                  <a:srgbClr val="1A1A1A"/>
                </a:solidFill>
                <a:latin typeface="Arial"/>
                <a:cs typeface="Arial"/>
              </a:rPr>
              <a:t>млн </a:t>
            </a:r>
            <a:r>
              <a:rPr sz="1200" spc="-70" dirty="0">
                <a:solidFill>
                  <a:srgbClr val="1A1A1A"/>
                </a:solidFill>
                <a:latin typeface="Arial"/>
                <a:cs typeface="Arial"/>
              </a:rPr>
              <a:t>руб. </a:t>
            </a:r>
            <a:r>
              <a:rPr sz="1200" spc="-10" dirty="0">
                <a:solidFill>
                  <a:srgbClr val="1A1A1A"/>
                </a:solidFill>
                <a:latin typeface="Arial"/>
                <a:cs typeface="Arial"/>
              </a:rPr>
              <a:t>в </a:t>
            </a:r>
            <a:r>
              <a:rPr sz="1200" spc="-70" dirty="0">
                <a:solidFill>
                  <a:srgbClr val="1A1A1A"/>
                </a:solidFill>
                <a:latin typeface="Arial"/>
                <a:cs typeface="Arial"/>
              </a:rPr>
              <a:t>течение </a:t>
            </a:r>
            <a:r>
              <a:rPr sz="1200" b="1" spc="-90" dirty="0">
                <a:solidFill>
                  <a:srgbClr val="1A1A1A"/>
                </a:solidFill>
                <a:latin typeface="Arial"/>
                <a:cs typeface="Arial"/>
              </a:rPr>
              <a:t>5-ти</a:t>
            </a:r>
            <a:r>
              <a:rPr sz="1200" b="1" spc="-17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200" b="1" spc="-155" dirty="0">
                <a:solidFill>
                  <a:srgbClr val="1A1A1A"/>
                </a:solidFill>
                <a:latin typeface="Arial"/>
                <a:cs typeface="Arial"/>
              </a:rPr>
              <a:t>лет</a:t>
            </a:r>
            <a:endParaRPr sz="1200">
              <a:latin typeface="Arial"/>
              <a:cs typeface="Arial"/>
            </a:endParaRPr>
          </a:p>
          <a:p>
            <a:pPr marL="490855" algn="ctr">
              <a:spcBef>
                <a:spcPts val="600"/>
              </a:spcBef>
            </a:pPr>
            <a:r>
              <a:rPr sz="1200" spc="-60" dirty="0">
                <a:solidFill>
                  <a:srgbClr val="1A1A1A"/>
                </a:solidFill>
                <a:latin typeface="Arial"/>
                <a:cs typeface="Arial"/>
              </a:rPr>
              <a:t>Включение </a:t>
            </a:r>
            <a:r>
              <a:rPr sz="1200" spc="-10" dirty="0">
                <a:solidFill>
                  <a:srgbClr val="1A1A1A"/>
                </a:solidFill>
                <a:latin typeface="Arial"/>
                <a:cs typeface="Arial"/>
              </a:rPr>
              <a:t>в </a:t>
            </a:r>
            <a:r>
              <a:rPr sz="1200" b="1" spc="-95" dirty="0">
                <a:solidFill>
                  <a:srgbClr val="1A1A1A"/>
                </a:solidFill>
                <a:latin typeface="Arial"/>
                <a:cs typeface="Arial"/>
              </a:rPr>
              <a:t>реестр </a:t>
            </a:r>
            <a:r>
              <a:rPr sz="1200" b="1" spc="-110" dirty="0">
                <a:solidFill>
                  <a:srgbClr val="1A1A1A"/>
                </a:solidFill>
                <a:latin typeface="Arial"/>
                <a:cs typeface="Arial"/>
              </a:rPr>
              <a:t>РИП </a:t>
            </a:r>
            <a:r>
              <a:rPr sz="1200" spc="-35" dirty="0">
                <a:solidFill>
                  <a:srgbClr val="1A1A1A"/>
                </a:solidFill>
                <a:latin typeface="Arial"/>
                <a:cs typeface="Arial"/>
              </a:rPr>
              <a:t>и </a:t>
            </a:r>
            <a:r>
              <a:rPr sz="1200" spc="-65" dirty="0">
                <a:solidFill>
                  <a:srgbClr val="1A1A1A"/>
                </a:solidFill>
                <a:latin typeface="Arial"/>
                <a:cs typeface="Arial"/>
              </a:rPr>
              <a:t>наличие </a:t>
            </a:r>
            <a:r>
              <a:rPr sz="1200" spc="-80" dirty="0">
                <a:solidFill>
                  <a:srgbClr val="1A1A1A"/>
                </a:solidFill>
                <a:latin typeface="Arial"/>
                <a:cs typeface="Arial"/>
              </a:rPr>
              <a:t>статуса </a:t>
            </a:r>
            <a:r>
              <a:rPr sz="1200" b="1" spc="-105" dirty="0">
                <a:solidFill>
                  <a:srgbClr val="1A1A1A"/>
                </a:solidFill>
                <a:latin typeface="Arial"/>
                <a:cs typeface="Arial"/>
              </a:rPr>
              <a:t>ПИП </a:t>
            </a:r>
            <a:r>
              <a:rPr sz="1200" spc="-90" dirty="0">
                <a:solidFill>
                  <a:srgbClr val="1A1A1A"/>
                </a:solidFill>
                <a:latin typeface="Arial"/>
                <a:cs typeface="Arial"/>
              </a:rPr>
              <a:t>или</a:t>
            </a:r>
            <a:r>
              <a:rPr sz="1200" spc="-1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200" b="1" spc="-90" dirty="0">
                <a:solidFill>
                  <a:srgbClr val="1A1A1A"/>
                </a:solidFill>
                <a:latin typeface="Arial"/>
                <a:cs typeface="Arial"/>
              </a:rPr>
              <a:t>МПИП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39841" y="830580"/>
            <a:ext cx="3738879" cy="285976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39370" rIns="0" bIns="0" rtlCol="0">
            <a:spAutoFit/>
          </a:bodyPr>
          <a:lstStyle/>
          <a:p>
            <a:pPr marL="92075">
              <a:spcBef>
                <a:spcPts val="310"/>
              </a:spcBef>
            </a:pPr>
            <a:r>
              <a:rPr sz="1600" b="1" spc="-114" dirty="0">
                <a:solidFill>
                  <a:srgbClr val="1F487C"/>
                </a:solidFill>
                <a:latin typeface="Arial"/>
                <a:cs typeface="Arial"/>
              </a:rPr>
              <a:t>Пониженная </a:t>
            </a:r>
            <a:r>
              <a:rPr sz="1600" b="1" spc="-105" dirty="0">
                <a:solidFill>
                  <a:srgbClr val="1F487C"/>
                </a:solidFill>
                <a:latin typeface="Arial"/>
                <a:cs typeface="Arial"/>
              </a:rPr>
              <a:t>ставка </a:t>
            </a:r>
            <a:r>
              <a:rPr sz="1600" b="1" spc="-125" dirty="0">
                <a:solidFill>
                  <a:srgbClr val="1F487C"/>
                </a:solidFill>
                <a:latin typeface="Arial"/>
                <a:cs typeface="Arial"/>
              </a:rPr>
              <a:t>налога </a:t>
            </a:r>
            <a:r>
              <a:rPr sz="1600" b="1" spc="-80" dirty="0">
                <a:solidFill>
                  <a:srgbClr val="1F487C"/>
                </a:solidFill>
                <a:latin typeface="Arial"/>
                <a:cs typeface="Arial"/>
              </a:rPr>
              <a:t>на</a:t>
            </a:r>
            <a:r>
              <a:rPr sz="1600" b="1" spc="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b="1" spc="-200" dirty="0">
                <a:solidFill>
                  <a:srgbClr val="1F487C"/>
                </a:solidFill>
                <a:latin typeface="Arial"/>
                <a:cs typeface="Arial"/>
              </a:rPr>
              <a:t>прибыль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08175" y="821437"/>
            <a:ext cx="3343910" cy="285335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38735" rIns="0" bIns="0" rtlCol="0">
            <a:spAutoFit/>
          </a:bodyPr>
          <a:lstStyle/>
          <a:p>
            <a:pPr marL="90805">
              <a:spcBef>
                <a:spcPts val="305"/>
              </a:spcBef>
            </a:pPr>
            <a:r>
              <a:rPr sz="1600" b="1" spc="-145" dirty="0">
                <a:solidFill>
                  <a:srgbClr val="1F487C"/>
                </a:solidFill>
                <a:latin typeface="Arial"/>
                <a:cs typeface="Arial"/>
              </a:rPr>
              <a:t>Инвестиционный </a:t>
            </a:r>
            <a:r>
              <a:rPr sz="1600" b="1" spc="-165" dirty="0">
                <a:solidFill>
                  <a:srgbClr val="1F487C"/>
                </a:solidFill>
                <a:latin typeface="Arial"/>
                <a:cs typeface="Arial"/>
              </a:rPr>
              <a:t>налоговый</a:t>
            </a:r>
            <a:r>
              <a:rPr sz="1600" b="1" spc="-4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1F487C"/>
                </a:solidFill>
                <a:latin typeface="Arial"/>
                <a:cs typeface="Arial"/>
              </a:rPr>
              <a:t>вычет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73724" y="754381"/>
            <a:ext cx="5715" cy="5940425"/>
          </a:xfrm>
          <a:custGeom>
            <a:avLst/>
            <a:gdLst/>
            <a:ahLst/>
            <a:cxnLst/>
            <a:rect l="l" t="t" r="r" b="b"/>
            <a:pathLst>
              <a:path w="5714" h="5940425">
                <a:moveTo>
                  <a:pt x="0" y="0"/>
                </a:moveTo>
                <a:lnTo>
                  <a:pt x="5587" y="5940005"/>
                </a:lnTo>
              </a:path>
            </a:pathLst>
          </a:custGeom>
          <a:ln w="6096">
            <a:solidFill>
              <a:srgbClr val="1F487C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43635" y="1195197"/>
            <a:ext cx="4509135" cy="167132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280"/>
              </a:spcBef>
            </a:pPr>
            <a:r>
              <a:rPr sz="1300" spc="-45" dirty="0">
                <a:latin typeface="Arial"/>
                <a:cs typeface="Arial"/>
              </a:rPr>
              <a:t>Механизм, </a:t>
            </a:r>
            <a:r>
              <a:rPr sz="1300" spc="-60" dirty="0">
                <a:latin typeface="Arial"/>
                <a:cs typeface="Arial"/>
              </a:rPr>
              <a:t>позволяющий </a:t>
            </a:r>
            <a:r>
              <a:rPr sz="1300" b="1" spc="-125" dirty="0">
                <a:solidFill>
                  <a:srgbClr val="1F487C"/>
                </a:solidFill>
                <a:latin typeface="Arial"/>
                <a:cs typeface="Arial"/>
              </a:rPr>
              <a:t>уменьшать сумму </a:t>
            </a:r>
            <a:r>
              <a:rPr sz="1300" b="1" spc="-105" dirty="0">
                <a:solidFill>
                  <a:srgbClr val="1F487C"/>
                </a:solidFill>
                <a:latin typeface="Arial"/>
                <a:cs typeface="Arial"/>
              </a:rPr>
              <a:t>налога </a:t>
            </a:r>
            <a:r>
              <a:rPr sz="1300" b="1" spc="-60" dirty="0">
                <a:solidFill>
                  <a:srgbClr val="1F487C"/>
                </a:solidFill>
                <a:latin typeface="Arial"/>
                <a:cs typeface="Arial"/>
              </a:rPr>
              <a:t>на </a:t>
            </a:r>
            <a:r>
              <a:rPr sz="1300" b="1" spc="-160" dirty="0">
                <a:solidFill>
                  <a:srgbClr val="1F487C"/>
                </a:solidFill>
                <a:latin typeface="Arial"/>
                <a:cs typeface="Arial"/>
              </a:rPr>
              <a:t>прибыль  </a:t>
            </a:r>
            <a:r>
              <a:rPr sz="1300" b="1" spc="-60" dirty="0">
                <a:solidFill>
                  <a:srgbClr val="1F487C"/>
                </a:solidFill>
                <a:latin typeface="Arial"/>
                <a:cs typeface="Arial"/>
              </a:rPr>
              <a:t>на </a:t>
            </a:r>
            <a:r>
              <a:rPr sz="1300" b="1" spc="-125" dirty="0">
                <a:solidFill>
                  <a:srgbClr val="1F487C"/>
                </a:solidFill>
                <a:latin typeface="Arial"/>
                <a:cs typeface="Arial"/>
              </a:rPr>
              <a:t>сумму</a:t>
            </a:r>
            <a:r>
              <a:rPr sz="1300" b="1" spc="-8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300" b="1" spc="-110" dirty="0">
                <a:solidFill>
                  <a:srgbClr val="1F487C"/>
                </a:solidFill>
                <a:latin typeface="Arial"/>
                <a:cs typeface="Arial"/>
              </a:rPr>
              <a:t>инвестиций</a:t>
            </a:r>
            <a:r>
              <a:rPr sz="1300" spc="-110" dirty="0">
                <a:latin typeface="Arial"/>
                <a:cs typeface="Arial"/>
              </a:rPr>
              <a:t>:</a:t>
            </a:r>
            <a:endParaRPr sz="1300" dirty="0">
              <a:latin typeface="Arial"/>
              <a:cs typeface="Arial"/>
            </a:endParaRPr>
          </a:p>
          <a:p>
            <a:pPr marL="12700">
              <a:lnSpc>
                <a:spcPts val="1735"/>
              </a:lnSpc>
            </a:pPr>
            <a:r>
              <a:rPr sz="1600" b="1" spc="-55" dirty="0">
                <a:solidFill>
                  <a:srgbClr val="008000"/>
                </a:solidFill>
                <a:latin typeface="Arial"/>
                <a:cs typeface="Arial"/>
              </a:rPr>
              <a:t>50% </a:t>
            </a:r>
            <a:r>
              <a:rPr sz="1300" spc="35" dirty="0">
                <a:latin typeface="Arial"/>
                <a:cs typeface="Arial"/>
              </a:rPr>
              <a:t>– </a:t>
            </a:r>
            <a:r>
              <a:rPr sz="1300" spc="-35" dirty="0">
                <a:latin typeface="Arial"/>
                <a:cs typeface="Arial"/>
              </a:rPr>
              <a:t>на </a:t>
            </a:r>
            <a:r>
              <a:rPr sz="1300" b="1" spc="-105" dirty="0">
                <a:latin typeface="Arial"/>
                <a:cs typeface="Arial"/>
              </a:rPr>
              <a:t>создание </a:t>
            </a:r>
            <a:r>
              <a:rPr sz="1300" spc="-40" dirty="0">
                <a:latin typeface="Arial"/>
                <a:cs typeface="Arial"/>
              </a:rPr>
              <a:t>и </a:t>
            </a:r>
            <a:r>
              <a:rPr sz="1300" b="1" spc="-105" dirty="0">
                <a:latin typeface="Arial"/>
                <a:cs typeface="Arial"/>
              </a:rPr>
              <a:t>приобретение </a:t>
            </a:r>
            <a:r>
              <a:rPr sz="1300" b="1" spc="-135" dirty="0">
                <a:latin typeface="Arial"/>
                <a:cs typeface="Arial"/>
              </a:rPr>
              <a:t>основных</a:t>
            </a:r>
            <a:r>
              <a:rPr sz="1300" b="1" spc="-150" dirty="0">
                <a:latin typeface="Arial"/>
                <a:cs typeface="Arial"/>
              </a:rPr>
              <a:t> </a:t>
            </a:r>
            <a:r>
              <a:rPr sz="1300" b="1" spc="-114" dirty="0">
                <a:latin typeface="Arial"/>
                <a:cs typeface="Arial"/>
              </a:rPr>
              <a:t>средств</a:t>
            </a:r>
            <a:r>
              <a:rPr sz="1300" spc="-114" dirty="0">
                <a:latin typeface="Arial"/>
                <a:cs typeface="Arial"/>
              </a:rPr>
              <a:t>;</a:t>
            </a:r>
            <a:endParaRPr sz="1300" dirty="0">
              <a:latin typeface="Arial"/>
              <a:cs typeface="Arial"/>
            </a:endParaRPr>
          </a:p>
          <a:p>
            <a:pPr marL="12700">
              <a:lnSpc>
                <a:spcPts val="1800"/>
              </a:lnSpc>
            </a:pPr>
            <a:r>
              <a:rPr sz="1600" b="1" spc="-55" dirty="0">
                <a:solidFill>
                  <a:srgbClr val="008000"/>
                </a:solidFill>
                <a:latin typeface="Arial"/>
                <a:cs typeface="Arial"/>
              </a:rPr>
              <a:t>30% </a:t>
            </a:r>
            <a:r>
              <a:rPr sz="1300" spc="35" dirty="0">
                <a:latin typeface="Arial"/>
                <a:cs typeface="Arial"/>
              </a:rPr>
              <a:t>– </a:t>
            </a:r>
            <a:r>
              <a:rPr sz="1300" spc="-35" dirty="0">
                <a:latin typeface="Arial"/>
                <a:cs typeface="Arial"/>
              </a:rPr>
              <a:t>на </a:t>
            </a:r>
            <a:r>
              <a:rPr sz="1300" b="1" spc="-110" dirty="0">
                <a:latin typeface="Arial"/>
                <a:cs typeface="Arial"/>
              </a:rPr>
              <a:t>модернизацию </a:t>
            </a:r>
            <a:r>
              <a:rPr sz="1300" spc="-40" dirty="0">
                <a:latin typeface="Arial"/>
                <a:cs typeface="Arial"/>
              </a:rPr>
              <a:t>и </a:t>
            </a:r>
            <a:r>
              <a:rPr sz="1300" b="1" spc="-114" dirty="0">
                <a:latin typeface="Arial"/>
                <a:cs typeface="Arial"/>
              </a:rPr>
              <a:t>реконструкцию </a:t>
            </a:r>
            <a:r>
              <a:rPr sz="1300" b="1" spc="-135" dirty="0">
                <a:latin typeface="Arial"/>
                <a:cs typeface="Arial"/>
              </a:rPr>
              <a:t>основных</a:t>
            </a:r>
            <a:r>
              <a:rPr sz="1300" b="1" spc="-100" dirty="0">
                <a:latin typeface="Arial"/>
                <a:cs typeface="Arial"/>
              </a:rPr>
              <a:t> </a:t>
            </a:r>
            <a:r>
              <a:rPr sz="1300" b="1" spc="-120" dirty="0">
                <a:latin typeface="Arial"/>
                <a:cs typeface="Arial"/>
              </a:rPr>
              <a:t>средств</a:t>
            </a:r>
            <a:r>
              <a:rPr sz="1300" spc="-120" dirty="0">
                <a:latin typeface="Arial"/>
                <a:cs typeface="Arial"/>
              </a:rPr>
              <a:t>;</a:t>
            </a:r>
            <a:endParaRPr sz="1300" dirty="0">
              <a:latin typeface="Arial"/>
              <a:cs typeface="Arial"/>
            </a:endParaRPr>
          </a:p>
          <a:p>
            <a:pPr marL="12700">
              <a:lnSpc>
                <a:spcPts val="1800"/>
              </a:lnSpc>
            </a:pPr>
            <a:r>
              <a:rPr sz="1600" b="1" spc="-55" dirty="0">
                <a:solidFill>
                  <a:srgbClr val="008000"/>
                </a:solidFill>
                <a:latin typeface="Arial"/>
                <a:cs typeface="Arial"/>
              </a:rPr>
              <a:t>50% </a:t>
            </a:r>
            <a:r>
              <a:rPr sz="1300" spc="35" dirty="0">
                <a:latin typeface="Arial"/>
                <a:cs typeface="Arial"/>
              </a:rPr>
              <a:t>– </a:t>
            </a:r>
            <a:r>
              <a:rPr sz="1300" spc="-35" dirty="0">
                <a:latin typeface="Arial"/>
                <a:cs typeface="Arial"/>
              </a:rPr>
              <a:t>на</a:t>
            </a:r>
            <a:r>
              <a:rPr sz="1300" spc="-135" dirty="0">
                <a:latin typeface="Arial"/>
                <a:cs typeface="Arial"/>
              </a:rPr>
              <a:t> </a:t>
            </a:r>
            <a:r>
              <a:rPr sz="1300" b="1" spc="-90" dirty="0">
                <a:latin typeface="Arial"/>
                <a:cs typeface="Arial"/>
              </a:rPr>
              <a:t>НИОКР</a:t>
            </a:r>
            <a:r>
              <a:rPr sz="1300" spc="-90" dirty="0">
                <a:latin typeface="Arial"/>
                <a:cs typeface="Arial"/>
              </a:rPr>
              <a:t>;</a:t>
            </a:r>
            <a:endParaRPr sz="1300" dirty="0">
              <a:latin typeface="Arial"/>
              <a:cs typeface="Arial"/>
            </a:endParaRPr>
          </a:p>
          <a:p>
            <a:pPr marL="552450" marR="34925" indent="-540385">
              <a:lnSpc>
                <a:spcPct val="89900"/>
              </a:lnSpc>
              <a:spcBef>
                <a:spcPts val="135"/>
              </a:spcBef>
            </a:pPr>
            <a:r>
              <a:rPr sz="1600" b="1" spc="-60" dirty="0">
                <a:solidFill>
                  <a:srgbClr val="008000"/>
                </a:solidFill>
                <a:latin typeface="Arial"/>
                <a:cs typeface="Arial"/>
              </a:rPr>
              <a:t>30% </a:t>
            </a:r>
            <a:r>
              <a:rPr sz="1300" spc="35" dirty="0">
                <a:latin typeface="Arial"/>
                <a:cs typeface="Arial"/>
              </a:rPr>
              <a:t>– </a:t>
            </a:r>
            <a:r>
              <a:rPr sz="1300" spc="-35" dirty="0">
                <a:latin typeface="Arial"/>
                <a:cs typeface="Arial"/>
              </a:rPr>
              <a:t>на </a:t>
            </a:r>
            <a:r>
              <a:rPr sz="1300" b="1" spc="-105" dirty="0">
                <a:latin typeface="Arial"/>
                <a:cs typeface="Arial"/>
              </a:rPr>
              <a:t>создание </a:t>
            </a:r>
            <a:r>
              <a:rPr sz="1300" spc="-65" dirty="0">
                <a:latin typeface="Arial"/>
                <a:cs typeface="Arial"/>
              </a:rPr>
              <a:t>объектов </a:t>
            </a:r>
            <a:r>
              <a:rPr sz="1300" b="1" spc="-110" dirty="0">
                <a:latin typeface="Arial"/>
                <a:cs typeface="Arial"/>
              </a:rPr>
              <a:t>транспортной, </a:t>
            </a:r>
            <a:r>
              <a:rPr sz="1300" b="1" spc="-120" dirty="0">
                <a:latin typeface="Arial"/>
                <a:cs typeface="Arial"/>
              </a:rPr>
              <a:t>коммунальной </a:t>
            </a:r>
            <a:r>
              <a:rPr sz="1300" b="1" spc="-110" dirty="0">
                <a:latin typeface="Arial"/>
                <a:cs typeface="Arial"/>
              </a:rPr>
              <a:t>и  </a:t>
            </a:r>
            <a:r>
              <a:rPr sz="1300" b="1" spc="-130" dirty="0">
                <a:latin typeface="Arial"/>
                <a:cs typeface="Arial"/>
              </a:rPr>
              <a:t>социальной </a:t>
            </a:r>
            <a:r>
              <a:rPr sz="1300" b="1" spc="-135" dirty="0">
                <a:latin typeface="Arial"/>
                <a:cs typeface="Arial"/>
              </a:rPr>
              <a:t>инфраструктур </a:t>
            </a:r>
            <a:r>
              <a:rPr sz="1300" spc="-50" dirty="0">
                <a:latin typeface="Arial"/>
                <a:cs typeface="Arial"/>
              </a:rPr>
              <a:t>организаций-застройщиков  </a:t>
            </a:r>
            <a:r>
              <a:rPr sz="1300" spc="-35" dirty="0">
                <a:latin typeface="Arial"/>
                <a:cs typeface="Arial"/>
              </a:rPr>
              <a:t>на </a:t>
            </a:r>
            <a:r>
              <a:rPr sz="1300" spc="-45" dirty="0">
                <a:latin typeface="Arial"/>
                <a:cs typeface="Arial"/>
              </a:rPr>
              <a:t>комплексное </a:t>
            </a:r>
            <a:r>
              <a:rPr sz="1300" spc="-50" dirty="0">
                <a:latin typeface="Arial"/>
                <a:cs typeface="Arial"/>
              </a:rPr>
              <a:t>развитие</a:t>
            </a:r>
            <a:r>
              <a:rPr sz="1300" spc="-100" dirty="0">
                <a:latin typeface="Arial"/>
                <a:cs typeface="Arial"/>
              </a:rPr>
              <a:t> </a:t>
            </a:r>
            <a:r>
              <a:rPr sz="1300" spc="-65" dirty="0">
                <a:latin typeface="Arial"/>
                <a:cs typeface="Arial"/>
              </a:rPr>
              <a:t>территории</a:t>
            </a:r>
            <a:r>
              <a:rPr sz="1300" spc="-65" dirty="0">
                <a:latin typeface="Arial"/>
                <a:cs typeface="Arial"/>
              </a:rPr>
              <a:t>.</a:t>
            </a:r>
            <a:endParaRPr sz="13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56944" y="3079750"/>
            <a:ext cx="306705" cy="265430"/>
            <a:chOff x="313943" y="3079750"/>
            <a:chExt cx="306705" cy="265430"/>
          </a:xfrm>
        </p:grpSpPr>
        <p:sp>
          <p:nvSpPr>
            <p:cNvPr id="8" name="object 8"/>
            <p:cNvSpPr/>
            <p:nvPr/>
          </p:nvSpPr>
          <p:spPr>
            <a:xfrm>
              <a:off x="313944" y="3079749"/>
              <a:ext cx="306705" cy="265430"/>
            </a:xfrm>
            <a:custGeom>
              <a:avLst/>
              <a:gdLst/>
              <a:ahLst/>
              <a:cxnLst/>
              <a:rect l="l" t="t" r="r" b="b"/>
              <a:pathLst>
                <a:path w="306705" h="265429">
                  <a:moveTo>
                    <a:pt x="306324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0" y="254000"/>
                  </a:lnTo>
                  <a:lnTo>
                    <a:pt x="0" y="265430"/>
                  </a:lnTo>
                  <a:lnTo>
                    <a:pt x="306324" y="265430"/>
                  </a:lnTo>
                  <a:lnTo>
                    <a:pt x="306324" y="254000"/>
                  </a:lnTo>
                  <a:lnTo>
                    <a:pt x="306324" y="11684"/>
                  </a:lnTo>
                  <a:lnTo>
                    <a:pt x="294017" y="11684"/>
                  </a:lnTo>
                  <a:lnTo>
                    <a:pt x="294017" y="254000"/>
                  </a:lnTo>
                  <a:lnTo>
                    <a:pt x="13182" y="254000"/>
                  </a:lnTo>
                  <a:lnTo>
                    <a:pt x="13182" y="11430"/>
                  </a:lnTo>
                  <a:lnTo>
                    <a:pt x="306324" y="11430"/>
                  </a:lnTo>
                  <a:lnTo>
                    <a:pt x="30632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7951" y="3134868"/>
              <a:ext cx="176783" cy="1554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328029" y="1315035"/>
            <a:ext cx="4431665" cy="469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300" spc="-85" dirty="0">
                <a:latin typeface="Arial"/>
                <a:cs typeface="Arial"/>
              </a:rPr>
              <a:t>В </a:t>
            </a:r>
            <a:r>
              <a:rPr sz="1300" spc="-40" dirty="0">
                <a:latin typeface="Arial"/>
                <a:cs typeface="Arial"/>
              </a:rPr>
              <a:t>размере </a:t>
            </a:r>
            <a:r>
              <a:rPr sz="1600" b="1" spc="-75" dirty="0">
                <a:solidFill>
                  <a:srgbClr val="008000"/>
                </a:solidFill>
                <a:latin typeface="Arial"/>
                <a:cs typeface="Arial"/>
              </a:rPr>
              <a:t>10% </a:t>
            </a:r>
            <a:r>
              <a:rPr sz="1300" spc="-130" dirty="0">
                <a:latin typeface="Arial"/>
                <a:cs typeface="Arial"/>
              </a:rPr>
              <a:t>для </a:t>
            </a:r>
            <a:r>
              <a:rPr sz="1300" b="1" spc="-130" dirty="0">
                <a:solidFill>
                  <a:srgbClr val="1F487C"/>
                </a:solidFill>
                <a:latin typeface="Arial"/>
                <a:cs typeface="Arial"/>
              </a:rPr>
              <a:t>региональных </a:t>
            </a:r>
            <a:r>
              <a:rPr sz="1300" b="1" spc="-125" dirty="0">
                <a:solidFill>
                  <a:srgbClr val="1F487C"/>
                </a:solidFill>
                <a:latin typeface="Arial"/>
                <a:cs typeface="Arial"/>
              </a:rPr>
              <a:t>инвестиционных</a:t>
            </a:r>
            <a:r>
              <a:rPr sz="1300" b="1" spc="-2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300" b="1" spc="-110" dirty="0">
                <a:solidFill>
                  <a:srgbClr val="1F487C"/>
                </a:solidFill>
                <a:latin typeface="Arial"/>
                <a:cs typeface="Arial"/>
              </a:rPr>
              <a:t>проектов</a:t>
            </a:r>
            <a:endParaRPr sz="1300">
              <a:latin typeface="Arial"/>
              <a:cs typeface="Arial"/>
            </a:endParaRPr>
          </a:p>
          <a:p>
            <a:pPr marL="12700">
              <a:spcBef>
                <a:spcPts val="15"/>
              </a:spcBef>
            </a:pPr>
            <a:r>
              <a:rPr sz="1300" b="1" spc="-80" dirty="0">
                <a:solidFill>
                  <a:srgbClr val="1F487C"/>
                </a:solidFill>
                <a:latin typeface="Arial"/>
                <a:cs typeface="Arial"/>
              </a:rPr>
              <a:t>(РИП)</a:t>
            </a:r>
            <a:r>
              <a:rPr sz="1300" spc="-80" dirty="0">
                <a:latin typeface="Arial"/>
                <a:cs typeface="Arial"/>
              </a:rPr>
              <a:t>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85228" y="1896236"/>
            <a:ext cx="2956560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300" spc="-45" dirty="0">
                <a:latin typeface="Arial"/>
                <a:cs typeface="Arial"/>
              </a:rPr>
              <a:t>Механизм </a:t>
            </a:r>
            <a:r>
              <a:rPr sz="1300" spc="-90" dirty="0">
                <a:latin typeface="Arial"/>
                <a:cs typeface="Arial"/>
              </a:rPr>
              <a:t>действует </a:t>
            </a:r>
            <a:r>
              <a:rPr sz="1300" b="1" spc="-160" dirty="0">
                <a:solidFill>
                  <a:srgbClr val="1F487C"/>
                </a:solidFill>
                <a:latin typeface="Arial"/>
                <a:cs typeface="Arial"/>
              </a:rPr>
              <a:t>до </a:t>
            </a:r>
            <a:r>
              <a:rPr sz="1300" b="1" spc="-85" dirty="0">
                <a:solidFill>
                  <a:srgbClr val="1F487C"/>
                </a:solidFill>
                <a:latin typeface="Arial"/>
                <a:cs typeface="Arial"/>
              </a:rPr>
              <a:t>конца </a:t>
            </a:r>
            <a:r>
              <a:rPr sz="1300" b="1" spc="40" dirty="0">
                <a:solidFill>
                  <a:srgbClr val="1F487C"/>
                </a:solidFill>
                <a:latin typeface="Arial"/>
                <a:cs typeface="Arial"/>
              </a:rPr>
              <a:t>2028</a:t>
            </a:r>
            <a:r>
              <a:rPr sz="1300" b="1" spc="-2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300" b="1" spc="-100" dirty="0">
                <a:solidFill>
                  <a:srgbClr val="1F487C"/>
                </a:solidFill>
                <a:latin typeface="Arial"/>
                <a:cs typeface="Arial"/>
              </a:rPr>
              <a:t>года.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348985" y="1864360"/>
            <a:ext cx="306705" cy="264160"/>
            <a:chOff x="5205984" y="1864360"/>
            <a:chExt cx="306705" cy="264160"/>
          </a:xfrm>
        </p:grpSpPr>
        <p:sp>
          <p:nvSpPr>
            <p:cNvPr id="13" name="object 13"/>
            <p:cNvSpPr/>
            <p:nvPr/>
          </p:nvSpPr>
          <p:spPr>
            <a:xfrm>
              <a:off x="5205984" y="1864359"/>
              <a:ext cx="306705" cy="264160"/>
            </a:xfrm>
            <a:custGeom>
              <a:avLst/>
              <a:gdLst/>
              <a:ahLst/>
              <a:cxnLst/>
              <a:rect l="l" t="t" r="r" b="b"/>
              <a:pathLst>
                <a:path w="306704" h="264160">
                  <a:moveTo>
                    <a:pt x="306324" y="0"/>
                  </a:moveTo>
                  <a:lnTo>
                    <a:pt x="294005" y="0"/>
                  </a:lnTo>
                  <a:lnTo>
                    <a:pt x="294005" y="11430"/>
                  </a:lnTo>
                  <a:lnTo>
                    <a:pt x="294005" y="252730"/>
                  </a:lnTo>
                  <a:lnTo>
                    <a:pt x="13208" y="252730"/>
                  </a:lnTo>
                  <a:lnTo>
                    <a:pt x="13208" y="11430"/>
                  </a:lnTo>
                  <a:lnTo>
                    <a:pt x="294005" y="11430"/>
                  </a:lnTo>
                  <a:lnTo>
                    <a:pt x="294005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0" y="252730"/>
                  </a:lnTo>
                  <a:lnTo>
                    <a:pt x="0" y="264160"/>
                  </a:lnTo>
                  <a:lnTo>
                    <a:pt x="306324" y="264160"/>
                  </a:lnTo>
                  <a:lnTo>
                    <a:pt x="306324" y="253238"/>
                  </a:lnTo>
                  <a:lnTo>
                    <a:pt x="306324" y="252730"/>
                  </a:lnTo>
                  <a:lnTo>
                    <a:pt x="306324" y="11430"/>
                  </a:lnTo>
                  <a:lnTo>
                    <a:pt x="306324" y="10922"/>
                  </a:lnTo>
                  <a:lnTo>
                    <a:pt x="30632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271516" y="1918716"/>
              <a:ext cx="175260" cy="1554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437377" y="2709672"/>
            <a:ext cx="344805" cy="273050"/>
            <a:chOff x="5294376" y="2709672"/>
            <a:chExt cx="344805" cy="273050"/>
          </a:xfrm>
        </p:grpSpPr>
        <p:sp>
          <p:nvSpPr>
            <p:cNvPr id="16" name="object 16"/>
            <p:cNvSpPr/>
            <p:nvPr/>
          </p:nvSpPr>
          <p:spPr>
            <a:xfrm>
              <a:off x="5294376" y="2709672"/>
              <a:ext cx="344805" cy="273050"/>
            </a:xfrm>
            <a:custGeom>
              <a:avLst/>
              <a:gdLst/>
              <a:ahLst/>
              <a:cxnLst/>
              <a:rect l="l" t="t" r="r" b="b"/>
              <a:pathLst>
                <a:path w="344804" h="273050">
                  <a:moveTo>
                    <a:pt x="78612" y="46736"/>
                  </a:moveTo>
                  <a:lnTo>
                    <a:pt x="47363" y="49541"/>
                  </a:lnTo>
                  <a:lnTo>
                    <a:pt x="22447" y="57467"/>
                  </a:lnTo>
                  <a:lnTo>
                    <a:pt x="5961" y="69774"/>
                  </a:lnTo>
                  <a:lnTo>
                    <a:pt x="0" y="85725"/>
                  </a:lnTo>
                  <a:lnTo>
                    <a:pt x="0" y="229869"/>
                  </a:lnTo>
                  <a:lnTo>
                    <a:pt x="5961" y="246489"/>
                  </a:lnTo>
                  <a:lnTo>
                    <a:pt x="22447" y="260143"/>
                  </a:lnTo>
                  <a:lnTo>
                    <a:pt x="47363" y="269392"/>
                  </a:lnTo>
                  <a:lnTo>
                    <a:pt x="78612" y="272795"/>
                  </a:lnTo>
                  <a:lnTo>
                    <a:pt x="94759" y="272059"/>
                  </a:lnTo>
                  <a:lnTo>
                    <a:pt x="109489" y="269859"/>
                  </a:lnTo>
                  <a:lnTo>
                    <a:pt x="122814" y="266205"/>
                  </a:lnTo>
                  <a:lnTo>
                    <a:pt x="134747" y="261112"/>
                  </a:lnTo>
                  <a:lnTo>
                    <a:pt x="316751" y="261112"/>
                  </a:lnTo>
                  <a:lnTo>
                    <a:pt x="319611" y="260143"/>
                  </a:lnTo>
                  <a:lnTo>
                    <a:pt x="333893" y="249427"/>
                  </a:lnTo>
                  <a:lnTo>
                    <a:pt x="82423" y="249427"/>
                  </a:lnTo>
                  <a:lnTo>
                    <a:pt x="56655" y="247479"/>
                  </a:lnTo>
                  <a:lnTo>
                    <a:pt x="36496" y="242601"/>
                  </a:lnTo>
                  <a:lnTo>
                    <a:pt x="23362" y="236247"/>
                  </a:lnTo>
                  <a:lnTo>
                    <a:pt x="18669" y="229869"/>
                  </a:lnTo>
                  <a:lnTo>
                    <a:pt x="18669" y="210438"/>
                  </a:lnTo>
                  <a:lnTo>
                    <a:pt x="115601" y="210438"/>
                  </a:lnTo>
                  <a:lnTo>
                    <a:pt x="113948" y="202691"/>
                  </a:lnTo>
                  <a:lnTo>
                    <a:pt x="82423" y="202691"/>
                  </a:lnTo>
                  <a:lnTo>
                    <a:pt x="56655" y="200130"/>
                  </a:lnTo>
                  <a:lnTo>
                    <a:pt x="36496" y="193913"/>
                  </a:lnTo>
                  <a:lnTo>
                    <a:pt x="23362" y="186243"/>
                  </a:lnTo>
                  <a:lnTo>
                    <a:pt x="18669" y="179324"/>
                  </a:lnTo>
                  <a:lnTo>
                    <a:pt x="18669" y="159765"/>
                  </a:lnTo>
                  <a:lnTo>
                    <a:pt x="125640" y="159765"/>
                  </a:lnTo>
                  <a:lnTo>
                    <a:pt x="129619" y="153939"/>
                  </a:lnTo>
                  <a:lnTo>
                    <a:pt x="132477" y="152018"/>
                  </a:lnTo>
                  <a:lnTo>
                    <a:pt x="82423" y="152018"/>
                  </a:lnTo>
                  <a:lnTo>
                    <a:pt x="56655" y="150070"/>
                  </a:lnTo>
                  <a:lnTo>
                    <a:pt x="36496" y="145192"/>
                  </a:lnTo>
                  <a:lnTo>
                    <a:pt x="23362" y="138838"/>
                  </a:lnTo>
                  <a:lnTo>
                    <a:pt x="18692" y="132492"/>
                  </a:lnTo>
                  <a:lnTo>
                    <a:pt x="18669" y="113029"/>
                  </a:lnTo>
                  <a:lnTo>
                    <a:pt x="161036" y="113029"/>
                  </a:lnTo>
                  <a:lnTo>
                    <a:pt x="161036" y="105282"/>
                  </a:lnTo>
                  <a:lnTo>
                    <a:pt x="82423" y="105282"/>
                  </a:lnTo>
                  <a:lnTo>
                    <a:pt x="56655" y="103316"/>
                  </a:lnTo>
                  <a:lnTo>
                    <a:pt x="36496" y="98409"/>
                  </a:lnTo>
                  <a:lnTo>
                    <a:pt x="23362" y="92049"/>
                  </a:lnTo>
                  <a:lnTo>
                    <a:pt x="18669" y="85725"/>
                  </a:lnTo>
                  <a:lnTo>
                    <a:pt x="23362" y="79420"/>
                  </a:lnTo>
                  <a:lnTo>
                    <a:pt x="36496" y="73104"/>
                  </a:lnTo>
                  <a:lnTo>
                    <a:pt x="56655" y="68240"/>
                  </a:lnTo>
                  <a:lnTo>
                    <a:pt x="82423" y="66293"/>
                  </a:lnTo>
                  <a:lnTo>
                    <a:pt x="150208" y="66293"/>
                  </a:lnTo>
                  <a:lnTo>
                    <a:pt x="138064" y="57467"/>
                  </a:lnTo>
                  <a:lnTo>
                    <a:pt x="112012" y="49541"/>
                  </a:lnTo>
                  <a:lnTo>
                    <a:pt x="78612" y="46736"/>
                  </a:lnTo>
                  <a:close/>
                </a:path>
                <a:path w="344804" h="273050">
                  <a:moveTo>
                    <a:pt x="316751" y="261112"/>
                  </a:moveTo>
                  <a:lnTo>
                    <a:pt x="134747" y="261112"/>
                  </a:lnTo>
                  <a:lnTo>
                    <a:pt x="143261" y="266205"/>
                  </a:lnTo>
                  <a:lnTo>
                    <a:pt x="152098" y="269859"/>
                  </a:lnTo>
                  <a:lnTo>
                    <a:pt x="161625" y="272059"/>
                  </a:lnTo>
                  <a:lnTo>
                    <a:pt x="172212" y="272795"/>
                  </a:lnTo>
                  <a:lnTo>
                    <a:pt x="180613" y="272121"/>
                  </a:lnTo>
                  <a:lnTo>
                    <a:pt x="189039" y="270351"/>
                  </a:lnTo>
                  <a:lnTo>
                    <a:pt x="197465" y="267866"/>
                  </a:lnTo>
                  <a:lnTo>
                    <a:pt x="205866" y="265049"/>
                  </a:lnTo>
                  <a:lnTo>
                    <a:pt x="305122" y="265049"/>
                  </a:lnTo>
                  <a:lnTo>
                    <a:pt x="316751" y="261112"/>
                  </a:lnTo>
                  <a:close/>
                </a:path>
                <a:path w="344804" h="273050">
                  <a:moveTo>
                    <a:pt x="305122" y="265049"/>
                  </a:moveTo>
                  <a:lnTo>
                    <a:pt x="205866" y="265049"/>
                  </a:lnTo>
                  <a:lnTo>
                    <a:pt x="217759" y="267866"/>
                  </a:lnTo>
                  <a:lnTo>
                    <a:pt x="230711" y="270351"/>
                  </a:lnTo>
                  <a:lnTo>
                    <a:pt x="244353" y="272121"/>
                  </a:lnTo>
                  <a:lnTo>
                    <a:pt x="258318" y="272795"/>
                  </a:lnTo>
                  <a:lnTo>
                    <a:pt x="292292" y="269392"/>
                  </a:lnTo>
                  <a:lnTo>
                    <a:pt x="305122" y="265049"/>
                  </a:lnTo>
                  <a:close/>
                </a:path>
                <a:path w="344804" h="273050">
                  <a:moveTo>
                    <a:pt x="115601" y="210438"/>
                  </a:moveTo>
                  <a:lnTo>
                    <a:pt x="18669" y="210438"/>
                  </a:lnTo>
                  <a:lnTo>
                    <a:pt x="31255" y="215532"/>
                  </a:lnTo>
                  <a:lnTo>
                    <a:pt x="46307" y="219186"/>
                  </a:lnTo>
                  <a:lnTo>
                    <a:pt x="63478" y="221386"/>
                  </a:lnTo>
                  <a:lnTo>
                    <a:pt x="82423" y="222123"/>
                  </a:lnTo>
                  <a:lnTo>
                    <a:pt x="97282" y="222123"/>
                  </a:lnTo>
                  <a:lnTo>
                    <a:pt x="100236" y="227953"/>
                  </a:lnTo>
                  <a:lnTo>
                    <a:pt x="103897" y="233838"/>
                  </a:lnTo>
                  <a:lnTo>
                    <a:pt x="108908" y="239660"/>
                  </a:lnTo>
                  <a:lnTo>
                    <a:pt x="116077" y="245490"/>
                  </a:lnTo>
                  <a:lnTo>
                    <a:pt x="107622" y="247767"/>
                  </a:lnTo>
                  <a:lnTo>
                    <a:pt x="99202" y="248935"/>
                  </a:lnTo>
                  <a:lnTo>
                    <a:pt x="90806" y="249366"/>
                  </a:lnTo>
                  <a:lnTo>
                    <a:pt x="82423" y="249427"/>
                  </a:lnTo>
                  <a:lnTo>
                    <a:pt x="172212" y="249427"/>
                  </a:lnTo>
                  <a:lnTo>
                    <a:pt x="148647" y="245288"/>
                  </a:lnTo>
                  <a:lnTo>
                    <a:pt x="129619" y="233838"/>
                  </a:lnTo>
                  <a:lnTo>
                    <a:pt x="116901" y="216531"/>
                  </a:lnTo>
                  <a:lnTo>
                    <a:pt x="115601" y="210438"/>
                  </a:lnTo>
                  <a:close/>
                </a:path>
                <a:path w="344804" h="273050">
                  <a:moveTo>
                    <a:pt x="225461" y="136398"/>
                  </a:moveTo>
                  <a:lnTo>
                    <a:pt x="172212" y="136398"/>
                  </a:lnTo>
                  <a:lnTo>
                    <a:pt x="195776" y="141150"/>
                  </a:lnTo>
                  <a:lnTo>
                    <a:pt x="214804" y="153939"/>
                  </a:lnTo>
                  <a:lnTo>
                    <a:pt x="227522" y="172563"/>
                  </a:lnTo>
                  <a:lnTo>
                    <a:pt x="232156" y="194817"/>
                  </a:lnTo>
                  <a:lnTo>
                    <a:pt x="227522" y="216531"/>
                  </a:lnTo>
                  <a:lnTo>
                    <a:pt x="214804" y="233838"/>
                  </a:lnTo>
                  <a:lnTo>
                    <a:pt x="195776" y="245288"/>
                  </a:lnTo>
                  <a:lnTo>
                    <a:pt x="172212" y="249427"/>
                  </a:lnTo>
                  <a:lnTo>
                    <a:pt x="228346" y="249427"/>
                  </a:lnTo>
                  <a:lnTo>
                    <a:pt x="233330" y="243597"/>
                  </a:lnTo>
                  <a:lnTo>
                    <a:pt x="237267" y="237743"/>
                  </a:lnTo>
                  <a:lnTo>
                    <a:pt x="240490" y="231890"/>
                  </a:lnTo>
                  <a:lnTo>
                    <a:pt x="243332" y="226060"/>
                  </a:lnTo>
                  <a:lnTo>
                    <a:pt x="258318" y="226060"/>
                  </a:lnTo>
                  <a:lnTo>
                    <a:pt x="277189" y="225262"/>
                  </a:lnTo>
                  <a:lnTo>
                    <a:pt x="294322" y="222631"/>
                  </a:lnTo>
                  <a:lnTo>
                    <a:pt x="309360" y="217808"/>
                  </a:lnTo>
                  <a:lnTo>
                    <a:pt x="321945" y="210438"/>
                  </a:lnTo>
                  <a:lnTo>
                    <a:pt x="344424" y="210438"/>
                  </a:lnTo>
                  <a:lnTo>
                    <a:pt x="344424" y="206501"/>
                  </a:lnTo>
                  <a:lnTo>
                    <a:pt x="250825" y="206501"/>
                  </a:lnTo>
                  <a:lnTo>
                    <a:pt x="250825" y="179324"/>
                  </a:lnTo>
                  <a:lnTo>
                    <a:pt x="247141" y="175387"/>
                  </a:lnTo>
                  <a:lnTo>
                    <a:pt x="258318" y="175387"/>
                  </a:lnTo>
                  <a:lnTo>
                    <a:pt x="277189" y="174650"/>
                  </a:lnTo>
                  <a:lnTo>
                    <a:pt x="294322" y="172450"/>
                  </a:lnTo>
                  <a:lnTo>
                    <a:pt x="309360" y="168796"/>
                  </a:lnTo>
                  <a:lnTo>
                    <a:pt x="321945" y="163702"/>
                  </a:lnTo>
                  <a:lnTo>
                    <a:pt x="344424" y="163702"/>
                  </a:lnTo>
                  <a:lnTo>
                    <a:pt x="344424" y="155828"/>
                  </a:lnTo>
                  <a:lnTo>
                    <a:pt x="239649" y="155828"/>
                  </a:lnTo>
                  <a:lnTo>
                    <a:pt x="232082" y="142702"/>
                  </a:lnTo>
                  <a:lnTo>
                    <a:pt x="225461" y="136398"/>
                  </a:lnTo>
                  <a:close/>
                </a:path>
                <a:path w="344804" h="273050">
                  <a:moveTo>
                    <a:pt x="344424" y="210438"/>
                  </a:moveTo>
                  <a:lnTo>
                    <a:pt x="321945" y="210438"/>
                  </a:lnTo>
                  <a:lnTo>
                    <a:pt x="321945" y="229869"/>
                  </a:lnTo>
                  <a:lnTo>
                    <a:pt x="317789" y="236247"/>
                  </a:lnTo>
                  <a:lnTo>
                    <a:pt x="305562" y="242601"/>
                  </a:lnTo>
                  <a:lnTo>
                    <a:pt x="285619" y="247479"/>
                  </a:lnTo>
                  <a:lnTo>
                    <a:pt x="258318" y="249427"/>
                  </a:lnTo>
                  <a:lnTo>
                    <a:pt x="333893" y="249427"/>
                  </a:lnTo>
                  <a:lnTo>
                    <a:pt x="337810" y="246489"/>
                  </a:lnTo>
                  <a:lnTo>
                    <a:pt x="344424" y="229869"/>
                  </a:lnTo>
                  <a:lnTo>
                    <a:pt x="344424" y="210438"/>
                  </a:lnTo>
                  <a:close/>
                </a:path>
                <a:path w="344804" h="273050">
                  <a:moveTo>
                    <a:pt x="344424" y="163702"/>
                  </a:moveTo>
                  <a:lnTo>
                    <a:pt x="321945" y="163702"/>
                  </a:lnTo>
                  <a:lnTo>
                    <a:pt x="321945" y="187070"/>
                  </a:lnTo>
                  <a:lnTo>
                    <a:pt x="317789" y="191768"/>
                  </a:lnTo>
                  <a:lnTo>
                    <a:pt x="305562" y="198262"/>
                  </a:lnTo>
                  <a:lnTo>
                    <a:pt x="285619" y="204019"/>
                  </a:lnTo>
                  <a:lnTo>
                    <a:pt x="258318" y="206501"/>
                  </a:lnTo>
                  <a:lnTo>
                    <a:pt x="344424" y="206501"/>
                  </a:lnTo>
                  <a:lnTo>
                    <a:pt x="344424" y="163702"/>
                  </a:lnTo>
                  <a:close/>
                </a:path>
                <a:path w="344804" h="273050">
                  <a:moveTo>
                    <a:pt x="125640" y="159765"/>
                  </a:moveTo>
                  <a:lnTo>
                    <a:pt x="18669" y="159765"/>
                  </a:lnTo>
                  <a:lnTo>
                    <a:pt x="31255" y="164859"/>
                  </a:lnTo>
                  <a:lnTo>
                    <a:pt x="46307" y="168513"/>
                  </a:lnTo>
                  <a:lnTo>
                    <a:pt x="63478" y="170713"/>
                  </a:lnTo>
                  <a:lnTo>
                    <a:pt x="82423" y="171450"/>
                  </a:lnTo>
                  <a:lnTo>
                    <a:pt x="97282" y="171450"/>
                  </a:lnTo>
                  <a:lnTo>
                    <a:pt x="93599" y="179324"/>
                  </a:lnTo>
                  <a:lnTo>
                    <a:pt x="93599" y="202691"/>
                  </a:lnTo>
                  <a:lnTo>
                    <a:pt x="113948" y="202691"/>
                  </a:lnTo>
                  <a:lnTo>
                    <a:pt x="112268" y="194817"/>
                  </a:lnTo>
                  <a:lnTo>
                    <a:pt x="116901" y="172563"/>
                  </a:lnTo>
                  <a:lnTo>
                    <a:pt x="125640" y="159765"/>
                  </a:lnTo>
                  <a:close/>
                </a:path>
                <a:path w="344804" h="273050">
                  <a:moveTo>
                    <a:pt x="344424" y="113029"/>
                  </a:moveTo>
                  <a:lnTo>
                    <a:pt x="321945" y="113029"/>
                  </a:lnTo>
                  <a:lnTo>
                    <a:pt x="321945" y="136398"/>
                  </a:lnTo>
                  <a:lnTo>
                    <a:pt x="317778" y="142708"/>
                  </a:lnTo>
                  <a:lnTo>
                    <a:pt x="305562" y="149018"/>
                  </a:lnTo>
                  <a:lnTo>
                    <a:pt x="285619" y="153882"/>
                  </a:lnTo>
                  <a:lnTo>
                    <a:pt x="258318" y="155828"/>
                  </a:lnTo>
                  <a:lnTo>
                    <a:pt x="344424" y="155828"/>
                  </a:lnTo>
                  <a:lnTo>
                    <a:pt x="344424" y="113029"/>
                  </a:lnTo>
                  <a:close/>
                </a:path>
                <a:path w="344804" h="273050">
                  <a:moveTo>
                    <a:pt x="161036" y="113029"/>
                  </a:moveTo>
                  <a:lnTo>
                    <a:pt x="142239" y="113029"/>
                  </a:lnTo>
                  <a:lnTo>
                    <a:pt x="142239" y="120776"/>
                  </a:lnTo>
                  <a:lnTo>
                    <a:pt x="131653" y="127337"/>
                  </a:lnTo>
                  <a:lnTo>
                    <a:pt x="122126" y="134969"/>
                  </a:lnTo>
                  <a:lnTo>
                    <a:pt x="113289" y="143315"/>
                  </a:lnTo>
                  <a:lnTo>
                    <a:pt x="104775" y="152018"/>
                  </a:lnTo>
                  <a:lnTo>
                    <a:pt x="132477" y="152018"/>
                  </a:lnTo>
                  <a:lnTo>
                    <a:pt x="148647" y="141150"/>
                  </a:lnTo>
                  <a:lnTo>
                    <a:pt x="172212" y="136398"/>
                  </a:lnTo>
                  <a:lnTo>
                    <a:pt x="225461" y="136398"/>
                  </a:lnTo>
                  <a:lnTo>
                    <a:pt x="221361" y="132492"/>
                  </a:lnTo>
                  <a:lnTo>
                    <a:pt x="208537" y="125182"/>
                  </a:lnTo>
                  <a:lnTo>
                    <a:pt x="194690" y="120776"/>
                  </a:lnTo>
                  <a:lnTo>
                    <a:pt x="194690" y="116966"/>
                  </a:lnTo>
                  <a:lnTo>
                    <a:pt x="161036" y="116966"/>
                  </a:lnTo>
                  <a:lnTo>
                    <a:pt x="161036" y="113029"/>
                  </a:lnTo>
                  <a:close/>
                </a:path>
                <a:path w="344804" h="273050">
                  <a:moveTo>
                    <a:pt x="321945" y="113029"/>
                  </a:moveTo>
                  <a:lnTo>
                    <a:pt x="194690" y="113029"/>
                  </a:lnTo>
                  <a:lnTo>
                    <a:pt x="207275" y="120399"/>
                  </a:lnTo>
                  <a:lnTo>
                    <a:pt x="222313" y="125222"/>
                  </a:lnTo>
                  <a:lnTo>
                    <a:pt x="239446" y="127853"/>
                  </a:lnTo>
                  <a:lnTo>
                    <a:pt x="258318" y="128650"/>
                  </a:lnTo>
                  <a:lnTo>
                    <a:pt x="277189" y="127853"/>
                  </a:lnTo>
                  <a:lnTo>
                    <a:pt x="294322" y="125222"/>
                  </a:lnTo>
                  <a:lnTo>
                    <a:pt x="309360" y="120399"/>
                  </a:lnTo>
                  <a:lnTo>
                    <a:pt x="321945" y="113029"/>
                  </a:lnTo>
                  <a:close/>
                </a:path>
                <a:path w="344804" h="273050">
                  <a:moveTo>
                    <a:pt x="142239" y="113029"/>
                  </a:moveTo>
                  <a:lnTo>
                    <a:pt x="18669" y="113029"/>
                  </a:lnTo>
                  <a:lnTo>
                    <a:pt x="31255" y="118123"/>
                  </a:lnTo>
                  <a:lnTo>
                    <a:pt x="46307" y="121777"/>
                  </a:lnTo>
                  <a:lnTo>
                    <a:pt x="63478" y="123977"/>
                  </a:lnTo>
                  <a:lnTo>
                    <a:pt x="82423" y="124713"/>
                  </a:lnTo>
                  <a:lnTo>
                    <a:pt x="99091" y="123977"/>
                  </a:lnTo>
                  <a:lnTo>
                    <a:pt x="115093" y="121777"/>
                  </a:lnTo>
                  <a:lnTo>
                    <a:pt x="129714" y="118123"/>
                  </a:lnTo>
                  <a:lnTo>
                    <a:pt x="142239" y="113029"/>
                  </a:lnTo>
                  <a:close/>
                </a:path>
                <a:path w="344804" h="273050">
                  <a:moveTo>
                    <a:pt x="258318" y="0"/>
                  </a:moveTo>
                  <a:lnTo>
                    <a:pt x="224343" y="2805"/>
                  </a:lnTo>
                  <a:lnTo>
                    <a:pt x="197024" y="10731"/>
                  </a:lnTo>
                  <a:lnTo>
                    <a:pt x="178825" y="23038"/>
                  </a:lnTo>
                  <a:lnTo>
                    <a:pt x="172212" y="38988"/>
                  </a:lnTo>
                  <a:lnTo>
                    <a:pt x="172212" y="116966"/>
                  </a:lnTo>
                  <a:lnTo>
                    <a:pt x="194690" y="116966"/>
                  </a:lnTo>
                  <a:lnTo>
                    <a:pt x="194690" y="113029"/>
                  </a:lnTo>
                  <a:lnTo>
                    <a:pt x="344424" y="113029"/>
                  </a:lnTo>
                  <a:lnTo>
                    <a:pt x="344424" y="109092"/>
                  </a:lnTo>
                  <a:lnTo>
                    <a:pt x="258318" y="109092"/>
                  </a:lnTo>
                  <a:lnTo>
                    <a:pt x="231016" y="106592"/>
                  </a:lnTo>
                  <a:lnTo>
                    <a:pt x="211074" y="100806"/>
                  </a:lnTo>
                  <a:lnTo>
                    <a:pt x="198846" y="94305"/>
                  </a:lnTo>
                  <a:lnTo>
                    <a:pt x="194690" y="89662"/>
                  </a:lnTo>
                  <a:lnTo>
                    <a:pt x="194690" y="66293"/>
                  </a:lnTo>
                  <a:lnTo>
                    <a:pt x="344424" y="66293"/>
                  </a:lnTo>
                  <a:lnTo>
                    <a:pt x="344424" y="58419"/>
                  </a:lnTo>
                  <a:lnTo>
                    <a:pt x="258318" y="58419"/>
                  </a:lnTo>
                  <a:lnTo>
                    <a:pt x="231016" y="56473"/>
                  </a:lnTo>
                  <a:lnTo>
                    <a:pt x="211074" y="51609"/>
                  </a:lnTo>
                  <a:lnTo>
                    <a:pt x="198846" y="45293"/>
                  </a:lnTo>
                  <a:lnTo>
                    <a:pt x="194690" y="38988"/>
                  </a:lnTo>
                  <a:lnTo>
                    <a:pt x="198846" y="32611"/>
                  </a:lnTo>
                  <a:lnTo>
                    <a:pt x="211074" y="26257"/>
                  </a:lnTo>
                  <a:lnTo>
                    <a:pt x="231016" y="21379"/>
                  </a:lnTo>
                  <a:lnTo>
                    <a:pt x="258318" y="19430"/>
                  </a:lnTo>
                  <a:lnTo>
                    <a:pt x="332475" y="19430"/>
                  </a:lnTo>
                  <a:lnTo>
                    <a:pt x="319611" y="10731"/>
                  </a:lnTo>
                  <a:lnTo>
                    <a:pt x="292292" y="2805"/>
                  </a:lnTo>
                  <a:lnTo>
                    <a:pt x="258318" y="0"/>
                  </a:lnTo>
                  <a:close/>
                </a:path>
                <a:path w="344804" h="273050">
                  <a:moveTo>
                    <a:pt x="344424" y="66293"/>
                  </a:moveTo>
                  <a:lnTo>
                    <a:pt x="321945" y="66293"/>
                  </a:lnTo>
                  <a:lnTo>
                    <a:pt x="321945" y="89662"/>
                  </a:lnTo>
                  <a:lnTo>
                    <a:pt x="317789" y="94305"/>
                  </a:lnTo>
                  <a:lnTo>
                    <a:pt x="305562" y="100806"/>
                  </a:lnTo>
                  <a:lnTo>
                    <a:pt x="285619" y="106592"/>
                  </a:lnTo>
                  <a:lnTo>
                    <a:pt x="258318" y="109092"/>
                  </a:lnTo>
                  <a:lnTo>
                    <a:pt x="344424" y="109092"/>
                  </a:lnTo>
                  <a:lnTo>
                    <a:pt x="344424" y="66293"/>
                  </a:lnTo>
                  <a:close/>
                </a:path>
                <a:path w="344804" h="273050">
                  <a:moveTo>
                    <a:pt x="150208" y="66293"/>
                  </a:moveTo>
                  <a:lnTo>
                    <a:pt x="82423" y="66293"/>
                  </a:lnTo>
                  <a:lnTo>
                    <a:pt x="107521" y="68240"/>
                  </a:lnTo>
                  <a:lnTo>
                    <a:pt x="126333" y="73104"/>
                  </a:lnTo>
                  <a:lnTo>
                    <a:pt x="138144" y="79420"/>
                  </a:lnTo>
                  <a:lnTo>
                    <a:pt x="142239" y="85725"/>
                  </a:lnTo>
                  <a:lnTo>
                    <a:pt x="138144" y="92049"/>
                  </a:lnTo>
                  <a:lnTo>
                    <a:pt x="126333" y="98409"/>
                  </a:lnTo>
                  <a:lnTo>
                    <a:pt x="107521" y="103316"/>
                  </a:lnTo>
                  <a:lnTo>
                    <a:pt x="82423" y="105282"/>
                  </a:lnTo>
                  <a:lnTo>
                    <a:pt x="161036" y="105282"/>
                  </a:lnTo>
                  <a:lnTo>
                    <a:pt x="161036" y="85725"/>
                  </a:lnTo>
                  <a:lnTo>
                    <a:pt x="154997" y="69774"/>
                  </a:lnTo>
                  <a:lnTo>
                    <a:pt x="150208" y="66293"/>
                  </a:lnTo>
                  <a:close/>
                </a:path>
                <a:path w="344804" h="273050">
                  <a:moveTo>
                    <a:pt x="321945" y="66293"/>
                  </a:moveTo>
                  <a:lnTo>
                    <a:pt x="194690" y="66293"/>
                  </a:lnTo>
                  <a:lnTo>
                    <a:pt x="207275" y="71387"/>
                  </a:lnTo>
                  <a:lnTo>
                    <a:pt x="222313" y="75041"/>
                  </a:lnTo>
                  <a:lnTo>
                    <a:pt x="239446" y="77241"/>
                  </a:lnTo>
                  <a:lnTo>
                    <a:pt x="258318" y="77977"/>
                  </a:lnTo>
                  <a:lnTo>
                    <a:pt x="277189" y="77241"/>
                  </a:lnTo>
                  <a:lnTo>
                    <a:pt x="294322" y="75041"/>
                  </a:lnTo>
                  <a:lnTo>
                    <a:pt x="309360" y="71387"/>
                  </a:lnTo>
                  <a:lnTo>
                    <a:pt x="321945" y="66293"/>
                  </a:lnTo>
                  <a:close/>
                </a:path>
                <a:path w="344804" h="273050">
                  <a:moveTo>
                    <a:pt x="332475" y="19430"/>
                  </a:moveTo>
                  <a:lnTo>
                    <a:pt x="258318" y="19430"/>
                  </a:lnTo>
                  <a:lnTo>
                    <a:pt x="285619" y="21379"/>
                  </a:lnTo>
                  <a:lnTo>
                    <a:pt x="305562" y="26257"/>
                  </a:lnTo>
                  <a:lnTo>
                    <a:pt x="317789" y="32611"/>
                  </a:lnTo>
                  <a:lnTo>
                    <a:pt x="321945" y="38988"/>
                  </a:lnTo>
                  <a:lnTo>
                    <a:pt x="317271" y="45293"/>
                  </a:lnTo>
                  <a:lnTo>
                    <a:pt x="304180" y="51609"/>
                  </a:lnTo>
                  <a:lnTo>
                    <a:pt x="284065" y="56473"/>
                  </a:lnTo>
                  <a:lnTo>
                    <a:pt x="258318" y="58419"/>
                  </a:lnTo>
                  <a:lnTo>
                    <a:pt x="344424" y="58419"/>
                  </a:lnTo>
                  <a:lnTo>
                    <a:pt x="344424" y="38988"/>
                  </a:lnTo>
                  <a:lnTo>
                    <a:pt x="337810" y="23038"/>
                  </a:lnTo>
                  <a:lnTo>
                    <a:pt x="332475" y="194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19344" y="2857500"/>
              <a:ext cx="83820" cy="899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6470903" y="3119627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33350" y="0"/>
                </a:moveTo>
                <a:lnTo>
                  <a:pt x="91342" y="6821"/>
                </a:lnTo>
                <a:lnTo>
                  <a:pt x="54754" y="25798"/>
                </a:lnTo>
                <a:lnTo>
                  <a:pt x="25834" y="54699"/>
                </a:lnTo>
                <a:lnTo>
                  <a:pt x="6833" y="91293"/>
                </a:lnTo>
                <a:lnTo>
                  <a:pt x="0" y="133350"/>
                </a:lnTo>
                <a:lnTo>
                  <a:pt x="6833" y="175357"/>
                </a:lnTo>
                <a:lnTo>
                  <a:pt x="25834" y="211945"/>
                </a:lnTo>
                <a:lnTo>
                  <a:pt x="54754" y="240865"/>
                </a:lnTo>
                <a:lnTo>
                  <a:pt x="91342" y="259866"/>
                </a:lnTo>
                <a:lnTo>
                  <a:pt x="133350" y="266700"/>
                </a:lnTo>
                <a:lnTo>
                  <a:pt x="175893" y="259866"/>
                </a:lnTo>
                <a:lnTo>
                  <a:pt x="193580" y="250698"/>
                </a:lnTo>
                <a:lnTo>
                  <a:pt x="133350" y="250698"/>
                </a:lnTo>
                <a:lnTo>
                  <a:pt x="88209" y="241363"/>
                </a:lnTo>
                <a:lnTo>
                  <a:pt x="51308" y="216026"/>
                </a:lnTo>
                <a:lnTo>
                  <a:pt x="26408" y="178688"/>
                </a:lnTo>
                <a:lnTo>
                  <a:pt x="17272" y="133350"/>
                </a:lnTo>
                <a:lnTo>
                  <a:pt x="26408" y="88209"/>
                </a:lnTo>
                <a:lnTo>
                  <a:pt x="51308" y="51308"/>
                </a:lnTo>
                <a:lnTo>
                  <a:pt x="88209" y="26408"/>
                </a:lnTo>
                <a:lnTo>
                  <a:pt x="133350" y="17272"/>
                </a:lnTo>
                <a:lnTo>
                  <a:pt x="197453" y="17272"/>
                </a:lnTo>
                <a:lnTo>
                  <a:pt x="185285" y="10662"/>
                </a:lnTo>
                <a:lnTo>
                  <a:pt x="169163" y="4810"/>
                </a:lnTo>
                <a:lnTo>
                  <a:pt x="151804" y="1220"/>
                </a:lnTo>
                <a:lnTo>
                  <a:pt x="133350" y="0"/>
                </a:lnTo>
                <a:close/>
              </a:path>
              <a:path w="266700" h="266700">
                <a:moveTo>
                  <a:pt x="262636" y="98679"/>
                </a:moveTo>
                <a:lnTo>
                  <a:pt x="248031" y="112013"/>
                </a:lnTo>
                <a:lnTo>
                  <a:pt x="249428" y="118618"/>
                </a:lnTo>
                <a:lnTo>
                  <a:pt x="250698" y="126619"/>
                </a:lnTo>
                <a:lnTo>
                  <a:pt x="250698" y="133350"/>
                </a:lnTo>
                <a:lnTo>
                  <a:pt x="241542" y="178688"/>
                </a:lnTo>
                <a:lnTo>
                  <a:pt x="216503" y="216026"/>
                </a:lnTo>
                <a:lnTo>
                  <a:pt x="179224" y="241363"/>
                </a:lnTo>
                <a:lnTo>
                  <a:pt x="133350" y="250698"/>
                </a:lnTo>
                <a:lnTo>
                  <a:pt x="193580" y="250698"/>
                </a:lnTo>
                <a:lnTo>
                  <a:pt x="212549" y="240865"/>
                </a:lnTo>
                <a:lnTo>
                  <a:pt x="241267" y="211945"/>
                </a:lnTo>
                <a:lnTo>
                  <a:pt x="260000" y="175357"/>
                </a:lnTo>
                <a:lnTo>
                  <a:pt x="266700" y="133350"/>
                </a:lnTo>
                <a:lnTo>
                  <a:pt x="266440" y="124342"/>
                </a:lnTo>
                <a:lnTo>
                  <a:pt x="265668" y="115490"/>
                </a:lnTo>
                <a:lnTo>
                  <a:pt x="264396" y="106900"/>
                </a:lnTo>
                <a:lnTo>
                  <a:pt x="262636" y="98679"/>
                </a:lnTo>
                <a:close/>
              </a:path>
              <a:path w="266700" h="266700">
                <a:moveTo>
                  <a:pt x="97409" y="115950"/>
                </a:moveTo>
                <a:lnTo>
                  <a:pt x="85344" y="128016"/>
                </a:lnTo>
                <a:lnTo>
                  <a:pt x="129286" y="171958"/>
                </a:lnTo>
                <a:lnTo>
                  <a:pt x="153288" y="147955"/>
                </a:lnTo>
                <a:lnTo>
                  <a:pt x="129286" y="147955"/>
                </a:lnTo>
                <a:lnTo>
                  <a:pt x="97409" y="115950"/>
                </a:lnTo>
                <a:close/>
              </a:path>
              <a:path w="266700" h="266700">
                <a:moveTo>
                  <a:pt x="240030" y="37337"/>
                </a:moveTo>
                <a:lnTo>
                  <a:pt x="129286" y="147955"/>
                </a:lnTo>
                <a:lnTo>
                  <a:pt x="153288" y="147955"/>
                </a:lnTo>
                <a:lnTo>
                  <a:pt x="251968" y="49275"/>
                </a:lnTo>
                <a:lnTo>
                  <a:pt x="240030" y="37337"/>
                </a:lnTo>
                <a:close/>
              </a:path>
              <a:path w="266700" h="266700">
                <a:moveTo>
                  <a:pt x="197453" y="17272"/>
                </a:moveTo>
                <a:lnTo>
                  <a:pt x="133350" y="17272"/>
                </a:lnTo>
                <a:lnTo>
                  <a:pt x="148115" y="18051"/>
                </a:lnTo>
                <a:lnTo>
                  <a:pt x="162226" y="20462"/>
                </a:lnTo>
                <a:lnTo>
                  <a:pt x="175551" y="24612"/>
                </a:lnTo>
                <a:lnTo>
                  <a:pt x="187960" y="30607"/>
                </a:lnTo>
                <a:lnTo>
                  <a:pt x="200025" y="18669"/>
                </a:lnTo>
                <a:lnTo>
                  <a:pt x="197453" y="172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1362024" y="4728083"/>
          <a:ext cx="4717414" cy="1508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0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114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43535">
                        <a:lnSpc>
                          <a:spcPct val="100000"/>
                        </a:lnSpc>
                      </a:pPr>
                      <a:r>
                        <a:rPr sz="1200" b="1" spc="-12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Статус</a:t>
                      </a:r>
                      <a:r>
                        <a:rPr sz="1200" b="1" spc="-7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9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ПИП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1F487C"/>
                      </a:solidFill>
                      <a:prstDash val="solid"/>
                    </a:lnL>
                    <a:lnR w="6350">
                      <a:solidFill>
                        <a:srgbClr val="1F487C"/>
                      </a:solidFill>
                      <a:prstDash val="solid"/>
                    </a:lnR>
                    <a:lnT w="6350">
                      <a:solidFill>
                        <a:srgbClr val="1F487C"/>
                      </a:solidFill>
                      <a:prstDash val="solid"/>
                    </a:lnT>
                    <a:lnB w="6350">
                      <a:solidFill>
                        <a:srgbClr val="1F487C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16205" marR="109855" indent="635" algn="ctr">
                        <a:lnSpc>
                          <a:spcPct val="76200"/>
                        </a:lnSpc>
                        <a:spcBef>
                          <a:spcPts val="700"/>
                        </a:spcBef>
                      </a:pPr>
                      <a:r>
                        <a:rPr sz="1200" b="1" spc="-12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Объем  </a:t>
                      </a:r>
                      <a:r>
                        <a:rPr sz="1200" b="1" spc="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spc="1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2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ес</a:t>
                      </a:r>
                      <a:r>
                        <a:rPr sz="1200" b="1" spc="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иций,  </a:t>
                      </a:r>
                      <a:r>
                        <a:rPr sz="1200" b="1" spc="-14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млрд</a:t>
                      </a:r>
                      <a:r>
                        <a:rPr sz="1200" b="1" spc="-9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руб.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8900" marB="0">
                    <a:lnL w="6350">
                      <a:solidFill>
                        <a:srgbClr val="1F487C"/>
                      </a:solidFill>
                      <a:prstDash val="solid"/>
                    </a:lnL>
                    <a:lnR w="6350">
                      <a:solidFill>
                        <a:srgbClr val="1F487C"/>
                      </a:solidFill>
                      <a:prstDash val="solid"/>
                    </a:lnR>
                    <a:lnT w="6350">
                      <a:solidFill>
                        <a:srgbClr val="1F487C"/>
                      </a:solidFill>
                      <a:prstDash val="solid"/>
                    </a:lnT>
                    <a:lnB w="6350">
                      <a:solidFill>
                        <a:srgbClr val="1F487C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68275">
                        <a:lnSpc>
                          <a:spcPts val="1435"/>
                        </a:lnSpc>
                      </a:pPr>
                      <a:r>
                        <a:rPr sz="1200" b="1" spc="-9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Минимальная </a:t>
                      </a:r>
                      <a:r>
                        <a:rPr sz="1200" b="1" spc="-8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ставка</a:t>
                      </a:r>
                      <a:r>
                        <a:rPr sz="1200" b="1" spc="-5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9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налога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1F487C"/>
                      </a:solidFill>
                      <a:prstDash val="solid"/>
                    </a:lnL>
                    <a:lnR w="6350">
                      <a:solidFill>
                        <a:srgbClr val="1F487C"/>
                      </a:solidFill>
                      <a:prstDash val="solid"/>
                    </a:lnR>
                    <a:lnT w="6350">
                      <a:solidFill>
                        <a:srgbClr val="1F487C"/>
                      </a:solidFill>
                      <a:prstDash val="solid"/>
                    </a:lnT>
                    <a:lnB w="6350">
                      <a:solidFill>
                        <a:srgbClr val="1F487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6350">
                      <a:solidFill>
                        <a:srgbClr val="1F487C"/>
                      </a:solidFill>
                      <a:prstDash val="solid"/>
                    </a:lnL>
                    <a:lnR w="6350">
                      <a:solidFill>
                        <a:srgbClr val="1F487C"/>
                      </a:solidFill>
                      <a:prstDash val="solid"/>
                    </a:lnR>
                    <a:lnT w="6350">
                      <a:solidFill>
                        <a:srgbClr val="1F487C"/>
                      </a:solidFill>
                      <a:prstDash val="solid"/>
                    </a:lnT>
                    <a:lnB w="6350">
                      <a:solidFill>
                        <a:srgbClr val="1F487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8900" marB="0">
                    <a:lnL w="6350">
                      <a:solidFill>
                        <a:srgbClr val="1F487C"/>
                      </a:solidFill>
                      <a:prstDash val="solid"/>
                    </a:lnL>
                    <a:lnR w="6350">
                      <a:solidFill>
                        <a:srgbClr val="1F487C"/>
                      </a:solidFill>
                      <a:prstDash val="solid"/>
                    </a:lnR>
                    <a:lnT w="6350">
                      <a:solidFill>
                        <a:srgbClr val="1F487C"/>
                      </a:solidFill>
                      <a:prstDash val="solid"/>
                    </a:lnT>
                    <a:lnB w="6350">
                      <a:solidFill>
                        <a:srgbClr val="1F487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0" marR="99695" indent="-312420">
                        <a:lnSpc>
                          <a:spcPct val="75800"/>
                        </a:lnSpc>
                        <a:spcBef>
                          <a:spcPts val="345"/>
                        </a:spcBef>
                      </a:pPr>
                      <a:r>
                        <a:rPr sz="1200" b="1" spc="-14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Для </a:t>
                      </a:r>
                      <a:r>
                        <a:rPr sz="1200" b="1" spc="-12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субъектов  </a:t>
                      </a:r>
                      <a:r>
                        <a:rPr sz="1200" b="1" spc="-10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МСП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6350">
                      <a:solidFill>
                        <a:srgbClr val="1F487C"/>
                      </a:solidFill>
                      <a:prstDash val="solid"/>
                    </a:lnL>
                    <a:lnR w="6350">
                      <a:solidFill>
                        <a:srgbClr val="1F487C"/>
                      </a:solidFill>
                      <a:prstDash val="solid"/>
                    </a:lnR>
                    <a:lnT w="6350">
                      <a:solidFill>
                        <a:srgbClr val="1F487C"/>
                      </a:solidFill>
                      <a:prstDash val="solid"/>
                    </a:lnT>
                    <a:lnB w="6350">
                      <a:solidFill>
                        <a:srgbClr val="1F487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0" marR="98425" indent="-160020">
                        <a:lnSpc>
                          <a:spcPct val="75800"/>
                        </a:lnSpc>
                        <a:spcBef>
                          <a:spcPts val="345"/>
                        </a:spcBef>
                      </a:pPr>
                      <a:r>
                        <a:rPr sz="1200" b="1" spc="-14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Для </a:t>
                      </a:r>
                      <a:r>
                        <a:rPr sz="1200" b="1" spc="-10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крупного  </a:t>
                      </a:r>
                      <a:r>
                        <a:rPr sz="1200" b="1" spc="-7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бизнеса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6350">
                      <a:solidFill>
                        <a:srgbClr val="1F487C"/>
                      </a:solidFill>
                      <a:prstDash val="solid"/>
                    </a:lnL>
                    <a:lnR w="6350">
                      <a:solidFill>
                        <a:srgbClr val="1F487C"/>
                      </a:solidFill>
                      <a:prstDash val="solid"/>
                    </a:lnR>
                    <a:lnT w="6350">
                      <a:solidFill>
                        <a:srgbClr val="1F487C"/>
                      </a:solidFill>
                      <a:prstDash val="solid"/>
                    </a:lnT>
                    <a:lnB w="6350">
                      <a:solidFill>
                        <a:srgbClr val="1F487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997">
                <a:tc>
                  <a:txBody>
                    <a:bodyPr/>
                    <a:lstStyle/>
                    <a:p>
                      <a:pPr marL="41592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b="1" spc="-114" dirty="0">
                          <a:latin typeface="Arial"/>
                          <a:cs typeface="Arial"/>
                        </a:rPr>
                        <a:t>Малый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95" dirty="0">
                          <a:latin typeface="Arial"/>
                          <a:cs typeface="Arial"/>
                        </a:rPr>
                        <a:t>ПИП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6350">
                      <a:solidFill>
                        <a:srgbClr val="1F487C"/>
                      </a:solidFill>
                      <a:prstDash val="solid"/>
                    </a:lnL>
                    <a:lnR w="6350">
                      <a:solidFill>
                        <a:srgbClr val="1F487C"/>
                      </a:solidFill>
                      <a:prstDash val="solid"/>
                    </a:lnR>
                    <a:lnT w="6350">
                      <a:solidFill>
                        <a:srgbClr val="1F487C"/>
                      </a:solidFill>
                      <a:prstDash val="solid"/>
                    </a:lnT>
                    <a:lnB w="6350">
                      <a:solidFill>
                        <a:srgbClr val="1F487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spc="-95" dirty="0">
                          <a:latin typeface="Arial"/>
                          <a:cs typeface="Arial"/>
                        </a:rPr>
                        <a:t>от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0,1 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до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15" dirty="0">
                          <a:latin typeface="Arial"/>
                          <a:cs typeface="Arial"/>
                        </a:rPr>
                        <a:t>0,5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6350">
                      <a:solidFill>
                        <a:srgbClr val="1F487C"/>
                      </a:solidFill>
                      <a:prstDash val="solid"/>
                    </a:lnL>
                    <a:lnR w="6350">
                      <a:solidFill>
                        <a:srgbClr val="1F487C"/>
                      </a:solidFill>
                      <a:prstDash val="solid"/>
                    </a:lnR>
                    <a:lnT w="6350">
                      <a:solidFill>
                        <a:srgbClr val="1F487C"/>
                      </a:solidFill>
                      <a:prstDash val="solid"/>
                    </a:lnT>
                    <a:lnB w="6350">
                      <a:solidFill>
                        <a:srgbClr val="1F487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b="1" spc="-70" dirty="0">
                          <a:latin typeface="Arial"/>
                          <a:cs typeface="Arial"/>
                        </a:rPr>
                        <a:t>1%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6350">
                      <a:solidFill>
                        <a:srgbClr val="1F487C"/>
                      </a:solidFill>
                      <a:prstDash val="solid"/>
                    </a:lnL>
                    <a:lnR w="6350">
                      <a:solidFill>
                        <a:srgbClr val="1F487C"/>
                      </a:solidFill>
                      <a:prstDash val="solid"/>
                    </a:lnR>
                    <a:lnT w="6350">
                      <a:solidFill>
                        <a:srgbClr val="1F487C"/>
                      </a:solidFill>
                      <a:prstDash val="solid"/>
                    </a:lnT>
                    <a:lnB w="6350">
                      <a:solidFill>
                        <a:srgbClr val="1F487C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32740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200" b="1" spc="-30" dirty="0">
                          <a:latin typeface="Arial"/>
                          <a:cs typeface="Arial"/>
                        </a:rPr>
                        <a:t>14,5%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1F487C"/>
                      </a:solidFill>
                      <a:prstDash val="solid"/>
                    </a:lnL>
                    <a:lnR w="6350">
                      <a:solidFill>
                        <a:srgbClr val="1F487C"/>
                      </a:solidFill>
                      <a:prstDash val="solid"/>
                    </a:lnR>
                    <a:lnT w="6350">
                      <a:solidFill>
                        <a:srgbClr val="1F487C"/>
                      </a:solidFill>
                      <a:prstDash val="solid"/>
                    </a:lnT>
                    <a:lnB w="6350">
                      <a:solidFill>
                        <a:srgbClr val="1F487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997">
                <a:tc>
                  <a:txBody>
                    <a:bodyPr/>
                    <a:lstStyle/>
                    <a:p>
                      <a:pPr marL="41592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b="1" spc="-110" dirty="0">
                          <a:latin typeface="Arial"/>
                          <a:cs typeface="Arial"/>
                        </a:rPr>
                        <a:t>Средний</a:t>
                      </a:r>
                      <a:r>
                        <a:rPr sz="1200" b="1" spc="-95" dirty="0">
                          <a:latin typeface="Arial"/>
                          <a:cs typeface="Arial"/>
                        </a:rPr>
                        <a:t> ПИП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6350">
                      <a:solidFill>
                        <a:srgbClr val="1F487C"/>
                      </a:solidFill>
                      <a:prstDash val="solid"/>
                    </a:lnL>
                    <a:lnR w="6350">
                      <a:solidFill>
                        <a:srgbClr val="1F487C"/>
                      </a:solidFill>
                      <a:prstDash val="solid"/>
                    </a:lnR>
                    <a:lnT w="6350">
                      <a:solidFill>
                        <a:srgbClr val="1F487C"/>
                      </a:solidFill>
                      <a:prstDash val="solid"/>
                    </a:lnT>
                    <a:lnB w="6350">
                      <a:solidFill>
                        <a:srgbClr val="1F487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spc="-95" dirty="0">
                          <a:latin typeface="Arial"/>
                          <a:cs typeface="Arial"/>
                        </a:rPr>
                        <a:t>от </a:t>
                      </a:r>
                      <a:r>
                        <a:rPr sz="1200" b="1" spc="20" dirty="0">
                          <a:latin typeface="Arial"/>
                          <a:cs typeface="Arial"/>
                        </a:rPr>
                        <a:t>0,5 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до</a:t>
                      </a:r>
                      <a:r>
                        <a:rPr sz="12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15" dirty="0">
                          <a:latin typeface="Arial"/>
                          <a:cs typeface="Arial"/>
                        </a:rPr>
                        <a:t>1,5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6350">
                      <a:solidFill>
                        <a:srgbClr val="1F487C"/>
                      </a:solidFill>
                      <a:prstDash val="solid"/>
                    </a:lnL>
                    <a:lnR w="6350">
                      <a:solidFill>
                        <a:srgbClr val="1F487C"/>
                      </a:solidFill>
                      <a:prstDash val="solid"/>
                    </a:lnR>
                    <a:lnT w="6350">
                      <a:solidFill>
                        <a:srgbClr val="1F487C"/>
                      </a:solidFill>
                      <a:prstDash val="solid"/>
                    </a:lnT>
                    <a:lnB w="6350">
                      <a:solidFill>
                        <a:srgbClr val="1F487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b="1" spc="-50" dirty="0">
                          <a:latin typeface="Arial"/>
                          <a:cs typeface="Arial"/>
                        </a:rPr>
                        <a:t>10%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6350">
                      <a:solidFill>
                        <a:srgbClr val="1F487C"/>
                      </a:solidFill>
                      <a:prstDash val="solid"/>
                    </a:lnL>
                    <a:lnR w="6350">
                      <a:solidFill>
                        <a:srgbClr val="1F487C"/>
                      </a:solidFill>
                      <a:prstDash val="solid"/>
                    </a:lnR>
                    <a:lnT w="6350">
                      <a:solidFill>
                        <a:srgbClr val="1F487C"/>
                      </a:solidFill>
                      <a:prstDash val="solid"/>
                    </a:lnT>
                    <a:lnB w="6350">
                      <a:solidFill>
                        <a:srgbClr val="1F487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1F487C"/>
                      </a:solidFill>
                      <a:prstDash val="solid"/>
                    </a:lnL>
                    <a:lnR w="6350">
                      <a:solidFill>
                        <a:srgbClr val="1F487C"/>
                      </a:solidFill>
                      <a:prstDash val="solid"/>
                    </a:lnR>
                    <a:lnT w="6350">
                      <a:solidFill>
                        <a:srgbClr val="1F487C"/>
                      </a:solidFill>
                      <a:prstDash val="solid"/>
                    </a:lnT>
                    <a:lnB w="6350">
                      <a:solidFill>
                        <a:srgbClr val="1F487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10">
                <a:tc>
                  <a:txBody>
                    <a:bodyPr/>
                    <a:lstStyle/>
                    <a:p>
                      <a:pPr marL="41592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b="1" spc="-105" dirty="0">
                          <a:latin typeface="Arial"/>
                          <a:cs typeface="Arial"/>
                        </a:rPr>
                        <a:t>Крупный</a:t>
                      </a:r>
                      <a:r>
                        <a:rPr sz="1200" b="1" spc="-95" dirty="0">
                          <a:latin typeface="Arial"/>
                          <a:cs typeface="Arial"/>
                        </a:rPr>
                        <a:t> ПИП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6350">
                      <a:solidFill>
                        <a:srgbClr val="1F487C"/>
                      </a:solidFill>
                      <a:prstDash val="solid"/>
                    </a:lnL>
                    <a:lnR w="6350">
                      <a:solidFill>
                        <a:srgbClr val="1F487C"/>
                      </a:solidFill>
                      <a:prstDash val="solid"/>
                    </a:lnR>
                    <a:lnT w="6350">
                      <a:solidFill>
                        <a:srgbClr val="1F487C"/>
                      </a:solidFill>
                      <a:prstDash val="solid"/>
                    </a:lnT>
                    <a:lnB w="6350">
                      <a:solidFill>
                        <a:srgbClr val="1F487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spc="-95" dirty="0">
                          <a:latin typeface="Arial"/>
                          <a:cs typeface="Arial"/>
                        </a:rPr>
                        <a:t>от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15" dirty="0">
                          <a:latin typeface="Arial"/>
                          <a:cs typeface="Arial"/>
                        </a:rPr>
                        <a:t>1,5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6350">
                      <a:solidFill>
                        <a:srgbClr val="1F487C"/>
                      </a:solidFill>
                      <a:prstDash val="solid"/>
                    </a:lnL>
                    <a:lnR w="6350">
                      <a:solidFill>
                        <a:srgbClr val="1F487C"/>
                      </a:solidFill>
                      <a:prstDash val="solid"/>
                    </a:lnR>
                    <a:lnT w="6350">
                      <a:solidFill>
                        <a:srgbClr val="1F487C"/>
                      </a:solidFill>
                      <a:prstDash val="solid"/>
                    </a:lnT>
                    <a:lnB w="6350">
                      <a:solidFill>
                        <a:srgbClr val="1F487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b="1" spc="-35" dirty="0">
                          <a:latin typeface="Arial"/>
                          <a:cs typeface="Arial"/>
                        </a:rPr>
                        <a:t>14,5%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6350">
                      <a:solidFill>
                        <a:srgbClr val="1F487C"/>
                      </a:solidFill>
                      <a:prstDash val="solid"/>
                    </a:lnL>
                    <a:lnR w="6350">
                      <a:solidFill>
                        <a:srgbClr val="1F487C"/>
                      </a:solidFill>
                      <a:prstDash val="solid"/>
                    </a:lnR>
                    <a:lnT w="6350">
                      <a:solidFill>
                        <a:srgbClr val="1F487C"/>
                      </a:solidFill>
                      <a:prstDash val="solid"/>
                    </a:lnT>
                    <a:lnB w="6350">
                      <a:solidFill>
                        <a:srgbClr val="1F487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1F487C"/>
                      </a:solidFill>
                      <a:prstDash val="solid"/>
                    </a:lnL>
                    <a:lnR w="6350">
                      <a:solidFill>
                        <a:srgbClr val="1F487C"/>
                      </a:solidFill>
                      <a:prstDash val="solid"/>
                    </a:lnR>
                    <a:lnT w="6350">
                      <a:solidFill>
                        <a:srgbClr val="1F487C"/>
                      </a:solidFill>
                      <a:prstDash val="solid"/>
                    </a:lnT>
                    <a:lnB w="6350">
                      <a:solidFill>
                        <a:srgbClr val="1F487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0" name="object 20"/>
          <p:cNvGrpSpPr/>
          <p:nvPr/>
        </p:nvGrpSpPr>
        <p:grpSpPr>
          <a:xfrm>
            <a:off x="1408176" y="5372100"/>
            <a:ext cx="330835" cy="181610"/>
            <a:chOff x="265175" y="5372100"/>
            <a:chExt cx="330835" cy="181610"/>
          </a:xfrm>
        </p:grpSpPr>
        <p:sp>
          <p:nvSpPr>
            <p:cNvPr id="21" name="object 21"/>
            <p:cNvSpPr/>
            <p:nvPr/>
          </p:nvSpPr>
          <p:spPr>
            <a:xfrm>
              <a:off x="504443" y="5378195"/>
              <a:ext cx="85725" cy="169545"/>
            </a:xfrm>
            <a:custGeom>
              <a:avLst/>
              <a:gdLst/>
              <a:ahLst/>
              <a:cxnLst/>
              <a:rect l="l" t="t" r="r" b="b"/>
              <a:pathLst>
                <a:path w="85725" h="169545">
                  <a:moveTo>
                    <a:pt x="85343" y="0"/>
                  </a:moveTo>
                  <a:lnTo>
                    <a:pt x="0" y="0"/>
                  </a:lnTo>
                  <a:lnTo>
                    <a:pt x="0" y="169163"/>
                  </a:lnTo>
                  <a:lnTo>
                    <a:pt x="85343" y="169163"/>
                  </a:lnTo>
                  <a:lnTo>
                    <a:pt x="85343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88619" y="5378195"/>
              <a:ext cx="201295" cy="169545"/>
            </a:xfrm>
            <a:custGeom>
              <a:avLst/>
              <a:gdLst/>
              <a:ahLst/>
              <a:cxnLst/>
              <a:rect l="l" t="t" r="r" b="b"/>
              <a:pathLst>
                <a:path w="201295" h="169545">
                  <a:moveTo>
                    <a:pt x="115823" y="169163"/>
                  </a:moveTo>
                  <a:lnTo>
                    <a:pt x="201167" y="169163"/>
                  </a:lnTo>
                  <a:lnTo>
                    <a:pt x="201167" y="0"/>
                  </a:lnTo>
                  <a:lnTo>
                    <a:pt x="115823" y="0"/>
                  </a:lnTo>
                  <a:lnTo>
                    <a:pt x="115823" y="169163"/>
                  </a:lnTo>
                  <a:close/>
                </a:path>
                <a:path w="201295" h="169545">
                  <a:moveTo>
                    <a:pt x="0" y="167639"/>
                  </a:moveTo>
                  <a:lnTo>
                    <a:pt x="85343" y="167639"/>
                  </a:lnTo>
                  <a:lnTo>
                    <a:pt x="85343" y="56387"/>
                  </a:lnTo>
                  <a:lnTo>
                    <a:pt x="0" y="56387"/>
                  </a:lnTo>
                  <a:lnTo>
                    <a:pt x="0" y="167639"/>
                  </a:lnTo>
                  <a:close/>
                </a:path>
              </a:pathLst>
            </a:custGeom>
            <a:ln w="12192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71271" y="5489447"/>
              <a:ext cx="85725" cy="56515"/>
            </a:xfrm>
            <a:custGeom>
              <a:avLst/>
              <a:gdLst/>
              <a:ahLst/>
              <a:cxnLst/>
              <a:rect l="l" t="t" r="r" b="b"/>
              <a:pathLst>
                <a:path w="85725" h="56514">
                  <a:moveTo>
                    <a:pt x="85343" y="0"/>
                  </a:moveTo>
                  <a:lnTo>
                    <a:pt x="0" y="0"/>
                  </a:lnTo>
                  <a:lnTo>
                    <a:pt x="0" y="56387"/>
                  </a:lnTo>
                  <a:lnTo>
                    <a:pt x="85343" y="56387"/>
                  </a:lnTo>
                  <a:lnTo>
                    <a:pt x="85343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71271" y="5489447"/>
              <a:ext cx="85725" cy="56515"/>
            </a:xfrm>
            <a:custGeom>
              <a:avLst/>
              <a:gdLst/>
              <a:ahLst/>
              <a:cxnLst/>
              <a:rect l="l" t="t" r="r" b="b"/>
              <a:pathLst>
                <a:path w="85725" h="56514">
                  <a:moveTo>
                    <a:pt x="0" y="56387"/>
                  </a:moveTo>
                  <a:lnTo>
                    <a:pt x="85343" y="56387"/>
                  </a:lnTo>
                  <a:lnTo>
                    <a:pt x="85343" y="0"/>
                  </a:lnTo>
                  <a:lnTo>
                    <a:pt x="0" y="0"/>
                  </a:lnTo>
                  <a:lnTo>
                    <a:pt x="0" y="56387"/>
                  </a:lnTo>
                  <a:close/>
                </a:path>
              </a:pathLst>
            </a:custGeom>
            <a:ln w="12192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1409701" y="5663184"/>
            <a:ext cx="329565" cy="182880"/>
            <a:chOff x="266700" y="5663184"/>
            <a:chExt cx="329565" cy="182880"/>
          </a:xfrm>
        </p:grpSpPr>
        <p:sp>
          <p:nvSpPr>
            <p:cNvPr id="26" name="object 26"/>
            <p:cNvSpPr/>
            <p:nvPr/>
          </p:nvSpPr>
          <p:spPr>
            <a:xfrm>
              <a:off x="504443" y="5669280"/>
              <a:ext cx="85725" cy="170815"/>
            </a:xfrm>
            <a:custGeom>
              <a:avLst/>
              <a:gdLst/>
              <a:ahLst/>
              <a:cxnLst/>
              <a:rect l="l" t="t" r="r" b="b"/>
              <a:pathLst>
                <a:path w="85725" h="170814">
                  <a:moveTo>
                    <a:pt x="0" y="170688"/>
                  </a:moveTo>
                  <a:lnTo>
                    <a:pt x="85343" y="170688"/>
                  </a:lnTo>
                  <a:lnTo>
                    <a:pt x="85343" y="0"/>
                  </a:lnTo>
                  <a:lnTo>
                    <a:pt x="0" y="0"/>
                  </a:lnTo>
                  <a:lnTo>
                    <a:pt x="0" y="170688"/>
                  </a:lnTo>
                  <a:close/>
                </a:path>
              </a:pathLst>
            </a:custGeom>
            <a:ln w="12192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88620" y="5725668"/>
              <a:ext cx="85725" cy="114300"/>
            </a:xfrm>
            <a:custGeom>
              <a:avLst/>
              <a:gdLst/>
              <a:ahLst/>
              <a:cxnLst/>
              <a:rect l="l" t="t" r="r" b="b"/>
              <a:pathLst>
                <a:path w="85725" h="114300">
                  <a:moveTo>
                    <a:pt x="85343" y="0"/>
                  </a:moveTo>
                  <a:lnTo>
                    <a:pt x="0" y="0"/>
                  </a:lnTo>
                  <a:lnTo>
                    <a:pt x="0" y="114299"/>
                  </a:lnTo>
                  <a:lnTo>
                    <a:pt x="85343" y="114299"/>
                  </a:lnTo>
                  <a:lnTo>
                    <a:pt x="85343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72795" y="5725668"/>
              <a:ext cx="201295" cy="114300"/>
            </a:xfrm>
            <a:custGeom>
              <a:avLst/>
              <a:gdLst/>
              <a:ahLst/>
              <a:cxnLst/>
              <a:rect l="l" t="t" r="r" b="b"/>
              <a:pathLst>
                <a:path w="201295" h="114300">
                  <a:moveTo>
                    <a:pt x="115824" y="114299"/>
                  </a:moveTo>
                  <a:lnTo>
                    <a:pt x="201168" y="114299"/>
                  </a:lnTo>
                  <a:lnTo>
                    <a:pt x="201168" y="0"/>
                  </a:lnTo>
                  <a:lnTo>
                    <a:pt x="115824" y="0"/>
                  </a:lnTo>
                  <a:lnTo>
                    <a:pt x="115824" y="114299"/>
                  </a:lnTo>
                  <a:close/>
                </a:path>
                <a:path w="201295" h="114300">
                  <a:moveTo>
                    <a:pt x="0" y="112775"/>
                  </a:moveTo>
                  <a:lnTo>
                    <a:pt x="85343" y="112775"/>
                  </a:lnTo>
                  <a:lnTo>
                    <a:pt x="85343" y="56387"/>
                  </a:lnTo>
                  <a:lnTo>
                    <a:pt x="0" y="56387"/>
                  </a:lnTo>
                  <a:lnTo>
                    <a:pt x="0" y="112775"/>
                  </a:lnTo>
                  <a:close/>
                </a:path>
              </a:pathLst>
            </a:custGeom>
            <a:ln w="12192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1420368" y="5945123"/>
            <a:ext cx="318770" cy="189230"/>
            <a:chOff x="277368" y="5945123"/>
            <a:chExt cx="318770" cy="189230"/>
          </a:xfrm>
        </p:grpSpPr>
        <p:sp>
          <p:nvSpPr>
            <p:cNvPr id="30" name="object 30"/>
            <p:cNvSpPr/>
            <p:nvPr/>
          </p:nvSpPr>
          <p:spPr>
            <a:xfrm>
              <a:off x="507492" y="5951219"/>
              <a:ext cx="82550" cy="177165"/>
            </a:xfrm>
            <a:custGeom>
              <a:avLst/>
              <a:gdLst/>
              <a:ahLst/>
              <a:cxnLst/>
              <a:rect l="l" t="t" r="r" b="b"/>
              <a:pathLst>
                <a:path w="82550" h="177164">
                  <a:moveTo>
                    <a:pt x="82295" y="0"/>
                  </a:moveTo>
                  <a:lnTo>
                    <a:pt x="0" y="0"/>
                  </a:lnTo>
                  <a:lnTo>
                    <a:pt x="0" y="176783"/>
                  </a:lnTo>
                  <a:lnTo>
                    <a:pt x="82295" y="176783"/>
                  </a:lnTo>
                  <a:lnTo>
                    <a:pt x="82295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83464" y="5951219"/>
              <a:ext cx="306705" cy="177165"/>
            </a:xfrm>
            <a:custGeom>
              <a:avLst/>
              <a:gdLst/>
              <a:ahLst/>
              <a:cxnLst/>
              <a:rect l="l" t="t" r="r" b="b"/>
              <a:pathLst>
                <a:path w="306705" h="177164">
                  <a:moveTo>
                    <a:pt x="224028" y="176783"/>
                  </a:moveTo>
                  <a:lnTo>
                    <a:pt x="306323" y="176783"/>
                  </a:lnTo>
                  <a:lnTo>
                    <a:pt x="306323" y="0"/>
                  </a:lnTo>
                  <a:lnTo>
                    <a:pt x="224028" y="0"/>
                  </a:lnTo>
                  <a:lnTo>
                    <a:pt x="224028" y="176783"/>
                  </a:lnTo>
                  <a:close/>
                </a:path>
                <a:path w="306705" h="177164">
                  <a:moveTo>
                    <a:pt x="111251" y="176783"/>
                  </a:moveTo>
                  <a:lnTo>
                    <a:pt x="195072" y="176783"/>
                  </a:lnTo>
                  <a:lnTo>
                    <a:pt x="195072" y="57911"/>
                  </a:lnTo>
                  <a:lnTo>
                    <a:pt x="111251" y="57911"/>
                  </a:lnTo>
                  <a:lnTo>
                    <a:pt x="111251" y="176783"/>
                  </a:lnTo>
                  <a:close/>
                </a:path>
                <a:path w="306705" h="177164">
                  <a:moveTo>
                    <a:pt x="0" y="176783"/>
                  </a:moveTo>
                  <a:lnTo>
                    <a:pt x="82296" y="176783"/>
                  </a:lnTo>
                  <a:lnTo>
                    <a:pt x="82296" y="117347"/>
                  </a:lnTo>
                  <a:lnTo>
                    <a:pt x="0" y="117347"/>
                  </a:lnTo>
                  <a:lnTo>
                    <a:pt x="0" y="176783"/>
                  </a:lnTo>
                  <a:close/>
                </a:path>
              </a:pathLst>
            </a:custGeom>
            <a:ln w="12192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456943" y="3549396"/>
            <a:ext cx="3091180" cy="839974"/>
          </a:xfrm>
          <a:prstGeom prst="rect">
            <a:avLst/>
          </a:prstGeom>
          <a:ln w="9144">
            <a:solidFill>
              <a:srgbClr val="1F487C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algn="ctr">
              <a:spcBef>
                <a:spcPts val="330"/>
              </a:spcBef>
            </a:pPr>
            <a:r>
              <a:rPr sz="1200" b="1" spc="-140" dirty="0">
                <a:solidFill>
                  <a:srgbClr val="1F487C"/>
                </a:solidFill>
                <a:latin typeface="Arial"/>
                <a:cs typeface="Arial"/>
              </a:rPr>
              <a:t>Условия:</a:t>
            </a:r>
            <a:endParaRPr sz="1200">
              <a:latin typeface="Arial"/>
              <a:cs typeface="Arial"/>
            </a:endParaRPr>
          </a:p>
          <a:p>
            <a:pPr marL="630555">
              <a:spcBef>
                <a:spcPts val="595"/>
              </a:spcBef>
            </a:pPr>
            <a:r>
              <a:rPr sz="1200" b="1" spc="-130" dirty="0">
                <a:solidFill>
                  <a:srgbClr val="1A1A1A"/>
                </a:solidFill>
                <a:latin typeface="Arial"/>
                <a:cs typeface="Arial"/>
              </a:rPr>
              <a:t>Объем </a:t>
            </a:r>
            <a:r>
              <a:rPr sz="1200" b="1" spc="-114" dirty="0">
                <a:solidFill>
                  <a:srgbClr val="1A1A1A"/>
                </a:solidFill>
                <a:latin typeface="Arial"/>
                <a:cs typeface="Arial"/>
              </a:rPr>
              <a:t>инвестиций: </a:t>
            </a:r>
            <a:r>
              <a:rPr sz="1200" spc="-100" dirty="0">
                <a:solidFill>
                  <a:srgbClr val="1A1A1A"/>
                </a:solidFill>
                <a:latin typeface="Arial"/>
                <a:cs typeface="Arial"/>
              </a:rPr>
              <a:t>от </a:t>
            </a:r>
            <a:r>
              <a:rPr sz="1200" b="1" spc="20" dirty="0">
                <a:solidFill>
                  <a:srgbClr val="1A1A1A"/>
                </a:solidFill>
                <a:latin typeface="Arial"/>
                <a:cs typeface="Arial"/>
              </a:rPr>
              <a:t>100 </a:t>
            </a:r>
            <a:r>
              <a:rPr sz="1200" spc="-75" dirty="0">
                <a:solidFill>
                  <a:srgbClr val="1A1A1A"/>
                </a:solidFill>
                <a:latin typeface="Arial"/>
                <a:cs typeface="Arial"/>
              </a:rPr>
              <a:t>млн</a:t>
            </a:r>
            <a:r>
              <a:rPr sz="1200" spc="-70" dirty="0">
                <a:solidFill>
                  <a:srgbClr val="1A1A1A"/>
                </a:solidFill>
                <a:latin typeface="Arial"/>
                <a:cs typeface="Arial"/>
              </a:rPr>
              <a:t> руб.</a:t>
            </a:r>
            <a:endParaRPr sz="1200">
              <a:latin typeface="Arial"/>
              <a:cs typeface="Arial"/>
            </a:endParaRPr>
          </a:p>
          <a:p>
            <a:pPr>
              <a:spcBef>
                <a:spcPts val="50"/>
              </a:spcBef>
            </a:pPr>
            <a:endParaRPr sz="1000">
              <a:latin typeface="Arial"/>
              <a:cs typeface="Arial"/>
            </a:endParaRPr>
          </a:p>
          <a:p>
            <a:pPr marL="630555">
              <a:spcBef>
                <a:spcPts val="5"/>
              </a:spcBef>
            </a:pPr>
            <a:r>
              <a:rPr sz="1200" spc="-80" dirty="0">
                <a:solidFill>
                  <a:srgbClr val="1A1A1A"/>
                </a:solidFill>
                <a:latin typeface="Arial"/>
                <a:cs typeface="Arial"/>
              </a:rPr>
              <a:t>Наличие статуса</a:t>
            </a:r>
            <a:r>
              <a:rPr sz="1200" spc="-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200" b="1" spc="-105" dirty="0">
                <a:solidFill>
                  <a:srgbClr val="1A1A1A"/>
                </a:solidFill>
                <a:latin typeface="Arial"/>
                <a:cs typeface="Arial"/>
              </a:rPr>
              <a:t>ПИП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557527" y="3797808"/>
            <a:ext cx="342900" cy="271780"/>
            <a:chOff x="414527" y="3797808"/>
            <a:chExt cx="342900" cy="271780"/>
          </a:xfrm>
        </p:grpSpPr>
        <p:sp>
          <p:nvSpPr>
            <p:cNvPr id="34" name="object 34"/>
            <p:cNvSpPr/>
            <p:nvPr/>
          </p:nvSpPr>
          <p:spPr>
            <a:xfrm>
              <a:off x="414527" y="3797808"/>
              <a:ext cx="342900" cy="271780"/>
            </a:xfrm>
            <a:custGeom>
              <a:avLst/>
              <a:gdLst/>
              <a:ahLst/>
              <a:cxnLst/>
              <a:rect l="l" t="t" r="r" b="b"/>
              <a:pathLst>
                <a:path w="342900" h="271779">
                  <a:moveTo>
                    <a:pt x="78270" y="46482"/>
                  </a:moveTo>
                  <a:lnTo>
                    <a:pt x="47170" y="49266"/>
                  </a:lnTo>
                  <a:lnTo>
                    <a:pt x="22361" y="57134"/>
                  </a:lnTo>
                  <a:lnTo>
                    <a:pt x="5939" y="69359"/>
                  </a:lnTo>
                  <a:lnTo>
                    <a:pt x="0" y="85217"/>
                  </a:lnTo>
                  <a:lnTo>
                    <a:pt x="0" y="228600"/>
                  </a:lnTo>
                  <a:lnTo>
                    <a:pt x="5939" y="245072"/>
                  </a:lnTo>
                  <a:lnTo>
                    <a:pt x="22361" y="258651"/>
                  </a:lnTo>
                  <a:lnTo>
                    <a:pt x="47170" y="267872"/>
                  </a:lnTo>
                  <a:lnTo>
                    <a:pt x="78270" y="271272"/>
                  </a:lnTo>
                  <a:lnTo>
                    <a:pt x="94343" y="270535"/>
                  </a:lnTo>
                  <a:lnTo>
                    <a:pt x="109018" y="268335"/>
                  </a:lnTo>
                  <a:lnTo>
                    <a:pt x="122295" y="264681"/>
                  </a:lnTo>
                  <a:lnTo>
                    <a:pt x="134175" y="259588"/>
                  </a:lnTo>
                  <a:lnTo>
                    <a:pt x="315444" y="259588"/>
                  </a:lnTo>
                  <a:lnTo>
                    <a:pt x="318206" y="258651"/>
                  </a:lnTo>
                  <a:lnTo>
                    <a:pt x="332372" y="248031"/>
                  </a:lnTo>
                  <a:lnTo>
                    <a:pt x="82003" y="248031"/>
                  </a:lnTo>
                  <a:lnTo>
                    <a:pt x="56376" y="246084"/>
                  </a:lnTo>
                  <a:lnTo>
                    <a:pt x="36339" y="241220"/>
                  </a:lnTo>
                  <a:lnTo>
                    <a:pt x="23291" y="234904"/>
                  </a:lnTo>
                  <a:lnTo>
                    <a:pt x="18630" y="228600"/>
                  </a:lnTo>
                  <a:lnTo>
                    <a:pt x="18630" y="209296"/>
                  </a:lnTo>
                  <a:lnTo>
                    <a:pt x="115120" y="209296"/>
                  </a:lnTo>
                  <a:lnTo>
                    <a:pt x="113465" y="201549"/>
                  </a:lnTo>
                  <a:lnTo>
                    <a:pt x="82003" y="201549"/>
                  </a:lnTo>
                  <a:lnTo>
                    <a:pt x="56376" y="199007"/>
                  </a:lnTo>
                  <a:lnTo>
                    <a:pt x="36339" y="192833"/>
                  </a:lnTo>
                  <a:lnTo>
                    <a:pt x="23291" y="185207"/>
                  </a:lnTo>
                  <a:lnTo>
                    <a:pt x="18630" y="178308"/>
                  </a:lnTo>
                  <a:lnTo>
                    <a:pt x="18630" y="158877"/>
                  </a:lnTo>
                  <a:lnTo>
                    <a:pt x="125113" y="158877"/>
                  </a:lnTo>
                  <a:lnTo>
                    <a:pt x="129052" y="153098"/>
                  </a:lnTo>
                  <a:lnTo>
                    <a:pt x="131979" y="151130"/>
                  </a:lnTo>
                  <a:lnTo>
                    <a:pt x="82003" y="151130"/>
                  </a:lnTo>
                  <a:lnTo>
                    <a:pt x="56376" y="149201"/>
                  </a:lnTo>
                  <a:lnTo>
                    <a:pt x="36339" y="144367"/>
                  </a:lnTo>
                  <a:lnTo>
                    <a:pt x="23291" y="138056"/>
                  </a:lnTo>
                  <a:lnTo>
                    <a:pt x="18665" y="131746"/>
                  </a:lnTo>
                  <a:lnTo>
                    <a:pt x="18630" y="112395"/>
                  </a:lnTo>
                  <a:lnTo>
                    <a:pt x="160273" y="112395"/>
                  </a:lnTo>
                  <a:lnTo>
                    <a:pt x="160273" y="104648"/>
                  </a:lnTo>
                  <a:lnTo>
                    <a:pt x="82003" y="104648"/>
                  </a:lnTo>
                  <a:lnTo>
                    <a:pt x="56376" y="102701"/>
                  </a:lnTo>
                  <a:lnTo>
                    <a:pt x="36339" y="97837"/>
                  </a:lnTo>
                  <a:lnTo>
                    <a:pt x="23291" y="91521"/>
                  </a:lnTo>
                  <a:lnTo>
                    <a:pt x="18630" y="85217"/>
                  </a:lnTo>
                  <a:lnTo>
                    <a:pt x="23291" y="78932"/>
                  </a:lnTo>
                  <a:lnTo>
                    <a:pt x="36339" y="72659"/>
                  </a:lnTo>
                  <a:lnTo>
                    <a:pt x="56376" y="67839"/>
                  </a:lnTo>
                  <a:lnTo>
                    <a:pt x="82003" y="65913"/>
                  </a:lnTo>
                  <a:lnTo>
                    <a:pt x="149528" y="65913"/>
                  </a:lnTo>
                  <a:lnTo>
                    <a:pt x="137440" y="57134"/>
                  </a:lnTo>
                  <a:lnTo>
                    <a:pt x="111523" y="49266"/>
                  </a:lnTo>
                  <a:lnTo>
                    <a:pt x="78270" y="46482"/>
                  </a:lnTo>
                  <a:close/>
                </a:path>
                <a:path w="342900" h="271779">
                  <a:moveTo>
                    <a:pt x="315444" y="259588"/>
                  </a:moveTo>
                  <a:lnTo>
                    <a:pt x="134175" y="259588"/>
                  </a:lnTo>
                  <a:lnTo>
                    <a:pt x="142623" y="264681"/>
                  </a:lnTo>
                  <a:lnTo>
                    <a:pt x="151417" y="268335"/>
                  </a:lnTo>
                  <a:lnTo>
                    <a:pt x="160909" y="270535"/>
                  </a:lnTo>
                  <a:lnTo>
                    <a:pt x="171450" y="271272"/>
                  </a:lnTo>
                  <a:lnTo>
                    <a:pt x="179833" y="270597"/>
                  </a:lnTo>
                  <a:lnTo>
                    <a:pt x="188220" y="268827"/>
                  </a:lnTo>
                  <a:lnTo>
                    <a:pt x="196606" y="266342"/>
                  </a:lnTo>
                  <a:lnTo>
                    <a:pt x="204990" y="263525"/>
                  </a:lnTo>
                  <a:lnTo>
                    <a:pt x="303832" y="263525"/>
                  </a:lnTo>
                  <a:lnTo>
                    <a:pt x="315444" y="259588"/>
                  </a:lnTo>
                  <a:close/>
                </a:path>
                <a:path w="342900" h="271779">
                  <a:moveTo>
                    <a:pt x="303832" y="263525"/>
                  </a:moveTo>
                  <a:lnTo>
                    <a:pt x="204990" y="263525"/>
                  </a:lnTo>
                  <a:lnTo>
                    <a:pt x="216814" y="266342"/>
                  </a:lnTo>
                  <a:lnTo>
                    <a:pt x="229687" y="268827"/>
                  </a:lnTo>
                  <a:lnTo>
                    <a:pt x="243257" y="270597"/>
                  </a:lnTo>
                  <a:lnTo>
                    <a:pt x="257175" y="271272"/>
                  </a:lnTo>
                  <a:lnTo>
                    <a:pt x="291009" y="267872"/>
                  </a:lnTo>
                  <a:lnTo>
                    <a:pt x="303832" y="263525"/>
                  </a:lnTo>
                  <a:close/>
                </a:path>
                <a:path w="342900" h="271779">
                  <a:moveTo>
                    <a:pt x="115120" y="209296"/>
                  </a:moveTo>
                  <a:lnTo>
                    <a:pt x="18630" y="209296"/>
                  </a:lnTo>
                  <a:lnTo>
                    <a:pt x="31152" y="214370"/>
                  </a:lnTo>
                  <a:lnTo>
                    <a:pt x="46121" y="217979"/>
                  </a:lnTo>
                  <a:lnTo>
                    <a:pt x="63188" y="220136"/>
                  </a:lnTo>
                  <a:lnTo>
                    <a:pt x="82003" y="220853"/>
                  </a:lnTo>
                  <a:lnTo>
                    <a:pt x="96901" y="220853"/>
                  </a:lnTo>
                  <a:lnTo>
                    <a:pt x="99815" y="226663"/>
                  </a:lnTo>
                  <a:lnTo>
                    <a:pt x="103427" y="232473"/>
                  </a:lnTo>
                  <a:lnTo>
                    <a:pt x="108436" y="238283"/>
                  </a:lnTo>
                  <a:lnTo>
                    <a:pt x="115544" y="244094"/>
                  </a:lnTo>
                  <a:lnTo>
                    <a:pt x="107155" y="246370"/>
                  </a:lnTo>
                  <a:lnTo>
                    <a:pt x="98769" y="247538"/>
                  </a:lnTo>
                  <a:lnTo>
                    <a:pt x="90386" y="247969"/>
                  </a:lnTo>
                  <a:lnTo>
                    <a:pt x="82003" y="248031"/>
                  </a:lnTo>
                  <a:lnTo>
                    <a:pt x="171450" y="248031"/>
                  </a:lnTo>
                  <a:lnTo>
                    <a:pt x="147981" y="243915"/>
                  </a:lnTo>
                  <a:lnTo>
                    <a:pt x="129052" y="232537"/>
                  </a:lnTo>
                  <a:lnTo>
                    <a:pt x="116412" y="215348"/>
                  </a:lnTo>
                  <a:lnTo>
                    <a:pt x="115120" y="209296"/>
                  </a:lnTo>
                  <a:close/>
                </a:path>
                <a:path w="342900" h="271779">
                  <a:moveTo>
                    <a:pt x="224434" y="135636"/>
                  </a:moveTo>
                  <a:lnTo>
                    <a:pt x="171450" y="135636"/>
                  </a:lnTo>
                  <a:lnTo>
                    <a:pt x="194918" y="140366"/>
                  </a:lnTo>
                  <a:lnTo>
                    <a:pt x="213862" y="153120"/>
                  </a:lnTo>
                  <a:lnTo>
                    <a:pt x="226487" y="171640"/>
                  </a:lnTo>
                  <a:lnTo>
                    <a:pt x="231089" y="193802"/>
                  </a:lnTo>
                  <a:lnTo>
                    <a:pt x="226487" y="215348"/>
                  </a:lnTo>
                  <a:lnTo>
                    <a:pt x="213847" y="232537"/>
                  </a:lnTo>
                  <a:lnTo>
                    <a:pt x="194918" y="243915"/>
                  </a:lnTo>
                  <a:lnTo>
                    <a:pt x="171450" y="248031"/>
                  </a:lnTo>
                  <a:lnTo>
                    <a:pt x="227355" y="248031"/>
                  </a:lnTo>
                  <a:lnTo>
                    <a:pt x="232306" y="242220"/>
                  </a:lnTo>
                  <a:lnTo>
                    <a:pt x="236210" y="236410"/>
                  </a:lnTo>
                  <a:lnTo>
                    <a:pt x="239414" y="230600"/>
                  </a:lnTo>
                  <a:lnTo>
                    <a:pt x="242265" y="224790"/>
                  </a:lnTo>
                  <a:lnTo>
                    <a:pt x="257175" y="224790"/>
                  </a:lnTo>
                  <a:lnTo>
                    <a:pt x="275983" y="223994"/>
                  </a:lnTo>
                  <a:lnTo>
                    <a:pt x="293046" y="221376"/>
                  </a:lnTo>
                  <a:lnTo>
                    <a:pt x="308013" y="216592"/>
                  </a:lnTo>
                  <a:lnTo>
                    <a:pt x="320535" y="209296"/>
                  </a:lnTo>
                  <a:lnTo>
                    <a:pt x="342900" y="209296"/>
                  </a:lnTo>
                  <a:lnTo>
                    <a:pt x="342900" y="205359"/>
                  </a:lnTo>
                  <a:lnTo>
                    <a:pt x="249720" y="205359"/>
                  </a:lnTo>
                  <a:lnTo>
                    <a:pt x="249720" y="178308"/>
                  </a:lnTo>
                  <a:lnTo>
                    <a:pt x="245998" y="174371"/>
                  </a:lnTo>
                  <a:lnTo>
                    <a:pt x="257175" y="174371"/>
                  </a:lnTo>
                  <a:lnTo>
                    <a:pt x="275983" y="173654"/>
                  </a:lnTo>
                  <a:lnTo>
                    <a:pt x="293046" y="171497"/>
                  </a:lnTo>
                  <a:lnTo>
                    <a:pt x="308013" y="167888"/>
                  </a:lnTo>
                  <a:lnTo>
                    <a:pt x="320535" y="162814"/>
                  </a:lnTo>
                  <a:lnTo>
                    <a:pt x="342900" y="162814"/>
                  </a:lnTo>
                  <a:lnTo>
                    <a:pt x="342900" y="155067"/>
                  </a:lnTo>
                  <a:lnTo>
                    <a:pt x="238544" y="155067"/>
                  </a:lnTo>
                  <a:lnTo>
                    <a:pt x="231021" y="141940"/>
                  </a:lnTo>
                  <a:lnTo>
                    <a:pt x="224434" y="135636"/>
                  </a:lnTo>
                  <a:close/>
                </a:path>
                <a:path w="342900" h="271779">
                  <a:moveTo>
                    <a:pt x="342900" y="209296"/>
                  </a:moveTo>
                  <a:lnTo>
                    <a:pt x="320535" y="209296"/>
                  </a:lnTo>
                  <a:lnTo>
                    <a:pt x="320535" y="228600"/>
                  </a:lnTo>
                  <a:lnTo>
                    <a:pt x="316400" y="234904"/>
                  </a:lnTo>
                  <a:lnTo>
                    <a:pt x="304228" y="241220"/>
                  </a:lnTo>
                  <a:lnTo>
                    <a:pt x="284370" y="246084"/>
                  </a:lnTo>
                  <a:lnTo>
                    <a:pt x="257175" y="248031"/>
                  </a:lnTo>
                  <a:lnTo>
                    <a:pt x="332372" y="248031"/>
                  </a:lnTo>
                  <a:lnTo>
                    <a:pt x="336318" y="245072"/>
                  </a:lnTo>
                  <a:lnTo>
                    <a:pt x="342900" y="228600"/>
                  </a:lnTo>
                  <a:lnTo>
                    <a:pt x="342900" y="209296"/>
                  </a:lnTo>
                  <a:close/>
                </a:path>
                <a:path w="342900" h="271779">
                  <a:moveTo>
                    <a:pt x="342900" y="162814"/>
                  </a:moveTo>
                  <a:lnTo>
                    <a:pt x="320535" y="162814"/>
                  </a:lnTo>
                  <a:lnTo>
                    <a:pt x="320535" y="186055"/>
                  </a:lnTo>
                  <a:lnTo>
                    <a:pt x="316400" y="190678"/>
                  </a:lnTo>
                  <a:lnTo>
                    <a:pt x="304228" y="197135"/>
                  </a:lnTo>
                  <a:lnTo>
                    <a:pt x="284370" y="202878"/>
                  </a:lnTo>
                  <a:lnTo>
                    <a:pt x="257175" y="205359"/>
                  </a:lnTo>
                  <a:lnTo>
                    <a:pt x="342900" y="205359"/>
                  </a:lnTo>
                  <a:lnTo>
                    <a:pt x="342900" y="162814"/>
                  </a:lnTo>
                  <a:close/>
                </a:path>
                <a:path w="342900" h="271779">
                  <a:moveTo>
                    <a:pt x="125113" y="158877"/>
                  </a:moveTo>
                  <a:lnTo>
                    <a:pt x="18630" y="158877"/>
                  </a:lnTo>
                  <a:lnTo>
                    <a:pt x="31152" y="163970"/>
                  </a:lnTo>
                  <a:lnTo>
                    <a:pt x="46121" y="167624"/>
                  </a:lnTo>
                  <a:lnTo>
                    <a:pt x="63188" y="169824"/>
                  </a:lnTo>
                  <a:lnTo>
                    <a:pt x="82003" y="170561"/>
                  </a:lnTo>
                  <a:lnTo>
                    <a:pt x="96901" y="170561"/>
                  </a:lnTo>
                  <a:lnTo>
                    <a:pt x="93179" y="178308"/>
                  </a:lnTo>
                  <a:lnTo>
                    <a:pt x="93179" y="201549"/>
                  </a:lnTo>
                  <a:lnTo>
                    <a:pt x="113465" y="201549"/>
                  </a:lnTo>
                  <a:lnTo>
                    <a:pt x="111810" y="193802"/>
                  </a:lnTo>
                  <a:lnTo>
                    <a:pt x="116412" y="171640"/>
                  </a:lnTo>
                  <a:lnTo>
                    <a:pt x="125113" y="158877"/>
                  </a:lnTo>
                  <a:close/>
                </a:path>
                <a:path w="342900" h="271779">
                  <a:moveTo>
                    <a:pt x="342900" y="112395"/>
                  </a:moveTo>
                  <a:lnTo>
                    <a:pt x="320535" y="112395"/>
                  </a:lnTo>
                  <a:lnTo>
                    <a:pt x="320535" y="135636"/>
                  </a:lnTo>
                  <a:lnTo>
                    <a:pt x="316384" y="141948"/>
                  </a:lnTo>
                  <a:lnTo>
                    <a:pt x="304228" y="148256"/>
                  </a:lnTo>
                  <a:lnTo>
                    <a:pt x="284370" y="153120"/>
                  </a:lnTo>
                  <a:lnTo>
                    <a:pt x="257175" y="155067"/>
                  </a:lnTo>
                  <a:lnTo>
                    <a:pt x="342900" y="155067"/>
                  </a:lnTo>
                  <a:lnTo>
                    <a:pt x="342900" y="112395"/>
                  </a:lnTo>
                  <a:close/>
                </a:path>
                <a:path w="342900" h="271779">
                  <a:moveTo>
                    <a:pt x="160273" y="112395"/>
                  </a:moveTo>
                  <a:lnTo>
                    <a:pt x="141630" y="112395"/>
                  </a:lnTo>
                  <a:lnTo>
                    <a:pt x="141630" y="120142"/>
                  </a:lnTo>
                  <a:lnTo>
                    <a:pt x="131089" y="126626"/>
                  </a:lnTo>
                  <a:lnTo>
                    <a:pt x="121597" y="134207"/>
                  </a:lnTo>
                  <a:lnTo>
                    <a:pt x="112803" y="142501"/>
                  </a:lnTo>
                  <a:lnTo>
                    <a:pt x="104355" y="151130"/>
                  </a:lnTo>
                  <a:lnTo>
                    <a:pt x="131979" y="151130"/>
                  </a:lnTo>
                  <a:lnTo>
                    <a:pt x="147981" y="140366"/>
                  </a:lnTo>
                  <a:lnTo>
                    <a:pt x="171450" y="135636"/>
                  </a:lnTo>
                  <a:lnTo>
                    <a:pt x="224434" y="135636"/>
                  </a:lnTo>
                  <a:lnTo>
                    <a:pt x="220370" y="131746"/>
                  </a:lnTo>
                  <a:lnTo>
                    <a:pt x="207615" y="124473"/>
                  </a:lnTo>
                  <a:lnTo>
                    <a:pt x="193814" y="120142"/>
                  </a:lnTo>
                  <a:lnTo>
                    <a:pt x="193814" y="116205"/>
                  </a:lnTo>
                  <a:lnTo>
                    <a:pt x="160273" y="116205"/>
                  </a:lnTo>
                  <a:lnTo>
                    <a:pt x="160273" y="112395"/>
                  </a:lnTo>
                  <a:close/>
                </a:path>
                <a:path w="342900" h="271779">
                  <a:moveTo>
                    <a:pt x="320535" y="112395"/>
                  </a:moveTo>
                  <a:lnTo>
                    <a:pt x="193814" y="112395"/>
                  </a:lnTo>
                  <a:lnTo>
                    <a:pt x="206336" y="119691"/>
                  </a:lnTo>
                  <a:lnTo>
                    <a:pt x="221303" y="124475"/>
                  </a:lnTo>
                  <a:lnTo>
                    <a:pt x="238366" y="127093"/>
                  </a:lnTo>
                  <a:lnTo>
                    <a:pt x="257175" y="127889"/>
                  </a:lnTo>
                  <a:lnTo>
                    <a:pt x="275983" y="127093"/>
                  </a:lnTo>
                  <a:lnTo>
                    <a:pt x="293052" y="124473"/>
                  </a:lnTo>
                  <a:lnTo>
                    <a:pt x="308013" y="119691"/>
                  </a:lnTo>
                  <a:lnTo>
                    <a:pt x="320535" y="112395"/>
                  </a:lnTo>
                  <a:close/>
                </a:path>
                <a:path w="342900" h="271779">
                  <a:moveTo>
                    <a:pt x="141630" y="112395"/>
                  </a:moveTo>
                  <a:lnTo>
                    <a:pt x="18630" y="112395"/>
                  </a:lnTo>
                  <a:lnTo>
                    <a:pt x="31152" y="117469"/>
                  </a:lnTo>
                  <a:lnTo>
                    <a:pt x="46121" y="121078"/>
                  </a:lnTo>
                  <a:lnTo>
                    <a:pt x="63188" y="123235"/>
                  </a:lnTo>
                  <a:lnTo>
                    <a:pt x="82003" y="123952"/>
                  </a:lnTo>
                  <a:lnTo>
                    <a:pt x="98653" y="123235"/>
                  </a:lnTo>
                  <a:lnTo>
                    <a:pt x="114607" y="121078"/>
                  </a:lnTo>
                  <a:lnTo>
                    <a:pt x="129166" y="117469"/>
                  </a:lnTo>
                  <a:lnTo>
                    <a:pt x="141630" y="112395"/>
                  </a:lnTo>
                  <a:close/>
                </a:path>
                <a:path w="342900" h="271779">
                  <a:moveTo>
                    <a:pt x="257175" y="0"/>
                  </a:moveTo>
                  <a:lnTo>
                    <a:pt x="223340" y="2784"/>
                  </a:lnTo>
                  <a:lnTo>
                    <a:pt x="196143" y="10652"/>
                  </a:lnTo>
                  <a:lnTo>
                    <a:pt x="178031" y="22877"/>
                  </a:lnTo>
                  <a:lnTo>
                    <a:pt x="171450" y="38735"/>
                  </a:lnTo>
                  <a:lnTo>
                    <a:pt x="171450" y="116205"/>
                  </a:lnTo>
                  <a:lnTo>
                    <a:pt x="193814" y="116205"/>
                  </a:lnTo>
                  <a:lnTo>
                    <a:pt x="193814" y="112395"/>
                  </a:lnTo>
                  <a:lnTo>
                    <a:pt x="342900" y="112395"/>
                  </a:lnTo>
                  <a:lnTo>
                    <a:pt x="342900" y="108458"/>
                  </a:lnTo>
                  <a:lnTo>
                    <a:pt x="257175" y="108458"/>
                  </a:lnTo>
                  <a:lnTo>
                    <a:pt x="229979" y="105977"/>
                  </a:lnTo>
                  <a:lnTo>
                    <a:pt x="210121" y="100234"/>
                  </a:lnTo>
                  <a:lnTo>
                    <a:pt x="197949" y="93777"/>
                  </a:lnTo>
                  <a:lnTo>
                    <a:pt x="193814" y="89154"/>
                  </a:lnTo>
                  <a:lnTo>
                    <a:pt x="193814" y="65913"/>
                  </a:lnTo>
                  <a:lnTo>
                    <a:pt x="342900" y="65913"/>
                  </a:lnTo>
                  <a:lnTo>
                    <a:pt x="342900" y="58166"/>
                  </a:lnTo>
                  <a:lnTo>
                    <a:pt x="257175" y="58166"/>
                  </a:lnTo>
                  <a:lnTo>
                    <a:pt x="229979" y="56219"/>
                  </a:lnTo>
                  <a:lnTo>
                    <a:pt x="210121" y="51355"/>
                  </a:lnTo>
                  <a:lnTo>
                    <a:pt x="197949" y="45039"/>
                  </a:lnTo>
                  <a:lnTo>
                    <a:pt x="193814" y="38735"/>
                  </a:lnTo>
                  <a:lnTo>
                    <a:pt x="197949" y="32450"/>
                  </a:lnTo>
                  <a:lnTo>
                    <a:pt x="210121" y="26177"/>
                  </a:lnTo>
                  <a:lnTo>
                    <a:pt x="229979" y="21357"/>
                  </a:lnTo>
                  <a:lnTo>
                    <a:pt x="257175" y="19431"/>
                  </a:lnTo>
                  <a:lnTo>
                    <a:pt x="331212" y="19431"/>
                  </a:lnTo>
                  <a:lnTo>
                    <a:pt x="318206" y="10652"/>
                  </a:lnTo>
                  <a:lnTo>
                    <a:pt x="291009" y="2784"/>
                  </a:lnTo>
                  <a:lnTo>
                    <a:pt x="257175" y="0"/>
                  </a:lnTo>
                  <a:close/>
                </a:path>
                <a:path w="342900" h="271779">
                  <a:moveTo>
                    <a:pt x="342900" y="65913"/>
                  </a:moveTo>
                  <a:lnTo>
                    <a:pt x="320535" y="65913"/>
                  </a:lnTo>
                  <a:lnTo>
                    <a:pt x="320535" y="89154"/>
                  </a:lnTo>
                  <a:lnTo>
                    <a:pt x="316400" y="93777"/>
                  </a:lnTo>
                  <a:lnTo>
                    <a:pt x="304228" y="100234"/>
                  </a:lnTo>
                  <a:lnTo>
                    <a:pt x="284370" y="105977"/>
                  </a:lnTo>
                  <a:lnTo>
                    <a:pt x="257175" y="108458"/>
                  </a:lnTo>
                  <a:lnTo>
                    <a:pt x="342900" y="108458"/>
                  </a:lnTo>
                  <a:lnTo>
                    <a:pt x="342900" y="65913"/>
                  </a:lnTo>
                  <a:close/>
                </a:path>
                <a:path w="342900" h="271779">
                  <a:moveTo>
                    <a:pt x="149528" y="65913"/>
                  </a:moveTo>
                  <a:lnTo>
                    <a:pt x="82003" y="65913"/>
                  </a:lnTo>
                  <a:lnTo>
                    <a:pt x="107040" y="67839"/>
                  </a:lnTo>
                  <a:lnTo>
                    <a:pt x="125790" y="72659"/>
                  </a:lnTo>
                  <a:lnTo>
                    <a:pt x="137553" y="78932"/>
                  </a:lnTo>
                  <a:lnTo>
                    <a:pt x="141630" y="85217"/>
                  </a:lnTo>
                  <a:lnTo>
                    <a:pt x="137553" y="91521"/>
                  </a:lnTo>
                  <a:lnTo>
                    <a:pt x="125790" y="97837"/>
                  </a:lnTo>
                  <a:lnTo>
                    <a:pt x="107040" y="102701"/>
                  </a:lnTo>
                  <a:lnTo>
                    <a:pt x="82003" y="104648"/>
                  </a:lnTo>
                  <a:lnTo>
                    <a:pt x="160273" y="104648"/>
                  </a:lnTo>
                  <a:lnTo>
                    <a:pt x="160273" y="85217"/>
                  </a:lnTo>
                  <a:lnTo>
                    <a:pt x="154274" y="69359"/>
                  </a:lnTo>
                  <a:lnTo>
                    <a:pt x="149528" y="65913"/>
                  </a:lnTo>
                  <a:close/>
                </a:path>
                <a:path w="342900" h="271779">
                  <a:moveTo>
                    <a:pt x="320535" y="65913"/>
                  </a:moveTo>
                  <a:lnTo>
                    <a:pt x="193814" y="65913"/>
                  </a:lnTo>
                  <a:lnTo>
                    <a:pt x="206336" y="70987"/>
                  </a:lnTo>
                  <a:lnTo>
                    <a:pt x="221303" y="74596"/>
                  </a:lnTo>
                  <a:lnTo>
                    <a:pt x="238366" y="76753"/>
                  </a:lnTo>
                  <a:lnTo>
                    <a:pt x="257175" y="77470"/>
                  </a:lnTo>
                  <a:lnTo>
                    <a:pt x="275983" y="76753"/>
                  </a:lnTo>
                  <a:lnTo>
                    <a:pt x="293046" y="74596"/>
                  </a:lnTo>
                  <a:lnTo>
                    <a:pt x="308013" y="70987"/>
                  </a:lnTo>
                  <a:lnTo>
                    <a:pt x="320535" y="65913"/>
                  </a:lnTo>
                  <a:close/>
                </a:path>
                <a:path w="342900" h="271779">
                  <a:moveTo>
                    <a:pt x="331212" y="19431"/>
                  </a:moveTo>
                  <a:lnTo>
                    <a:pt x="257175" y="19431"/>
                  </a:lnTo>
                  <a:lnTo>
                    <a:pt x="284370" y="21357"/>
                  </a:lnTo>
                  <a:lnTo>
                    <a:pt x="304228" y="26177"/>
                  </a:lnTo>
                  <a:lnTo>
                    <a:pt x="316400" y="32450"/>
                  </a:lnTo>
                  <a:lnTo>
                    <a:pt x="320535" y="38735"/>
                  </a:lnTo>
                  <a:lnTo>
                    <a:pt x="315876" y="45039"/>
                  </a:lnTo>
                  <a:lnTo>
                    <a:pt x="302833" y="51355"/>
                  </a:lnTo>
                  <a:lnTo>
                    <a:pt x="282800" y="56219"/>
                  </a:lnTo>
                  <a:lnTo>
                    <a:pt x="257175" y="58166"/>
                  </a:lnTo>
                  <a:lnTo>
                    <a:pt x="342900" y="58166"/>
                  </a:lnTo>
                  <a:lnTo>
                    <a:pt x="342900" y="38735"/>
                  </a:lnTo>
                  <a:lnTo>
                    <a:pt x="336318" y="22877"/>
                  </a:lnTo>
                  <a:lnTo>
                    <a:pt x="331212" y="194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50163" y="3945636"/>
              <a:ext cx="82295" cy="883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/>
          <p:nvPr/>
        </p:nvSpPr>
        <p:spPr>
          <a:xfrm>
            <a:off x="1589531" y="4128515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33350" y="0"/>
                </a:moveTo>
                <a:lnTo>
                  <a:pt x="91318" y="6821"/>
                </a:lnTo>
                <a:lnTo>
                  <a:pt x="54726" y="25798"/>
                </a:lnTo>
                <a:lnTo>
                  <a:pt x="25816" y="54699"/>
                </a:lnTo>
                <a:lnTo>
                  <a:pt x="6827" y="91293"/>
                </a:lnTo>
                <a:lnTo>
                  <a:pt x="0" y="133349"/>
                </a:lnTo>
                <a:lnTo>
                  <a:pt x="6827" y="175357"/>
                </a:lnTo>
                <a:lnTo>
                  <a:pt x="25816" y="211945"/>
                </a:lnTo>
                <a:lnTo>
                  <a:pt x="54726" y="240865"/>
                </a:lnTo>
                <a:lnTo>
                  <a:pt x="91318" y="259866"/>
                </a:lnTo>
                <a:lnTo>
                  <a:pt x="133350" y="266699"/>
                </a:lnTo>
                <a:lnTo>
                  <a:pt x="175893" y="259866"/>
                </a:lnTo>
                <a:lnTo>
                  <a:pt x="193580" y="250697"/>
                </a:lnTo>
                <a:lnTo>
                  <a:pt x="133350" y="250697"/>
                </a:lnTo>
                <a:lnTo>
                  <a:pt x="88219" y="241363"/>
                </a:lnTo>
                <a:lnTo>
                  <a:pt x="51339" y="216026"/>
                </a:lnTo>
                <a:lnTo>
                  <a:pt x="26461" y="178688"/>
                </a:lnTo>
                <a:lnTo>
                  <a:pt x="17335" y="133349"/>
                </a:lnTo>
                <a:lnTo>
                  <a:pt x="26461" y="88209"/>
                </a:lnTo>
                <a:lnTo>
                  <a:pt x="51339" y="51307"/>
                </a:lnTo>
                <a:lnTo>
                  <a:pt x="88219" y="26408"/>
                </a:lnTo>
                <a:lnTo>
                  <a:pt x="133350" y="17271"/>
                </a:lnTo>
                <a:lnTo>
                  <a:pt x="197454" y="17271"/>
                </a:lnTo>
                <a:lnTo>
                  <a:pt x="185293" y="10662"/>
                </a:lnTo>
                <a:lnTo>
                  <a:pt x="169187" y="4810"/>
                </a:lnTo>
                <a:lnTo>
                  <a:pt x="151831" y="1220"/>
                </a:lnTo>
                <a:lnTo>
                  <a:pt x="133350" y="0"/>
                </a:lnTo>
                <a:close/>
              </a:path>
              <a:path w="266700" h="266700">
                <a:moveTo>
                  <a:pt x="262699" y="98678"/>
                </a:moveTo>
                <a:lnTo>
                  <a:pt x="248031" y="112013"/>
                </a:lnTo>
                <a:lnTo>
                  <a:pt x="249364" y="118617"/>
                </a:lnTo>
                <a:lnTo>
                  <a:pt x="250698" y="126618"/>
                </a:lnTo>
                <a:lnTo>
                  <a:pt x="250698" y="133349"/>
                </a:lnTo>
                <a:lnTo>
                  <a:pt x="241551" y="178688"/>
                </a:lnTo>
                <a:lnTo>
                  <a:pt x="216527" y="216026"/>
                </a:lnTo>
                <a:lnTo>
                  <a:pt x="179251" y="241363"/>
                </a:lnTo>
                <a:lnTo>
                  <a:pt x="133350" y="250697"/>
                </a:lnTo>
                <a:lnTo>
                  <a:pt x="193580" y="250697"/>
                </a:lnTo>
                <a:lnTo>
                  <a:pt x="212549" y="240865"/>
                </a:lnTo>
                <a:lnTo>
                  <a:pt x="241267" y="211945"/>
                </a:lnTo>
                <a:lnTo>
                  <a:pt x="260000" y="175357"/>
                </a:lnTo>
                <a:lnTo>
                  <a:pt x="266700" y="133349"/>
                </a:lnTo>
                <a:lnTo>
                  <a:pt x="266449" y="124342"/>
                </a:lnTo>
                <a:lnTo>
                  <a:pt x="265699" y="115490"/>
                </a:lnTo>
                <a:lnTo>
                  <a:pt x="264449" y="106900"/>
                </a:lnTo>
                <a:lnTo>
                  <a:pt x="262699" y="98678"/>
                </a:lnTo>
                <a:close/>
              </a:path>
              <a:path w="266700" h="266700">
                <a:moveTo>
                  <a:pt x="97345" y="115950"/>
                </a:moveTo>
                <a:lnTo>
                  <a:pt x="85344" y="128015"/>
                </a:lnTo>
                <a:lnTo>
                  <a:pt x="129349" y="171957"/>
                </a:lnTo>
                <a:lnTo>
                  <a:pt x="153352" y="147954"/>
                </a:lnTo>
                <a:lnTo>
                  <a:pt x="129349" y="147954"/>
                </a:lnTo>
                <a:lnTo>
                  <a:pt x="97345" y="115950"/>
                </a:lnTo>
                <a:close/>
              </a:path>
              <a:path w="266700" h="266700">
                <a:moveTo>
                  <a:pt x="240030" y="37337"/>
                </a:moveTo>
                <a:lnTo>
                  <a:pt x="129349" y="147954"/>
                </a:lnTo>
                <a:lnTo>
                  <a:pt x="153352" y="147954"/>
                </a:lnTo>
                <a:lnTo>
                  <a:pt x="252031" y="49275"/>
                </a:lnTo>
                <a:lnTo>
                  <a:pt x="240030" y="37337"/>
                </a:lnTo>
                <a:close/>
              </a:path>
              <a:path w="266700" h="266700">
                <a:moveTo>
                  <a:pt x="197454" y="17271"/>
                </a:moveTo>
                <a:lnTo>
                  <a:pt x="133350" y="17271"/>
                </a:lnTo>
                <a:lnTo>
                  <a:pt x="148081" y="18051"/>
                </a:lnTo>
                <a:lnTo>
                  <a:pt x="162186" y="20462"/>
                </a:lnTo>
                <a:lnTo>
                  <a:pt x="175542" y="24612"/>
                </a:lnTo>
                <a:lnTo>
                  <a:pt x="188023" y="30606"/>
                </a:lnTo>
                <a:lnTo>
                  <a:pt x="200025" y="18668"/>
                </a:lnTo>
                <a:lnTo>
                  <a:pt x="197454" y="17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895043" y="3086226"/>
            <a:ext cx="2948940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300" spc="-45" dirty="0">
                <a:latin typeface="Arial"/>
                <a:cs typeface="Arial"/>
              </a:rPr>
              <a:t>Механизм </a:t>
            </a:r>
            <a:r>
              <a:rPr sz="1300" spc="-90" dirty="0">
                <a:latin typeface="Arial"/>
                <a:cs typeface="Arial"/>
              </a:rPr>
              <a:t>действует </a:t>
            </a:r>
            <a:r>
              <a:rPr sz="1300" b="1" spc="-160" dirty="0">
                <a:solidFill>
                  <a:srgbClr val="1F487C"/>
                </a:solidFill>
                <a:latin typeface="Arial"/>
                <a:cs typeface="Arial"/>
              </a:rPr>
              <a:t>до </a:t>
            </a:r>
            <a:r>
              <a:rPr sz="1300" b="1" spc="-85" dirty="0">
                <a:solidFill>
                  <a:srgbClr val="1F487C"/>
                </a:solidFill>
                <a:latin typeface="Arial"/>
                <a:cs typeface="Arial"/>
              </a:rPr>
              <a:t>конца </a:t>
            </a:r>
            <a:r>
              <a:rPr sz="1300" b="1" spc="25" dirty="0">
                <a:solidFill>
                  <a:srgbClr val="1F487C"/>
                </a:solidFill>
                <a:latin typeface="Arial"/>
                <a:cs typeface="Arial"/>
              </a:rPr>
              <a:t>2027</a:t>
            </a:r>
            <a:r>
              <a:rPr sz="1300" b="1" spc="-2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300" b="1" spc="-100" dirty="0">
                <a:solidFill>
                  <a:srgbClr val="1F487C"/>
                </a:solidFill>
                <a:latin typeface="Arial"/>
                <a:cs typeface="Arial"/>
              </a:rPr>
              <a:t>года.</a:t>
            </a:r>
            <a:endParaRPr sz="13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0408919" y="6507480"/>
            <a:ext cx="640080" cy="350520"/>
          </a:xfrm>
          <a:custGeom>
            <a:avLst/>
            <a:gdLst/>
            <a:ahLst/>
            <a:cxnLst/>
            <a:rect l="l" t="t" r="r" b="b"/>
            <a:pathLst>
              <a:path w="640079" h="350520">
                <a:moveTo>
                  <a:pt x="640079" y="0"/>
                </a:moveTo>
                <a:lnTo>
                  <a:pt x="0" y="0"/>
                </a:lnTo>
                <a:lnTo>
                  <a:pt x="0" y="350517"/>
                </a:lnTo>
                <a:lnTo>
                  <a:pt x="640079" y="350517"/>
                </a:lnTo>
                <a:lnTo>
                  <a:pt x="640079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" name="object 39"/>
          <p:cNvGrpSpPr/>
          <p:nvPr/>
        </p:nvGrpSpPr>
        <p:grpSpPr>
          <a:xfrm>
            <a:off x="118075" y="0"/>
            <a:ext cx="9491980" cy="614680"/>
            <a:chOff x="339852" y="59435"/>
            <a:chExt cx="9491980" cy="614680"/>
          </a:xfrm>
        </p:grpSpPr>
        <p:sp>
          <p:nvSpPr>
            <p:cNvPr id="40" name="object 40"/>
            <p:cNvSpPr/>
            <p:nvPr/>
          </p:nvSpPr>
          <p:spPr>
            <a:xfrm>
              <a:off x="339852" y="59435"/>
              <a:ext cx="329184" cy="6145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01040" y="655319"/>
              <a:ext cx="9130665" cy="0"/>
            </a:xfrm>
            <a:custGeom>
              <a:avLst/>
              <a:gdLst/>
              <a:ahLst/>
              <a:cxnLst/>
              <a:rect l="l" t="t" r="r" b="b"/>
              <a:pathLst>
                <a:path w="9130665">
                  <a:moveTo>
                    <a:pt x="0" y="0"/>
                  </a:moveTo>
                  <a:lnTo>
                    <a:pt x="9130538" y="0"/>
                  </a:lnTo>
                </a:path>
              </a:pathLst>
            </a:custGeom>
            <a:ln w="6096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627798" y="0"/>
            <a:ext cx="11368584" cy="937244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ts val="3500"/>
              </a:lnSpc>
              <a:spcBef>
                <a:spcPts val="100"/>
              </a:spcBef>
            </a:pPr>
            <a:r>
              <a:rPr spc="-170" dirty="0">
                <a:solidFill>
                  <a:srgbClr val="1F487C"/>
                </a:solidFill>
              </a:rPr>
              <a:t>Налоговые </a:t>
            </a:r>
            <a:r>
              <a:rPr spc="-150" dirty="0">
                <a:solidFill>
                  <a:srgbClr val="1F487C"/>
                </a:solidFill>
              </a:rPr>
              <a:t>меры </a:t>
            </a:r>
            <a:r>
              <a:rPr spc="-160" dirty="0">
                <a:solidFill>
                  <a:srgbClr val="1F487C"/>
                </a:solidFill>
              </a:rPr>
              <a:t>поддержки </a:t>
            </a:r>
            <a:r>
              <a:rPr spc="-145" dirty="0">
                <a:solidFill>
                  <a:srgbClr val="C00000"/>
                </a:solidFill>
              </a:rPr>
              <a:t>инвесторов, </a:t>
            </a:r>
            <a:r>
              <a:rPr spc="-170" dirty="0">
                <a:solidFill>
                  <a:srgbClr val="C00000"/>
                </a:solidFill>
              </a:rPr>
              <a:t>реализующих</a:t>
            </a:r>
            <a:r>
              <a:rPr spc="-105" dirty="0">
                <a:solidFill>
                  <a:srgbClr val="C00000"/>
                </a:solidFill>
              </a:rPr>
              <a:t> </a:t>
            </a:r>
            <a:r>
              <a:rPr spc="-145" dirty="0">
                <a:solidFill>
                  <a:srgbClr val="C00000"/>
                </a:solidFill>
              </a:rPr>
              <a:t>ПИП</a:t>
            </a:r>
          </a:p>
        </p:txBody>
      </p:sp>
    </p:spTree>
    <p:extLst>
      <p:ext uri="{BB962C8B-B14F-4D97-AF65-F5344CB8AC3E}">
        <p14:creationId xmlns:p14="http://schemas.microsoft.com/office/powerpoint/2010/main" val="39152305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61133" y="2850642"/>
            <a:ext cx="566420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spc="-105" dirty="0">
                <a:latin typeface="Arial"/>
                <a:cs typeface="Arial"/>
              </a:rPr>
              <a:t>В </a:t>
            </a:r>
            <a:r>
              <a:rPr sz="1600" spc="-55" dirty="0">
                <a:latin typeface="Arial"/>
                <a:cs typeface="Arial"/>
              </a:rPr>
              <a:t>зависимости </a:t>
            </a:r>
            <a:r>
              <a:rPr sz="1600" spc="-130" dirty="0">
                <a:latin typeface="Arial"/>
                <a:cs typeface="Arial"/>
              </a:rPr>
              <a:t>от </a:t>
            </a:r>
            <a:r>
              <a:rPr sz="1600" spc="-80" dirty="0">
                <a:latin typeface="Arial"/>
                <a:cs typeface="Arial"/>
              </a:rPr>
              <a:t>численности </a:t>
            </a:r>
            <a:r>
              <a:rPr sz="1600" spc="-75" dirty="0">
                <a:latin typeface="Arial"/>
                <a:cs typeface="Arial"/>
              </a:rPr>
              <a:t>населения </a:t>
            </a:r>
            <a:r>
              <a:rPr sz="1600" spc="-140" dirty="0">
                <a:latin typeface="Arial"/>
                <a:cs typeface="Arial"/>
              </a:rPr>
              <a:t>МО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60" dirty="0">
                <a:latin typeface="Arial"/>
                <a:cs typeface="Arial"/>
              </a:rPr>
              <a:t>с инвестпроектом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88735" y="2796540"/>
            <a:ext cx="443230" cy="399415"/>
            <a:chOff x="445735" y="2796539"/>
            <a:chExt cx="443230" cy="399415"/>
          </a:xfrm>
        </p:grpSpPr>
        <p:sp>
          <p:nvSpPr>
            <p:cNvPr id="4" name="object 4"/>
            <p:cNvSpPr/>
            <p:nvPr/>
          </p:nvSpPr>
          <p:spPr>
            <a:xfrm>
              <a:off x="740664" y="2796539"/>
              <a:ext cx="74676" cy="640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5735" y="2796539"/>
              <a:ext cx="281212" cy="2788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6636" y="3037331"/>
              <a:ext cx="302260" cy="158750"/>
            </a:xfrm>
            <a:custGeom>
              <a:avLst/>
              <a:gdLst/>
              <a:ahLst/>
              <a:cxnLst/>
              <a:rect l="l" t="t" r="r" b="b"/>
              <a:pathLst>
                <a:path w="302259" h="158750">
                  <a:moveTo>
                    <a:pt x="223951" y="78231"/>
                  </a:moveTo>
                  <a:lnTo>
                    <a:pt x="77800" y="78231"/>
                  </a:lnTo>
                  <a:lnTo>
                    <a:pt x="73075" y="146176"/>
                  </a:lnTo>
                  <a:lnTo>
                    <a:pt x="92525" y="151584"/>
                  </a:lnTo>
                  <a:lnTo>
                    <a:pt x="111975" y="155432"/>
                  </a:lnTo>
                  <a:lnTo>
                    <a:pt x="131425" y="157732"/>
                  </a:lnTo>
                  <a:lnTo>
                    <a:pt x="150876" y="158495"/>
                  </a:lnTo>
                  <a:lnTo>
                    <a:pt x="170656" y="157732"/>
                  </a:lnTo>
                  <a:lnTo>
                    <a:pt x="190657" y="155432"/>
                  </a:lnTo>
                  <a:lnTo>
                    <a:pt x="210217" y="151584"/>
                  </a:lnTo>
                  <a:lnTo>
                    <a:pt x="228676" y="146176"/>
                  </a:lnTo>
                  <a:lnTo>
                    <a:pt x="223951" y="78231"/>
                  </a:lnTo>
                  <a:close/>
                </a:path>
                <a:path w="302259" h="158750">
                  <a:moveTo>
                    <a:pt x="115519" y="0"/>
                  </a:moveTo>
                  <a:lnTo>
                    <a:pt x="68364" y="0"/>
                  </a:lnTo>
                  <a:lnTo>
                    <a:pt x="49983" y="2214"/>
                  </a:lnTo>
                  <a:lnTo>
                    <a:pt x="34477" y="8477"/>
                  </a:lnTo>
                  <a:lnTo>
                    <a:pt x="22947" y="18216"/>
                  </a:lnTo>
                  <a:lnTo>
                    <a:pt x="16497" y="30860"/>
                  </a:lnTo>
                  <a:lnTo>
                    <a:pt x="14147" y="32892"/>
                  </a:lnTo>
                  <a:lnTo>
                    <a:pt x="0" y="111125"/>
                  </a:lnTo>
                  <a:lnTo>
                    <a:pt x="12411" y="119665"/>
                  </a:lnTo>
                  <a:lnTo>
                    <a:pt x="25047" y="127063"/>
                  </a:lnTo>
                  <a:lnTo>
                    <a:pt x="38126" y="133699"/>
                  </a:lnTo>
                  <a:lnTo>
                    <a:pt x="51866" y="139953"/>
                  </a:lnTo>
                  <a:lnTo>
                    <a:pt x="63652" y="78231"/>
                  </a:lnTo>
                  <a:lnTo>
                    <a:pt x="295803" y="78231"/>
                  </a:lnTo>
                  <a:lnTo>
                    <a:pt x="290957" y="51434"/>
                  </a:lnTo>
                  <a:lnTo>
                    <a:pt x="150876" y="51434"/>
                  </a:lnTo>
                  <a:lnTo>
                    <a:pt x="115519" y="0"/>
                  </a:lnTo>
                  <a:close/>
                </a:path>
                <a:path w="302259" h="158750">
                  <a:moveTo>
                    <a:pt x="295803" y="78231"/>
                  </a:moveTo>
                  <a:lnTo>
                    <a:pt x="240461" y="78231"/>
                  </a:lnTo>
                  <a:lnTo>
                    <a:pt x="249885" y="137921"/>
                  </a:lnTo>
                  <a:lnTo>
                    <a:pt x="263956" y="132556"/>
                  </a:lnTo>
                  <a:lnTo>
                    <a:pt x="277585" y="126047"/>
                  </a:lnTo>
                  <a:lnTo>
                    <a:pt x="290331" y="118776"/>
                  </a:lnTo>
                  <a:lnTo>
                    <a:pt x="301752" y="111125"/>
                  </a:lnTo>
                  <a:lnTo>
                    <a:pt x="295803" y="78231"/>
                  </a:lnTo>
                  <a:close/>
                </a:path>
                <a:path w="302259" h="158750">
                  <a:moveTo>
                    <a:pt x="235737" y="0"/>
                  </a:moveTo>
                  <a:lnTo>
                    <a:pt x="186232" y="0"/>
                  </a:lnTo>
                  <a:lnTo>
                    <a:pt x="150876" y="51434"/>
                  </a:lnTo>
                  <a:lnTo>
                    <a:pt x="290957" y="51434"/>
                  </a:lnTo>
                  <a:lnTo>
                    <a:pt x="287604" y="32892"/>
                  </a:lnTo>
                  <a:lnTo>
                    <a:pt x="287604" y="30860"/>
                  </a:lnTo>
                  <a:lnTo>
                    <a:pt x="279832" y="18216"/>
                  </a:lnTo>
                  <a:lnTo>
                    <a:pt x="267862" y="8477"/>
                  </a:lnTo>
                  <a:lnTo>
                    <a:pt x="252796" y="2214"/>
                  </a:lnTo>
                  <a:lnTo>
                    <a:pt x="2357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2564" y="2872739"/>
              <a:ext cx="185927" cy="1935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6239255" y="3698747"/>
            <a:ext cx="0" cy="388620"/>
          </a:xfrm>
          <a:custGeom>
            <a:avLst/>
            <a:gdLst/>
            <a:ahLst/>
            <a:cxnLst/>
            <a:rect l="l" t="t" r="r" b="b"/>
            <a:pathLst>
              <a:path h="388620">
                <a:moveTo>
                  <a:pt x="0" y="388619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308598" y="3661409"/>
            <a:ext cx="4445635" cy="969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35255">
              <a:spcBef>
                <a:spcPts val="95"/>
              </a:spcBef>
            </a:pPr>
            <a:r>
              <a:rPr sz="1300" spc="-40" dirty="0">
                <a:latin typeface="Arial"/>
                <a:cs typeface="Arial"/>
              </a:rPr>
              <a:t>Пермский </a:t>
            </a:r>
            <a:r>
              <a:rPr sz="1300" spc="-145" dirty="0">
                <a:latin typeface="Arial"/>
                <a:cs typeface="Arial"/>
              </a:rPr>
              <a:t>ГО, </a:t>
            </a:r>
            <a:r>
              <a:rPr sz="1300" spc="-40" dirty="0">
                <a:latin typeface="Arial"/>
                <a:cs typeface="Arial"/>
              </a:rPr>
              <a:t>Пермский </a:t>
            </a:r>
            <a:r>
              <a:rPr sz="1300" spc="-125" dirty="0">
                <a:latin typeface="Arial"/>
                <a:cs typeface="Arial"/>
              </a:rPr>
              <a:t>МР, </a:t>
            </a:r>
            <a:r>
              <a:rPr sz="1300" spc="-40" dirty="0">
                <a:latin typeface="Arial"/>
                <a:cs typeface="Arial"/>
              </a:rPr>
              <a:t>Березники, </a:t>
            </a:r>
            <a:r>
              <a:rPr sz="1300" spc="-55" dirty="0">
                <a:latin typeface="Arial"/>
                <a:cs typeface="Arial"/>
              </a:rPr>
              <a:t>Соликамск, </a:t>
            </a:r>
            <a:r>
              <a:rPr sz="1300" spc="-45" dirty="0">
                <a:latin typeface="Arial"/>
                <a:cs typeface="Arial"/>
              </a:rPr>
              <a:t>Кунгур,  </a:t>
            </a:r>
            <a:r>
              <a:rPr sz="1300" spc="-35" dirty="0">
                <a:latin typeface="Arial"/>
                <a:cs typeface="Arial"/>
              </a:rPr>
              <a:t>Чайковский</a:t>
            </a:r>
            <a:endParaRPr sz="1300">
              <a:latin typeface="Arial"/>
              <a:cs typeface="Arial"/>
            </a:endParaRPr>
          </a:p>
          <a:p>
            <a:pPr marL="25400" marR="5080">
              <a:spcBef>
                <a:spcPts val="1190"/>
              </a:spcBef>
            </a:pPr>
            <a:r>
              <a:rPr sz="1300" spc="-20" dirty="0">
                <a:latin typeface="Arial"/>
                <a:cs typeface="Arial"/>
              </a:rPr>
              <a:t>Краснокамск, </a:t>
            </a:r>
            <a:r>
              <a:rPr sz="1300" spc="-60" dirty="0">
                <a:latin typeface="Arial"/>
                <a:cs typeface="Arial"/>
              </a:rPr>
              <a:t>Лысьва, Чусовой, </a:t>
            </a:r>
            <a:r>
              <a:rPr sz="1300" spc="-45" dirty="0">
                <a:latin typeface="Arial"/>
                <a:cs typeface="Arial"/>
              </a:rPr>
              <a:t>Добрянка, </a:t>
            </a:r>
            <a:r>
              <a:rPr sz="1300" spc="-50" dirty="0">
                <a:latin typeface="Arial"/>
                <a:cs typeface="Arial"/>
              </a:rPr>
              <a:t>Чернушка, </a:t>
            </a:r>
            <a:r>
              <a:rPr sz="1300" spc="-65" dirty="0">
                <a:latin typeface="Arial"/>
                <a:cs typeface="Arial"/>
              </a:rPr>
              <a:t>Нытва,  </a:t>
            </a:r>
            <a:r>
              <a:rPr sz="1300" spc="-50" dirty="0">
                <a:latin typeface="Arial"/>
                <a:cs typeface="Arial"/>
              </a:rPr>
              <a:t>Верещагино, </a:t>
            </a:r>
            <a:r>
              <a:rPr sz="1300" spc="-100" dirty="0">
                <a:latin typeface="Arial"/>
                <a:cs typeface="Arial"/>
              </a:rPr>
              <a:t>Губаха, </a:t>
            </a:r>
            <a:r>
              <a:rPr sz="1300" spc="-35" dirty="0">
                <a:latin typeface="Arial"/>
                <a:cs typeface="Arial"/>
              </a:rPr>
              <a:t>Кудымкарский</a:t>
            </a:r>
            <a:r>
              <a:rPr sz="1300" spc="70" dirty="0">
                <a:latin typeface="Arial"/>
                <a:cs typeface="Arial"/>
              </a:rPr>
              <a:t> </a:t>
            </a:r>
            <a:r>
              <a:rPr sz="1300" spc="-120" dirty="0">
                <a:latin typeface="Arial"/>
                <a:cs typeface="Arial"/>
              </a:rPr>
              <a:t>МО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39255" y="4241291"/>
            <a:ext cx="0" cy="388620"/>
          </a:xfrm>
          <a:custGeom>
            <a:avLst/>
            <a:gdLst/>
            <a:ahLst/>
            <a:cxnLst/>
            <a:rect l="l" t="t" r="r" b="b"/>
            <a:pathLst>
              <a:path h="388620">
                <a:moveTo>
                  <a:pt x="0" y="388619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831714" y="3533928"/>
            <a:ext cx="4820285" cy="16535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445" marR="4501515" indent="68580">
              <a:lnSpc>
                <a:spcPct val="127099"/>
              </a:lnSpc>
              <a:spcBef>
                <a:spcPts val="100"/>
              </a:spcBef>
            </a:pPr>
            <a:r>
              <a:rPr sz="2800" b="1" spc="-80" dirty="0">
                <a:latin typeface="Arial"/>
                <a:cs typeface="Arial"/>
              </a:rPr>
              <a:t>I  </a:t>
            </a:r>
            <a:r>
              <a:rPr sz="2800" b="1" spc="-75" dirty="0">
                <a:latin typeface="Arial"/>
                <a:cs typeface="Arial"/>
              </a:rPr>
              <a:t>II</a:t>
            </a:r>
            <a:endParaRPr sz="2800">
              <a:latin typeface="Arial"/>
              <a:cs typeface="Arial"/>
            </a:endParaRPr>
          </a:p>
          <a:p>
            <a:pPr marL="494030" marR="30480" indent="-456565">
              <a:lnSpc>
                <a:spcPct val="83900"/>
              </a:lnSpc>
              <a:spcBef>
                <a:spcPts val="195"/>
              </a:spcBef>
              <a:tabLst>
                <a:tab pos="494030" algn="l"/>
              </a:tabLst>
            </a:pPr>
            <a:r>
              <a:rPr sz="4200" b="1" spc="-120" baseline="-30753" dirty="0">
                <a:latin typeface="Arial"/>
                <a:cs typeface="Arial"/>
              </a:rPr>
              <a:t>III	</a:t>
            </a:r>
            <a:r>
              <a:rPr sz="1300" spc="-45" dirty="0">
                <a:latin typeface="Arial"/>
                <a:cs typeface="Arial"/>
              </a:rPr>
              <a:t>Кудымкар, </a:t>
            </a:r>
            <a:r>
              <a:rPr sz="1300" spc="-80" dirty="0">
                <a:latin typeface="Arial"/>
                <a:cs typeface="Arial"/>
              </a:rPr>
              <a:t>Оса, </a:t>
            </a:r>
            <a:r>
              <a:rPr sz="1300" spc="-55" dirty="0">
                <a:latin typeface="Arial"/>
                <a:cs typeface="Arial"/>
              </a:rPr>
              <a:t>Октябрьский, Александровск, </a:t>
            </a:r>
            <a:r>
              <a:rPr sz="1300" spc="-70" dirty="0">
                <a:latin typeface="Arial"/>
                <a:cs typeface="Arial"/>
              </a:rPr>
              <a:t>Барда, </a:t>
            </a:r>
            <a:r>
              <a:rPr sz="1300" spc="-65" dirty="0">
                <a:latin typeface="Arial"/>
                <a:cs typeface="Arial"/>
              </a:rPr>
              <a:t>Куеда,  </a:t>
            </a:r>
            <a:r>
              <a:rPr sz="1300" spc="-75" dirty="0">
                <a:latin typeface="Arial"/>
                <a:cs typeface="Arial"/>
              </a:rPr>
              <a:t>Очер, </a:t>
            </a:r>
            <a:r>
              <a:rPr sz="1300" spc="-60" dirty="0">
                <a:latin typeface="Arial"/>
                <a:cs typeface="Arial"/>
              </a:rPr>
              <a:t>Горнозаводск,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Карагай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39255" y="4820411"/>
            <a:ext cx="0" cy="388620"/>
          </a:xfrm>
          <a:custGeom>
            <a:avLst/>
            <a:gdLst/>
            <a:ahLst/>
            <a:cxnLst/>
            <a:rect l="l" t="t" r="r" b="b"/>
            <a:pathLst>
              <a:path h="388620">
                <a:moveTo>
                  <a:pt x="0" y="388619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39255" y="5394959"/>
            <a:ext cx="0" cy="745490"/>
          </a:xfrm>
          <a:custGeom>
            <a:avLst/>
            <a:gdLst/>
            <a:ahLst/>
            <a:cxnLst/>
            <a:rect l="l" t="t" r="r" b="b"/>
            <a:pathLst>
              <a:path h="745489">
                <a:moveTo>
                  <a:pt x="0" y="745235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819521" y="5324094"/>
            <a:ext cx="5130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8950">
              <a:lnSpc>
                <a:spcPts val="810"/>
              </a:lnSpc>
              <a:spcBef>
                <a:spcPts val="95"/>
              </a:spcBef>
            </a:pPr>
            <a:r>
              <a:rPr sz="1300" spc="-70" dirty="0">
                <a:latin typeface="Arial"/>
                <a:cs typeface="Arial"/>
              </a:rPr>
              <a:t>Чердынь, </a:t>
            </a:r>
            <a:r>
              <a:rPr sz="1300" spc="-30" dirty="0">
                <a:latin typeface="Arial"/>
                <a:cs typeface="Arial"/>
              </a:rPr>
              <a:t>Красновишерск, </a:t>
            </a:r>
            <a:r>
              <a:rPr sz="1300" spc="-70" dirty="0">
                <a:latin typeface="Arial"/>
                <a:cs typeface="Arial"/>
              </a:rPr>
              <a:t>Суксун, </a:t>
            </a:r>
            <a:r>
              <a:rPr sz="1300" spc="-60" dirty="0">
                <a:latin typeface="Arial"/>
                <a:cs typeface="Arial"/>
              </a:rPr>
              <a:t>Ильинский, </a:t>
            </a:r>
            <a:r>
              <a:rPr sz="1300" spc="-55" dirty="0">
                <a:latin typeface="Arial"/>
                <a:cs typeface="Arial"/>
              </a:rPr>
              <a:t>Кизел,</a:t>
            </a:r>
            <a:r>
              <a:rPr sz="1300" spc="140" dirty="0">
                <a:latin typeface="Arial"/>
                <a:cs typeface="Arial"/>
              </a:rPr>
              <a:t> </a:t>
            </a:r>
            <a:r>
              <a:rPr sz="1300" spc="-65" dirty="0">
                <a:latin typeface="Arial"/>
                <a:cs typeface="Arial"/>
              </a:rPr>
              <a:t>Юсьва,</a:t>
            </a:r>
            <a:endParaRPr sz="1300">
              <a:latin typeface="Arial"/>
              <a:cs typeface="Arial"/>
            </a:endParaRPr>
          </a:p>
          <a:p>
            <a:pPr marL="38100">
              <a:lnSpc>
                <a:spcPts val="2460"/>
              </a:lnSpc>
              <a:tabLst>
                <a:tab pos="488950" algn="l"/>
              </a:tabLst>
            </a:pPr>
            <a:r>
              <a:rPr sz="4200" b="1" spc="-337" baseline="-30753" dirty="0">
                <a:latin typeface="Arial"/>
                <a:cs typeface="Arial"/>
              </a:rPr>
              <a:t>IV	</a:t>
            </a:r>
            <a:r>
              <a:rPr sz="1300" spc="-60" dirty="0">
                <a:latin typeface="Arial"/>
                <a:cs typeface="Arial"/>
              </a:rPr>
              <a:t>Оханск, </a:t>
            </a:r>
            <a:r>
              <a:rPr sz="1300" spc="-40" dirty="0">
                <a:latin typeface="Arial"/>
                <a:cs typeface="Arial"/>
              </a:rPr>
              <a:t>Березовка, </a:t>
            </a:r>
            <a:r>
              <a:rPr sz="1300" spc="-90" dirty="0">
                <a:latin typeface="Arial"/>
                <a:cs typeface="Arial"/>
              </a:rPr>
              <a:t>Орда, </a:t>
            </a:r>
            <a:r>
              <a:rPr sz="1300" spc="-65" dirty="0">
                <a:latin typeface="Arial"/>
                <a:cs typeface="Arial"/>
              </a:rPr>
              <a:t>Сива, </a:t>
            </a:r>
            <a:r>
              <a:rPr sz="1300" spc="-70" dirty="0">
                <a:latin typeface="Arial"/>
                <a:cs typeface="Arial"/>
              </a:rPr>
              <a:t>Частые, </a:t>
            </a:r>
            <a:r>
              <a:rPr sz="1300" spc="-90" dirty="0">
                <a:latin typeface="Arial"/>
                <a:cs typeface="Arial"/>
              </a:rPr>
              <a:t>Большая</a:t>
            </a:r>
            <a:r>
              <a:rPr sz="1300" spc="-80" dirty="0">
                <a:latin typeface="Arial"/>
                <a:cs typeface="Arial"/>
              </a:rPr>
              <a:t> </a:t>
            </a:r>
            <a:r>
              <a:rPr sz="1300" spc="-60" dirty="0">
                <a:latin typeface="Arial"/>
                <a:cs typeface="Arial"/>
              </a:rPr>
              <a:t>Соснова,</a:t>
            </a:r>
            <a:endParaRPr sz="1300">
              <a:latin typeface="Arial"/>
              <a:cs typeface="Arial"/>
            </a:endParaRPr>
          </a:p>
          <a:p>
            <a:pPr marL="488950">
              <a:lnSpc>
                <a:spcPts val="1410"/>
              </a:lnSpc>
            </a:pPr>
            <a:r>
              <a:rPr sz="1300" spc="-80" dirty="0">
                <a:latin typeface="Arial"/>
                <a:cs typeface="Arial"/>
              </a:rPr>
              <a:t>Гайны, </a:t>
            </a:r>
            <a:r>
              <a:rPr sz="1300" spc="-50" dirty="0">
                <a:latin typeface="Arial"/>
                <a:cs typeface="Arial"/>
              </a:rPr>
              <a:t>Кишерть, </a:t>
            </a:r>
            <a:r>
              <a:rPr sz="1300" spc="-60" dirty="0">
                <a:latin typeface="Arial"/>
                <a:cs typeface="Arial"/>
              </a:rPr>
              <a:t>Уинское, </a:t>
            </a:r>
            <a:r>
              <a:rPr sz="1300" spc="-30" dirty="0">
                <a:latin typeface="Arial"/>
                <a:cs typeface="Arial"/>
              </a:rPr>
              <a:t>Кочево, </a:t>
            </a:r>
            <a:r>
              <a:rPr sz="1300" spc="-185" dirty="0">
                <a:latin typeface="Arial"/>
                <a:cs typeface="Arial"/>
              </a:rPr>
              <a:t>ЗАТО </a:t>
            </a:r>
            <a:r>
              <a:rPr sz="1300" spc="-55" dirty="0">
                <a:latin typeface="Arial"/>
                <a:cs typeface="Arial"/>
              </a:rPr>
              <a:t>Звездный, </a:t>
            </a:r>
            <a:r>
              <a:rPr sz="1300" spc="-85" dirty="0">
                <a:latin typeface="Arial"/>
                <a:cs typeface="Arial"/>
              </a:rPr>
              <a:t>Елово,</a:t>
            </a:r>
            <a:r>
              <a:rPr sz="1300" spc="105" dirty="0">
                <a:latin typeface="Arial"/>
                <a:cs typeface="Arial"/>
              </a:rPr>
              <a:t> </a:t>
            </a:r>
            <a:r>
              <a:rPr sz="1300" spc="-100" dirty="0">
                <a:latin typeface="Arial"/>
                <a:cs typeface="Arial"/>
              </a:rPr>
              <a:t>Юрла,</a:t>
            </a:r>
            <a:endParaRPr sz="1300">
              <a:latin typeface="Arial"/>
              <a:cs typeface="Arial"/>
            </a:endParaRPr>
          </a:p>
          <a:p>
            <a:pPr marL="488950"/>
            <a:r>
              <a:rPr sz="1300" spc="-25" dirty="0">
                <a:latin typeface="Arial"/>
                <a:cs typeface="Arial"/>
              </a:rPr>
              <a:t>Коса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676539" y="3816096"/>
            <a:ext cx="3882390" cy="2327910"/>
            <a:chOff x="533539" y="3816096"/>
            <a:chExt cx="3882390" cy="2327910"/>
          </a:xfrm>
        </p:grpSpPr>
        <p:sp>
          <p:nvSpPr>
            <p:cNvPr id="16" name="object 16"/>
            <p:cNvSpPr/>
            <p:nvPr/>
          </p:nvSpPr>
          <p:spPr>
            <a:xfrm>
              <a:off x="579120" y="4445508"/>
              <a:ext cx="3601720" cy="1658620"/>
            </a:xfrm>
            <a:custGeom>
              <a:avLst/>
              <a:gdLst/>
              <a:ahLst/>
              <a:cxnLst/>
              <a:rect l="l" t="t" r="r" b="b"/>
              <a:pathLst>
                <a:path w="3601720" h="1658620">
                  <a:moveTo>
                    <a:pt x="0" y="1658112"/>
                  </a:moveTo>
                  <a:lnTo>
                    <a:pt x="3601212" y="1658112"/>
                  </a:lnTo>
                </a:path>
                <a:path w="3601720" h="1658620">
                  <a:moveTo>
                    <a:pt x="0" y="1104900"/>
                  </a:moveTo>
                  <a:lnTo>
                    <a:pt x="3601212" y="1104900"/>
                  </a:lnTo>
                </a:path>
                <a:path w="3601720" h="1658620">
                  <a:moveTo>
                    <a:pt x="0" y="553212"/>
                  </a:moveTo>
                  <a:lnTo>
                    <a:pt x="3601212" y="553212"/>
                  </a:lnTo>
                </a:path>
                <a:path w="3601720" h="1658620">
                  <a:moveTo>
                    <a:pt x="0" y="0"/>
                  </a:moveTo>
                  <a:lnTo>
                    <a:pt x="3601212" y="0"/>
                  </a:lnTo>
                </a:path>
              </a:pathLst>
            </a:custGeom>
            <a:ln w="9144">
              <a:solidFill>
                <a:srgbClr val="AEABAB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380488" y="4445508"/>
              <a:ext cx="899160" cy="16581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80488" y="4445508"/>
              <a:ext cx="899160" cy="1658620"/>
            </a:xfrm>
            <a:custGeom>
              <a:avLst/>
              <a:gdLst/>
              <a:ahLst/>
              <a:cxnLst/>
              <a:rect l="l" t="t" r="r" b="b"/>
              <a:pathLst>
                <a:path w="899160" h="1658620">
                  <a:moveTo>
                    <a:pt x="0" y="1658112"/>
                  </a:moveTo>
                  <a:lnTo>
                    <a:pt x="899160" y="1658112"/>
                  </a:lnTo>
                  <a:lnTo>
                    <a:pt x="899160" y="0"/>
                  </a:lnTo>
                  <a:lnTo>
                    <a:pt x="0" y="0"/>
                  </a:lnTo>
                  <a:lnTo>
                    <a:pt x="0" y="1658112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9120" y="4998720"/>
              <a:ext cx="1801368" cy="11049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9120" y="3892296"/>
              <a:ext cx="3601720" cy="0"/>
            </a:xfrm>
            <a:custGeom>
              <a:avLst/>
              <a:gdLst/>
              <a:ahLst/>
              <a:cxnLst/>
              <a:rect l="l" t="t" r="r" b="b"/>
              <a:pathLst>
                <a:path w="3601720">
                  <a:moveTo>
                    <a:pt x="0" y="0"/>
                  </a:moveTo>
                  <a:lnTo>
                    <a:pt x="3601212" y="0"/>
                  </a:lnTo>
                </a:path>
              </a:pathLst>
            </a:custGeom>
            <a:ln w="9144">
              <a:solidFill>
                <a:srgbClr val="AEABAB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79648" y="3892296"/>
              <a:ext cx="900684" cy="221132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79120" y="3892296"/>
              <a:ext cx="3601720" cy="2211705"/>
            </a:xfrm>
            <a:custGeom>
              <a:avLst/>
              <a:gdLst/>
              <a:ahLst/>
              <a:cxnLst/>
              <a:rect l="l" t="t" r="r" b="b"/>
              <a:pathLst>
                <a:path w="3601720" h="2211704">
                  <a:moveTo>
                    <a:pt x="0" y="1658112"/>
                  </a:moveTo>
                  <a:lnTo>
                    <a:pt x="900683" y="1658112"/>
                  </a:lnTo>
                  <a:lnTo>
                    <a:pt x="900683" y="2211323"/>
                  </a:lnTo>
                  <a:lnTo>
                    <a:pt x="0" y="2211323"/>
                  </a:lnTo>
                  <a:lnTo>
                    <a:pt x="0" y="1658112"/>
                  </a:lnTo>
                  <a:close/>
                </a:path>
                <a:path w="3601720" h="2211704">
                  <a:moveTo>
                    <a:pt x="900683" y="1106423"/>
                  </a:moveTo>
                  <a:lnTo>
                    <a:pt x="1801368" y="1106423"/>
                  </a:lnTo>
                  <a:lnTo>
                    <a:pt x="1801368" y="2211323"/>
                  </a:lnTo>
                  <a:lnTo>
                    <a:pt x="900683" y="2211323"/>
                  </a:lnTo>
                  <a:lnTo>
                    <a:pt x="900683" y="1106423"/>
                  </a:lnTo>
                  <a:close/>
                </a:path>
                <a:path w="3601720" h="2211704">
                  <a:moveTo>
                    <a:pt x="2700528" y="0"/>
                  </a:moveTo>
                  <a:lnTo>
                    <a:pt x="3601212" y="0"/>
                  </a:lnTo>
                  <a:lnTo>
                    <a:pt x="3601212" y="2211323"/>
                  </a:lnTo>
                  <a:lnTo>
                    <a:pt x="2700528" y="2211323"/>
                  </a:lnTo>
                  <a:lnTo>
                    <a:pt x="2700528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180205" y="6067399"/>
              <a:ext cx="235712" cy="7618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33539" y="3816096"/>
              <a:ext cx="76200" cy="2295525"/>
            </a:xfrm>
            <a:custGeom>
              <a:avLst/>
              <a:gdLst/>
              <a:ahLst/>
              <a:cxnLst/>
              <a:rect l="l" t="t" r="r" b="b"/>
              <a:pathLst>
                <a:path w="76200" h="2295525">
                  <a:moveTo>
                    <a:pt x="44447" y="76178"/>
                  </a:moveTo>
                  <a:lnTo>
                    <a:pt x="31748" y="76221"/>
                  </a:lnTo>
                  <a:lnTo>
                    <a:pt x="35839" y="2295448"/>
                  </a:lnTo>
                  <a:lnTo>
                    <a:pt x="48539" y="2295423"/>
                  </a:lnTo>
                  <a:lnTo>
                    <a:pt x="44447" y="76178"/>
                  </a:lnTo>
                  <a:close/>
                </a:path>
                <a:path w="76200" h="2295525">
                  <a:moveTo>
                    <a:pt x="37960" y="0"/>
                  </a:moveTo>
                  <a:lnTo>
                    <a:pt x="0" y="76326"/>
                  </a:lnTo>
                  <a:lnTo>
                    <a:pt x="31748" y="76221"/>
                  </a:lnTo>
                  <a:lnTo>
                    <a:pt x="31724" y="63499"/>
                  </a:lnTo>
                  <a:lnTo>
                    <a:pt x="69879" y="63499"/>
                  </a:lnTo>
                  <a:lnTo>
                    <a:pt x="37960" y="0"/>
                  </a:lnTo>
                  <a:close/>
                </a:path>
                <a:path w="76200" h="2295525">
                  <a:moveTo>
                    <a:pt x="44424" y="63499"/>
                  </a:moveTo>
                  <a:lnTo>
                    <a:pt x="31724" y="63499"/>
                  </a:lnTo>
                  <a:lnTo>
                    <a:pt x="31748" y="76221"/>
                  </a:lnTo>
                  <a:lnTo>
                    <a:pt x="44447" y="76178"/>
                  </a:lnTo>
                  <a:lnTo>
                    <a:pt x="44424" y="63499"/>
                  </a:lnTo>
                  <a:close/>
                </a:path>
                <a:path w="76200" h="2295525">
                  <a:moveTo>
                    <a:pt x="69879" y="63499"/>
                  </a:moveTo>
                  <a:lnTo>
                    <a:pt x="44424" y="63499"/>
                  </a:lnTo>
                  <a:lnTo>
                    <a:pt x="44447" y="76178"/>
                  </a:lnTo>
                  <a:lnTo>
                    <a:pt x="76200" y="76072"/>
                  </a:lnTo>
                  <a:lnTo>
                    <a:pt x="69879" y="634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500836" y="6013323"/>
            <a:ext cx="89535" cy="173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40"/>
              </a:lnSpc>
            </a:pPr>
            <a:r>
              <a:rPr sz="1200" spc="3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98828" y="5434685"/>
            <a:ext cx="2057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35" dirty="0"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98828" y="4881194"/>
            <a:ext cx="2057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35" dirty="0">
                <a:latin typeface="Arial"/>
                <a:cs typeface="Arial"/>
              </a:rPr>
              <a:t>40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98828" y="4328541"/>
            <a:ext cx="2057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35" dirty="0">
                <a:latin typeface="Arial"/>
                <a:cs typeface="Arial"/>
              </a:rPr>
              <a:t>60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98828" y="3775329"/>
            <a:ext cx="2057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35" dirty="0">
                <a:latin typeface="Arial"/>
                <a:cs typeface="Arial"/>
              </a:rPr>
              <a:t>80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475944" y="3526663"/>
            <a:ext cx="14408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0" dirty="0">
                <a:latin typeface="Arial"/>
                <a:cs typeface="Arial"/>
              </a:rPr>
              <a:t>Инвестиции, </a:t>
            </a:r>
            <a:r>
              <a:rPr sz="1200" spc="-65" dirty="0">
                <a:latin typeface="Arial"/>
                <a:cs typeface="Arial"/>
              </a:rPr>
              <a:t>млн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60" dirty="0">
                <a:latin typeface="Arial"/>
                <a:cs typeface="Arial"/>
              </a:rPr>
              <a:t>руб.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443228" y="5826253"/>
            <a:ext cx="186055" cy="338455"/>
          </a:xfrm>
          <a:custGeom>
            <a:avLst/>
            <a:gdLst/>
            <a:ahLst/>
            <a:cxnLst/>
            <a:rect l="l" t="t" r="r" b="b"/>
            <a:pathLst>
              <a:path w="186054" h="338454">
                <a:moveTo>
                  <a:pt x="185928" y="0"/>
                </a:moveTo>
                <a:lnTo>
                  <a:pt x="0" y="0"/>
                </a:lnTo>
                <a:lnTo>
                  <a:pt x="0" y="338328"/>
                </a:lnTo>
                <a:lnTo>
                  <a:pt x="185928" y="338328"/>
                </a:lnTo>
                <a:lnTo>
                  <a:pt x="1859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802504" y="3484879"/>
            <a:ext cx="1143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80" dirty="0">
                <a:latin typeface="Arial"/>
                <a:cs typeface="Arial"/>
              </a:rPr>
              <a:t>I</a:t>
            </a:r>
            <a:endParaRPr sz="2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867657" y="4019803"/>
            <a:ext cx="205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75" dirty="0">
                <a:latin typeface="Arial"/>
                <a:cs typeface="Arial"/>
              </a:rPr>
              <a:t>II</a:t>
            </a:r>
            <a:endParaRPr sz="2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923795" y="4581855"/>
            <a:ext cx="2952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75" dirty="0">
                <a:latin typeface="Arial"/>
                <a:cs typeface="Arial"/>
              </a:rPr>
              <a:t>III</a:t>
            </a:r>
            <a:endParaRPr sz="2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029155" y="5114035"/>
            <a:ext cx="3073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220" dirty="0">
                <a:latin typeface="Arial"/>
                <a:cs typeface="Arial"/>
              </a:rPr>
              <a:t>IV</a:t>
            </a:r>
            <a:endParaRPr sz="2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516505" y="6128410"/>
            <a:ext cx="2057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35" dirty="0"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406267" y="6118352"/>
            <a:ext cx="20510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35" dirty="0">
                <a:latin typeface="Arial"/>
                <a:cs typeface="Arial"/>
              </a:rPr>
              <a:t>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330445" y="6118352"/>
            <a:ext cx="17373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376555" algn="l"/>
              </a:tabLst>
            </a:pPr>
            <a:r>
              <a:rPr sz="1200" spc="35" dirty="0">
                <a:latin typeface="Arial"/>
                <a:cs typeface="Arial"/>
              </a:rPr>
              <a:t>80	</a:t>
            </a:r>
            <a:r>
              <a:rPr sz="1200" spc="-60" dirty="0">
                <a:latin typeface="Arial"/>
                <a:cs typeface="Arial"/>
              </a:rPr>
              <a:t>Население, </a:t>
            </a:r>
            <a:r>
              <a:rPr sz="1200" spc="-65" dirty="0">
                <a:latin typeface="Arial"/>
                <a:cs typeface="Arial"/>
              </a:rPr>
              <a:t>тыс.</a:t>
            </a:r>
            <a:r>
              <a:rPr sz="1200" spc="-120" dirty="0">
                <a:latin typeface="Arial"/>
                <a:cs typeface="Arial"/>
              </a:rPr>
              <a:t> </a:t>
            </a:r>
            <a:r>
              <a:rPr sz="1200" spc="-80" dirty="0">
                <a:latin typeface="Arial"/>
                <a:cs typeface="Arial"/>
              </a:rPr>
              <a:t>чел.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0408919" y="6507480"/>
            <a:ext cx="640080" cy="350520"/>
          </a:xfrm>
          <a:custGeom>
            <a:avLst/>
            <a:gdLst/>
            <a:ahLst/>
            <a:cxnLst/>
            <a:rect l="l" t="t" r="r" b="b"/>
            <a:pathLst>
              <a:path w="640079" h="350520">
                <a:moveTo>
                  <a:pt x="640079" y="0"/>
                </a:moveTo>
                <a:lnTo>
                  <a:pt x="0" y="0"/>
                </a:lnTo>
                <a:lnTo>
                  <a:pt x="0" y="350517"/>
                </a:lnTo>
                <a:lnTo>
                  <a:pt x="640079" y="350517"/>
                </a:lnTo>
                <a:lnTo>
                  <a:pt x="640079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object 40"/>
          <p:cNvGrpSpPr/>
          <p:nvPr/>
        </p:nvGrpSpPr>
        <p:grpSpPr>
          <a:xfrm>
            <a:off x="1482852" y="59435"/>
            <a:ext cx="9491980" cy="614680"/>
            <a:chOff x="339852" y="59435"/>
            <a:chExt cx="9491980" cy="614680"/>
          </a:xfrm>
        </p:grpSpPr>
        <p:sp>
          <p:nvSpPr>
            <p:cNvPr id="41" name="object 41"/>
            <p:cNvSpPr/>
            <p:nvPr/>
          </p:nvSpPr>
          <p:spPr>
            <a:xfrm>
              <a:off x="339852" y="59435"/>
              <a:ext cx="329184" cy="61459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01040" y="655319"/>
              <a:ext cx="9130665" cy="0"/>
            </a:xfrm>
            <a:custGeom>
              <a:avLst/>
              <a:gdLst/>
              <a:ahLst/>
              <a:cxnLst/>
              <a:rect l="l" t="t" r="r" b="b"/>
              <a:pathLst>
                <a:path w="9130665">
                  <a:moveTo>
                    <a:pt x="0" y="0"/>
                  </a:moveTo>
                  <a:lnTo>
                    <a:pt x="9130538" y="0"/>
                  </a:lnTo>
                </a:path>
              </a:pathLst>
            </a:custGeom>
            <a:ln w="6096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1958441" y="257683"/>
            <a:ext cx="5557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75" dirty="0">
                <a:solidFill>
                  <a:srgbClr val="1F487C"/>
                </a:solidFill>
                <a:latin typeface="Arial"/>
                <a:cs typeface="Arial"/>
              </a:rPr>
              <a:t>Муниципальный </a:t>
            </a:r>
            <a:r>
              <a:rPr b="1" spc="-170" dirty="0">
                <a:solidFill>
                  <a:srgbClr val="1F487C"/>
                </a:solidFill>
                <a:latin typeface="Arial"/>
                <a:cs typeface="Arial"/>
              </a:rPr>
              <a:t>приоритетный </a:t>
            </a:r>
            <a:r>
              <a:rPr b="1" spc="-160" dirty="0">
                <a:solidFill>
                  <a:srgbClr val="1F487C"/>
                </a:solidFill>
                <a:latin typeface="Arial"/>
                <a:cs typeface="Arial"/>
              </a:rPr>
              <a:t>инвестиционный</a:t>
            </a:r>
            <a:r>
              <a:rPr b="1" spc="2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b="1" spc="-135" dirty="0">
                <a:solidFill>
                  <a:srgbClr val="1F487C"/>
                </a:solidFill>
                <a:latin typeface="Arial"/>
                <a:cs typeface="Arial"/>
              </a:rPr>
              <a:t>проект</a:t>
            </a:r>
            <a:endParaRPr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516379" y="824484"/>
            <a:ext cx="1574800" cy="1428115"/>
          </a:xfrm>
          <a:custGeom>
            <a:avLst/>
            <a:gdLst/>
            <a:ahLst/>
            <a:cxnLst/>
            <a:rect l="l" t="t" r="r" b="b"/>
            <a:pathLst>
              <a:path w="1574800" h="1428114">
                <a:moveTo>
                  <a:pt x="1508252" y="0"/>
                </a:moveTo>
                <a:lnTo>
                  <a:pt x="66001" y="0"/>
                </a:lnTo>
                <a:lnTo>
                  <a:pt x="40312" y="5193"/>
                </a:lnTo>
                <a:lnTo>
                  <a:pt x="19332" y="19351"/>
                </a:lnTo>
                <a:lnTo>
                  <a:pt x="5187" y="40344"/>
                </a:lnTo>
                <a:lnTo>
                  <a:pt x="0" y="66039"/>
                </a:lnTo>
                <a:lnTo>
                  <a:pt x="0" y="1361948"/>
                </a:lnTo>
                <a:lnTo>
                  <a:pt x="5187" y="1387643"/>
                </a:lnTo>
                <a:lnTo>
                  <a:pt x="19332" y="1408636"/>
                </a:lnTo>
                <a:lnTo>
                  <a:pt x="40312" y="1422794"/>
                </a:lnTo>
                <a:lnTo>
                  <a:pt x="66001" y="1427988"/>
                </a:lnTo>
                <a:lnTo>
                  <a:pt x="1508252" y="1427988"/>
                </a:lnTo>
                <a:lnTo>
                  <a:pt x="1533947" y="1422794"/>
                </a:lnTo>
                <a:lnTo>
                  <a:pt x="1554940" y="1408636"/>
                </a:lnTo>
                <a:lnTo>
                  <a:pt x="1569098" y="1387643"/>
                </a:lnTo>
                <a:lnTo>
                  <a:pt x="1574292" y="1361948"/>
                </a:lnTo>
                <a:lnTo>
                  <a:pt x="1574292" y="66039"/>
                </a:lnTo>
                <a:lnTo>
                  <a:pt x="1569098" y="40344"/>
                </a:lnTo>
                <a:lnTo>
                  <a:pt x="1554940" y="19351"/>
                </a:lnTo>
                <a:lnTo>
                  <a:pt x="1533947" y="5193"/>
                </a:lnTo>
                <a:lnTo>
                  <a:pt x="1508252" y="0"/>
                </a:lnTo>
                <a:close/>
              </a:path>
            </a:pathLst>
          </a:custGeom>
          <a:solidFill>
            <a:srgbClr val="E4E8EB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1534668" y="1055065"/>
            <a:ext cx="1887220" cy="52197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1605915" algn="l"/>
              </a:tabLst>
            </a:pPr>
            <a:r>
              <a:rPr sz="325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50" u="sng" spc="-3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50" u="sng" spc="-21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МПИП</a:t>
            </a:r>
            <a:r>
              <a:rPr sz="3250" spc="-215" dirty="0">
                <a:solidFill>
                  <a:srgbClr val="000000"/>
                </a:solidFill>
              </a:rPr>
              <a:t>	</a:t>
            </a:r>
            <a:r>
              <a:rPr sz="4875" spc="15" baseline="-31623" dirty="0">
                <a:solidFill>
                  <a:srgbClr val="000000"/>
                </a:solidFill>
              </a:rPr>
              <a:t>+</a:t>
            </a:r>
            <a:endParaRPr sz="4875" baseline="-31623">
              <a:latin typeface="Times New Roman"/>
              <a:cs typeface="Times New Roman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427477" y="826009"/>
            <a:ext cx="1579245" cy="1426845"/>
            <a:chOff x="2284476" y="826008"/>
            <a:chExt cx="1579245" cy="1426845"/>
          </a:xfrm>
        </p:grpSpPr>
        <p:sp>
          <p:nvSpPr>
            <p:cNvPr id="47" name="object 47"/>
            <p:cNvSpPr/>
            <p:nvPr/>
          </p:nvSpPr>
          <p:spPr>
            <a:xfrm>
              <a:off x="2284476" y="826008"/>
              <a:ext cx="1579245" cy="1426845"/>
            </a:xfrm>
            <a:custGeom>
              <a:avLst/>
              <a:gdLst/>
              <a:ahLst/>
              <a:cxnLst/>
              <a:rect l="l" t="t" r="r" b="b"/>
              <a:pathLst>
                <a:path w="1579245" h="1426845">
                  <a:moveTo>
                    <a:pt x="1512951" y="0"/>
                  </a:moveTo>
                  <a:lnTo>
                    <a:pt x="65912" y="0"/>
                  </a:lnTo>
                  <a:lnTo>
                    <a:pt x="40237" y="5173"/>
                  </a:lnTo>
                  <a:lnTo>
                    <a:pt x="19288" y="19288"/>
                  </a:lnTo>
                  <a:lnTo>
                    <a:pt x="5173" y="40237"/>
                  </a:lnTo>
                  <a:lnTo>
                    <a:pt x="0" y="65912"/>
                  </a:lnTo>
                  <a:lnTo>
                    <a:pt x="0" y="1360551"/>
                  </a:lnTo>
                  <a:lnTo>
                    <a:pt x="5173" y="1386226"/>
                  </a:lnTo>
                  <a:lnTo>
                    <a:pt x="19288" y="1407175"/>
                  </a:lnTo>
                  <a:lnTo>
                    <a:pt x="40237" y="1421290"/>
                  </a:lnTo>
                  <a:lnTo>
                    <a:pt x="65912" y="1426464"/>
                  </a:lnTo>
                  <a:lnTo>
                    <a:pt x="1512951" y="1426464"/>
                  </a:lnTo>
                  <a:lnTo>
                    <a:pt x="1538626" y="1421290"/>
                  </a:lnTo>
                  <a:lnTo>
                    <a:pt x="1559575" y="1407175"/>
                  </a:lnTo>
                  <a:lnTo>
                    <a:pt x="1573690" y="1386226"/>
                  </a:lnTo>
                  <a:lnTo>
                    <a:pt x="1578864" y="1360551"/>
                  </a:lnTo>
                  <a:lnTo>
                    <a:pt x="1578864" y="65912"/>
                  </a:lnTo>
                  <a:lnTo>
                    <a:pt x="1573690" y="40237"/>
                  </a:lnTo>
                  <a:lnTo>
                    <a:pt x="1559575" y="19288"/>
                  </a:lnTo>
                  <a:lnTo>
                    <a:pt x="1538626" y="5173"/>
                  </a:lnTo>
                  <a:lnTo>
                    <a:pt x="1512951" y="0"/>
                  </a:lnTo>
                  <a:close/>
                </a:path>
              </a:pathLst>
            </a:custGeom>
            <a:solidFill>
              <a:srgbClr val="E4E8EB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476500" y="1370076"/>
              <a:ext cx="1155191" cy="3429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/>
          <p:nvPr/>
        </p:nvSpPr>
        <p:spPr>
          <a:xfrm>
            <a:off x="7522464" y="845820"/>
            <a:ext cx="3392804" cy="405765"/>
          </a:xfrm>
          <a:custGeom>
            <a:avLst/>
            <a:gdLst/>
            <a:ahLst/>
            <a:cxnLst/>
            <a:rect l="l" t="t" r="r" b="b"/>
            <a:pathLst>
              <a:path w="3392804" h="405765">
                <a:moveTo>
                  <a:pt x="3344671" y="0"/>
                </a:moveTo>
                <a:lnTo>
                  <a:pt x="47751" y="0"/>
                </a:lnTo>
                <a:lnTo>
                  <a:pt x="29200" y="3764"/>
                </a:lnTo>
                <a:lnTo>
                  <a:pt x="14017" y="14017"/>
                </a:lnTo>
                <a:lnTo>
                  <a:pt x="3764" y="29200"/>
                </a:lnTo>
                <a:lnTo>
                  <a:pt x="0" y="47751"/>
                </a:lnTo>
                <a:lnTo>
                  <a:pt x="0" y="357631"/>
                </a:lnTo>
                <a:lnTo>
                  <a:pt x="3764" y="376183"/>
                </a:lnTo>
                <a:lnTo>
                  <a:pt x="14017" y="391366"/>
                </a:lnTo>
                <a:lnTo>
                  <a:pt x="29200" y="401619"/>
                </a:lnTo>
                <a:lnTo>
                  <a:pt x="47751" y="405383"/>
                </a:lnTo>
                <a:lnTo>
                  <a:pt x="3344671" y="405383"/>
                </a:lnTo>
                <a:lnTo>
                  <a:pt x="3363223" y="401619"/>
                </a:lnTo>
                <a:lnTo>
                  <a:pt x="3378406" y="391366"/>
                </a:lnTo>
                <a:lnTo>
                  <a:pt x="3388659" y="376183"/>
                </a:lnTo>
                <a:lnTo>
                  <a:pt x="3392424" y="357631"/>
                </a:lnTo>
                <a:lnTo>
                  <a:pt x="3392424" y="47751"/>
                </a:lnTo>
                <a:lnTo>
                  <a:pt x="3388659" y="29200"/>
                </a:lnTo>
                <a:lnTo>
                  <a:pt x="3378406" y="14017"/>
                </a:lnTo>
                <a:lnTo>
                  <a:pt x="3363223" y="3764"/>
                </a:lnTo>
                <a:lnTo>
                  <a:pt x="3344671" y="0"/>
                </a:lnTo>
                <a:close/>
              </a:path>
            </a:pathLst>
          </a:custGeom>
          <a:solidFill>
            <a:srgbClr val="E4E8EB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8082534" y="855725"/>
            <a:ext cx="2032635" cy="373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2250" b="1" spc="-185" dirty="0">
                <a:latin typeface="Arial"/>
                <a:cs typeface="Arial"/>
              </a:rPr>
              <a:t>Сопровождение</a:t>
            </a:r>
            <a:endParaRPr sz="225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7490459" y="1315211"/>
            <a:ext cx="3411220" cy="943610"/>
          </a:xfrm>
          <a:custGeom>
            <a:avLst/>
            <a:gdLst/>
            <a:ahLst/>
            <a:cxnLst/>
            <a:rect l="l" t="t" r="r" b="b"/>
            <a:pathLst>
              <a:path w="3411220" h="943610">
                <a:moveTo>
                  <a:pt x="3367150" y="0"/>
                </a:moveTo>
                <a:lnTo>
                  <a:pt x="43561" y="0"/>
                </a:lnTo>
                <a:lnTo>
                  <a:pt x="26628" y="3430"/>
                </a:lnTo>
                <a:lnTo>
                  <a:pt x="12779" y="12779"/>
                </a:lnTo>
                <a:lnTo>
                  <a:pt x="3430" y="26628"/>
                </a:lnTo>
                <a:lnTo>
                  <a:pt x="0" y="43561"/>
                </a:lnTo>
                <a:lnTo>
                  <a:pt x="0" y="899795"/>
                </a:lnTo>
                <a:lnTo>
                  <a:pt x="3430" y="916727"/>
                </a:lnTo>
                <a:lnTo>
                  <a:pt x="12779" y="930576"/>
                </a:lnTo>
                <a:lnTo>
                  <a:pt x="26628" y="939925"/>
                </a:lnTo>
                <a:lnTo>
                  <a:pt x="43561" y="943355"/>
                </a:lnTo>
                <a:lnTo>
                  <a:pt x="3367150" y="943355"/>
                </a:lnTo>
                <a:lnTo>
                  <a:pt x="3384083" y="939925"/>
                </a:lnTo>
                <a:lnTo>
                  <a:pt x="3397932" y="930576"/>
                </a:lnTo>
                <a:lnTo>
                  <a:pt x="3407281" y="916727"/>
                </a:lnTo>
                <a:lnTo>
                  <a:pt x="3410712" y="899795"/>
                </a:lnTo>
                <a:lnTo>
                  <a:pt x="3410712" y="43561"/>
                </a:lnTo>
                <a:lnTo>
                  <a:pt x="3407281" y="26628"/>
                </a:lnTo>
                <a:lnTo>
                  <a:pt x="3397932" y="12779"/>
                </a:lnTo>
                <a:lnTo>
                  <a:pt x="3384083" y="3430"/>
                </a:lnTo>
                <a:lnTo>
                  <a:pt x="3367150" y="0"/>
                </a:lnTo>
                <a:close/>
              </a:path>
            </a:pathLst>
          </a:custGeom>
          <a:solidFill>
            <a:srgbClr val="E4E8EB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7690485" y="1437893"/>
            <a:ext cx="1243965" cy="8724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065" marR="5080" algn="ctr">
              <a:lnSpc>
                <a:spcPts val="1370"/>
              </a:lnSpc>
              <a:spcBef>
                <a:spcPts val="140"/>
              </a:spcBef>
            </a:pPr>
            <a:r>
              <a:rPr sz="1150" b="1" spc="-110" dirty="0">
                <a:solidFill>
                  <a:srgbClr val="1F487C"/>
                </a:solidFill>
                <a:latin typeface="Arial"/>
                <a:cs typeface="Arial"/>
              </a:rPr>
              <a:t>Аренда </a:t>
            </a:r>
            <a:r>
              <a:rPr sz="1150" b="1" spc="-105" dirty="0">
                <a:solidFill>
                  <a:srgbClr val="1F487C"/>
                </a:solidFill>
                <a:latin typeface="Arial"/>
                <a:cs typeface="Arial"/>
              </a:rPr>
              <a:t>земельного  </a:t>
            </a:r>
            <a:r>
              <a:rPr sz="1150" b="1" spc="-95" dirty="0">
                <a:solidFill>
                  <a:srgbClr val="1F487C"/>
                </a:solidFill>
                <a:latin typeface="Arial"/>
                <a:cs typeface="Arial"/>
              </a:rPr>
              <a:t>участка </a:t>
            </a:r>
            <a:r>
              <a:rPr sz="1150" b="1" spc="-75" dirty="0">
                <a:solidFill>
                  <a:srgbClr val="1F487C"/>
                </a:solidFill>
                <a:latin typeface="Arial"/>
                <a:cs typeface="Arial"/>
              </a:rPr>
              <a:t>без </a:t>
            </a:r>
            <a:r>
              <a:rPr sz="1150" b="1" spc="-110" dirty="0">
                <a:solidFill>
                  <a:srgbClr val="1F487C"/>
                </a:solidFill>
                <a:latin typeface="Arial"/>
                <a:cs typeface="Arial"/>
              </a:rPr>
              <a:t>торгов  </a:t>
            </a:r>
            <a:r>
              <a:rPr sz="1150" spc="-40" dirty="0">
                <a:latin typeface="Arial"/>
                <a:cs typeface="Arial"/>
              </a:rPr>
              <a:t>(на </a:t>
            </a:r>
            <a:r>
              <a:rPr sz="1150" spc="25" dirty="0">
                <a:latin typeface="Arial"/>
                <a:cs typeface="Arial"/>
              </a:rPr>
              <a:t>3</a:t>
            </a:r>
            <a:r>
              <a:rPr sz="1150" spc="-55" dirty="0">
                <a:latin typeface="Arial"/>
                <a:cs typeface="Arial"/>
              </a:rPr>
              <a:t> </a:t>
            </a:r>
            <a:r>
              <a:rPr sz="1150" spc="-60" dirty="0">
                <a:latin typeface="Arial"/>
                <a:cs typeface="Arial"/>
              </a:rPr>
              <a:t>года)</a:t>
            </a:r>
            <a:endParaRPr sz="1150">
              <a:latin typeface="Arial"/>
              <a:cs typeface="Arial"/>
            </a:endParaRPr>
          </a:p>
          <a:p>
            <a:pPr algn="ctr">
              <a:spcBef>
                <a:spcPts val="110"/>
              </a:spcBef>
            </a:pPr>
            <a:r>
              <a:rPr sz="2000" b="1" spc="60" dirty="0">
                <a:solidFill>
                  <a:srgbClr val="008000"/>
                </a:solidFill>
                <a:latin typeface="Arial"/>
                <a:cs typeface="Arial"/>
              </a:rPr>
              <a:t>1 </a:t>
            </a:r>
            <a:r>
              <a:rPr sz="1400" b="1" spc="-114" dirty="0">
                <a:solidFill>
                  <a:srgbClr val="008000"/>
                </a:solidFill>
                <a:latin typeface="Arial"/>
                <a:cs typeface="Arial"/>
              </a:rPr>
              <a:t>руб. </a:t>
            </a:r>
            <a:r>
              <a:rPr sz="1400" b="1" spc="-60" dirty="0">
                <a:latin typeface="Arial"/>
                <a:cs typeface="Arial"/>
              </a:rPr>
              <a:t>за </a:t>
            </a:r>
            <a:r>
              <a:rPr sz="2000" b="1" spc="60" dirty="0">
                <a:latin typeface="Arial"/>
                <a:cs typeface="Arial"/>
              </a:rPr>
              <a:t>1</a:t>
            </a:r>
            <a:r>
              <a:rPr sz="2000" b="1" spc="-340" dirty="0">
                <a:latin typeface="Arial"/>
                <a:cs typeface="Arial"/>
              </a:rPr>
              <a:t> </a:t>
            </a:r>
            <a:r>
              <a:rPr sz="1400" b="1" spc="-55" dirty="0">
                <a:latin typeface="Arial"/>
                <a:cs typeface="Arial"/>
              </a:rPr>
              <a:t>га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9195816" y="1409701"/>
            <a:ext cx="0" cy="791845"/>
          </a:xfrm>
          <a:custGeom>
            <a:avLst/>
            <a:gdLst/>
            <a:ahLst/>
            <a:cxnLst/>
            <a:rect l="l" t="t" r="r" b="b"/>
            <a:pathLst>
              <a:path h="791844">
                <a:moveTo>
                  <a:pt x="0" y="0"/>
                </a:moveTo>
                <a:lnTo>
                  <a:pt x="0" y="791717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9372092" y="1454912"/>
            <a:ext cx="1266190" cy="80454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 marR="34290" indent="3175" algn="ctr">
              <a:lnSpc>
                <a:spcPts val="1370"/>
              </a:lnSpc>
              <a:spcBef>
                <a:spcPts val="140"/>
              </a:spcBef>
            </a:pPr>
            <a:r>
              <a:rPr sz="1150" b="1" spc="-95" dirty="0">
                <a:solidFill>
                  <a:srgbClr val="1F487C"/>
                </a:solidFill>
                <a:latin typeface="Arial"/>
                <a:cs typeface="Arial"/>
              </a:rPr>
              <a:t>Снижение ставки  налога </a:t>
            </a:r>
            <a:r>
              <a:rPr sz="1150" b="1" spc="-60" dirty="0">
                <a:solidFill>
                  <a:srgbClr val="1F487C"/>
                </a:solidFill>
                <a:latin typeface="Arial"/>
                <a:cs typeface="Arial"/>
              </a:rPr>
              <a:t>на</a:t>
            </a:r>
            <a:r>
              <a:rPr sz="1150" b="1" spc="-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150" b="1" spc="-150" dirty="0">
                <a:solidFill>
                  <a:srgbClr val="1F487C"/>
                </a:solidFill>
                <a:latin typeface="Arial"/>
                <a:cs typeface="Arial"/>
              </a:rPr>
              <a:t>прибыль</a:t>
            </a:r>
            <a:endParaRPr sz="1150">
              <a:latin typeface="Arial"/>
              <a:cs typeface="Arial"/>
            </a:endParaRPr>
          </a:p>
          <a:p>
            <a:pPr algn="ctr">
              <a:lnSpc>
                <a:spcPts val="930"/>
              </a:lnSpc>
              <a:spcBef>
                <a:spcPts val="5"/>
              </a:spcBef>
            </a:pPr>
            <a:r>
              <a:rPr sz="800" spc="-20" dirty="0">
                <a:latin typeface="Arial"/>
                <a:cs typeface="Arial"/>
              </a:rPr>
              <a:t>(включение </a:t>
            </a:r>
            <a:r>
              <a:rPr sz="800" dirty="0">
                <a:latin typeface="Arial"/>
                <a:cs typeface="Arial"/>
              </a:rPr>
              <a:t>в </a:t>
            </a:r>
            <a:r>
              <a:rPr sz="800" spc="-30" dirty="0">
                <a:latin typeface="Arial"/>
                <a:cs typeface="Arial"/>
              </a:rPr>
              <a:t>реестр</a:t>
            </a:r>
            <a:r>
              <a:rPr sz="800" spc="-114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РИП*)</a:t>
            </a:r>
            <a:endParaRPr sz="800">
              <a:latin typeface="Arial"/>
              <a:cs typeface="Arial"/>
            </a:endParaRPr>
          </a:p>
          <a:p>
            <a:pPr marR="33655" algn="ctr">
              <a:spcBef>
                <a:spcPts val="495"/>
              </a:spcBef>
            </a:pPr>
            <a:r>
              <a:rPr sz="1150" b="1" spc="-140" dirty="0">
                <a:latin typeface="Arial"/>
                <a:cs typeface="Arial"/>
              </a:rPr>
              <a:t>до</a:t>
            </a:r>
            <a:r>
              <a:rPr sz="1150" b="1" spc="-60" dirty="0">
                <a:latin typeface="Arial"/>
                <a:cs typeface="Arial"/>
              </a:rPr>
              <a:t> </a:t>
            </a:r>
            <a:r>
              <a:rPr sz="1600" b="1" spc="-60" dirty="0">
                <a:solidFill>
                  <a:srgbClr val="008000"/>
                </a:solidFill>
                <a:latin typeface="Arial"/>
                <a:cs typeface="Arial"/>
              </a:rPr>
              <a:t>10%</a:t>
            </a:r>
            <a:endParaRPr sz="16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338572" y="821437"/>
            <a:ext cx="1579245" cy="1426845"/>
          </a:xfrm>
          <a:custGeom>
            <a:avLst/>
            <a:gdLst/>
            <a:ahLst/>
            <a:cxnLst/>
            <a:rect l="l" t="t" r="r" b="b"/>
            <a:pathLst>
              <a:path w="1579245" h="1426845">
                <a:moveTo>
                  <a:pt x="1512951" y="0"/>
                </a:moveTo>
                <a:lnTo>
                  <a:pt x="65912" y="0"/>
                </a:lnTo>
                <a:lnTo>
                  <a:pt x="40237" y="5173"/>
                </a:lnTo>
                <a:lnTo>
                  <a:pt x="19288" y="19288"/>
                </a:lnTo>
                <a:lnTo>
                  <a:pt x="5173" y="40237"/>
                </a:lnTo>
                <a:lnTo>
                  <a:pt x="0" y="65912"/>
                </a:lnTo>
                <a:lnTo>
                  <a:pt x="0" y="1360551"/>
                </a:lnTo>
                <a:lnTo>
                  <a:pt x="5173" y="1386226"/>
                </a:lnTo>
                <a:lnTo>
                  <a:pt x="19288" y="1407175"/>
                </a:lnTo>
                <a:lnTo>
                  <a:pt x="40237" y="1421290"/>
                </a:lnTo>
                <a:lnTo>
                  <a:pt x="65912" y="1426464"/>
                </a:lnTo>
                <a:lnTo>
                  <a:pt x="1512951" y="1426464"/>
                </a:lnTo>
                <a:lnTo>
                  <a:pt x="1538626" y="1421290"/>
                </a:lnTo>
                <a:lnTo>
                  <a:pt x="1559575" y="1407175"/>
                </a:lnTo>
                <a:lnTo>
                  <a:pt x="1573690" y="1386226"/>
                </a:lnTo>
                <a:lnTo>
                  <a:pt x="1578864" y="1360551"/>
                </a:lnTo>
                <a:lnTo>
                  <a:pt x="1578864" y="65912"/>
                </a:lnTo>
                <a:lnTo>
                  <a:pt x="1573690" y="40237"/>
                </a:lnTo>
                <a:lnTo>
                  <a:pt x="1559575" y="19288"/>
                </a:lnTo>
                <a:lnTo>
                  <a:pt x="1538626" y="5173"/>
                </a:lnTo>
                <a:lnTo>
                  <a:pt x="1512951" y="0"/>
                </a:lnTo>
                <a:close/>
              </a:path>
            </a:pathLst>
          </a:custGeom>
          <a:solidFill>
            <a:srgbClr val="E4E8EB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5039615" y="1274140"/>
            <a:ext cx="2312035" cy="521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tabLst>
                <a:tab pos="498475" algn="l"/>
                <a:tab pos="2056130" algn="l"/>
              </a:tabLst>
            </a:pPr>
            <a:r>
              <a:rPr sz="3250" b="1" spc="10" dirty="0">
                <a:latin typeface="Arial"/>
                <a:cs typeface="Arial"/>
              </a:rPr>
              <a:t>+	</a:t>
            </a:r>
            <a:r>
              <a:rPr sz="3250" b="1" spc="-65" dirty="0">
                <a:latin typeface="Arial"/>
                <a:cs typeface="Arial"/>
              </a:rPr>
              <a:t>М</a:t>
            </a:r>
            <a:r>
              <a:rPr sz="3250" b="1" spc="-475" dirty="0">
                <a:latin typeface="Arial"/>
                <a:cs typeface="Arial"/>
              </a:rPr>
              <a:t>О</a:t>
            </a:r>
            <a:r>
              <a:rPr sz="3250" b="1" spc="-114" dirty="0">
                <a:latin typeface="Arial"/>
                <a:cs typeface="Arial"/>
              </a:rPr>
              <a:t> </a:t>
            </a:r>
            <a:r>
              <a:rPr sz="3250" b="1" spc="-280" dirty="0">
                <a:latin typeface="Arial"/>
                <a:cs typeface="Arial"/>
              </a:rPr>
              <a:t>П</a:t>
            </a:r>
            <a:r>
              <a:rPr sz="3250" b="1" spc="60" dirty="0">
                <a:latin typeface="Arial"/>
                <a:cs typeface="Arial"/>
              </a:rPr>
              <a:t>К</a:t>
            </a:r>
            <a:r>
              <a:rPr sz="3250" b="1" dirty="0">
                <a:latin typeface="Arial"/>
                <a:cs typeface="Arial"/>
              </a:rPr>
              <a:t>	</a:t>
            </a:r>
            <a:r>
              <a:rPr sz="3250" b="1" spc="5" dirty="0">
                <a:latin typeface="Arial"/>
                <a:cs typeface="Arial"/>
              </a:rPr>
              <a:t>=</a:t>
            </a:r>
            <a:endParaRPr sz="325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757884" y="1616202"/>
            <a:ext cx="1064895" cy="523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spcBef>
                <a:spcPts val="105"/>
              </a:spcBef>
            </a:pPr>
            <a:r>
              <a:rPr sz="1300" spc="-110" dirty="0">
                <a:latin typeface="Arial"/>
                <a:cs typeface="Arial"/>
              </a:rPr>
              <a:t>от </a:t>
            </a:r>
            <a:r>
              <a:rPr sz="1950" b="1" spc="70" dirty="0">
                <a:solidFill>
                  <a:srgbClr val="008000"/>
                </a:solidFill>
                <a:latin typeface="Arial"/>
                <a:cs typeface="Arial"/>
              </a:rPr>
              <a:t>20 </a:t>
            </a:r>
            <a:r>
              <a:rPr sz="1300" spc="-100" dirty="0">
                <a:latin typeface="Arial"/>
                <a:cs typeface="Arial"/>
              </a:rPr>
              <a:t>до</a:t>
            </a:r>
            <a:r>
              <a:rPr sz="1300" spc="-160" dirty="0">
                <a:latin typeface="Arial"/>
                <a:cs typeface="Arial"/>
              </a:rPr>
              <a:t> </a:t>
            </a:r>
            <a:r>
              <a:rPr sz="1950" b="1" spc="75" dirty="0">
                <a:solidFill>
                  <a:srgbClr val="008000"/>
                </a:solidFill>
                <a:latin typeface="Arial"/>
                <a:cs typeface="Arial"/>
              </a:rPr>
              <a:t>99</a:t>
            </a:r>
            <a:endParaRPr sz="1950">
              <a:latin typeface="Arial"/>
              <a:cs typeface="Arial"/>
            </a:endParaRPr>
          </a:p>
          <a:p>
            <a:pPr algn="ctr">
              <a:spcBef>
                <a:spcPts val="15"/>
              </a:spcBef>
            </a:pPr>
            <a:r>
              <a:rPr sz="1300" spc="-75" dirty="0">
                <a:latin typeface="Arial"/>
                <a:cs typeface="Arial"/>
              </a:rPr>
              <a:t>млн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spc="-70" dirty="0">
                <a:latin typeface="Arial"/>
                <a:cs typeface="Arial"/>
              </a:rPr>
              <a:t>руб.</a:t>
            </a:r>
            <a:endParaRPr sz="13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36731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61815" y="3852136"/>
            <a:ext cx="845696" cy="846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97290" y="5298670"/>
            <a:ext cx="817418" cy="8174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63504" y="1246096"/>
            <a:ext cx="846890" cy="8468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08919" y="6507480"/>
            <a:ext cx="640080" cy="350520"/>
          </a:xfrm>
          <a:custGeom>
            <a:avLst/>
            <a:gdLst/>
            <a:ahLst/>
            <a:cxnLst/>
            <a:rect l="l" t="t" r="r" b="b"/>
            <a:pathLst>
              <a:path w="640079" h="350520">
                <a:moveTo>
                  <a:pt x="640079" y="0"/>
                </a:moveTo>
                <a:lnTo>
                  <a:pt x="0" y="0"/>
                </a:lnTo>
                <a:lnTo>
                  <a:pt x="0" y="350517"/>
                </a:lnTo>
                <a:lnTo>
                  <a:pt x="640079" y="350517"/>
                </a:lnTo>
                <a:lnTo>
                  <a:pt x="640079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45910" y="47971"/>
            <a:ext cx="8584441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20" dirty="0">
                <a:solidFill>
                  <a:srgbClr val="1F487C"/>
                </a:solidFill>
              </a:rPr>
              <a:t>Контактная</a:t>
            </a:r>
            <a:r>
              <a:rPr spc="-125" dirty="0">
                <a:solidFill>
                  <a:srgbClr val="1F487C"/>
                </a:solidFill>
              </a:rPr>
              <a:t> </a:t>
            </a:r>
            <a:r>
              <a:rPr spc="-165" dirty="0">
                <a:solidFill>
                  <a:srgbClr val="1F487C"/>
                </a:solidFill>
              </a:rPr>
              <a:t>информация</a:t>
            </a:r>
          </a:p>
        </p:txBody>
      </p:sp>
      <p:sp>
        <p:nvSpPr>
          <p:cNvPr id="7" name="object 7"/>
          <p:cNvSpPr/>
          <p:nvPr/>
        </p:nvSpPr>
        <p:spPr>
          <a:xfrm>
            <a:off x="159019" y="100379"/>
            <a:ext cx="329184" cy="614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57173" y="729995"/>
            <a:ext cx="9130665" cy="0"/>
          </a:xfrm>
          <a:custGeom>
            <a:avLst/>
            <a:gdLst/>
            <a:ahLst/>
            <a:cxnLst/>
            <a:rect l="l" t="t" r="r" b="b"/>
            <a:pathLst>
              <a:path w="9130665">
                <a:moveTo>
                  <a:pt x="0" y="0"/>
                </a:moveTo>
                <a:lnTo>
                  <a:pt x="9130538" y="0"/>
                </a:lnTo>
              </a:path>
            </a:pathLst>
          </a:custGeom>
          <a:ln w="6096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77822" y="2094358"/>
            <a:ext cx="231203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>
              <a:spcBef>
                <a:spcPts val="105"/>
              </a:spcBef>
            </a:pPr>
            <a:r>
              <a:rPr sz="1400" spc="-90" dirty="0">
                <a:latin typeface="Arial"/>
                <a:cs typeface="Arial"/>
              </a:rPr>
              <a:t>По </a:t>
            </a:r>
            <a:r>
              <a:rPr sz="1400" spc="-30" dirty="0">
                <a:latin typeface="Arial"/>
                <a:cs typeface="Arial"/>
              </a:rPr>
              <a:t>вопросам </a:t>
            </a:r>
            <a:r>
              <a:rPr sz="1400" spc="-70" dirty="0">
                <a:latin typeface="Arial"/>
                <a:cs typeface="Arial"/>
              </a:rPr>
              <a:t>предоставления  </a:t>
            </a:r>
            <a:r>
              <a:rPr sz="1400" b="1" spc="-150" dirty="0">
                <a:latin typeface="Arial"/>
                <a:cs typeface="Arial"/>
              </a:rPr>
              <a:t>налоговых </a:t>
            </a:r>
            <a:r>
              <a:rPr sz="1400" b="1" spc="-70" dirty="0">
                <a:latin typeface="Arial"/>
                <a:cs typeface="Arial"/>
              </a:rPr>
              <a:t>мер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125" dirty="0">
                <a:latin typeface="Arial"/>
                <a:cs typeface="Arial"/>
              </a:rPr>
              <a:t>поддержки: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77821" y="2778963"/>
            <a:ext cx="231267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spcBef>
                <a:spcPts val="105"/>
              </a:spcBef>
            </a:pPr>
            <a:r>
              <a:rPr sz="1400" spc="-90" dirty="0">
                <a:latin typeface="Arial"/>
                <a:cs typeface="Arial"/>
              </a:rPr>
              <a:t>По </a:t>
            </a:r>
            <a:r>
              <a:rPr sz="1400" spc="-30" dirty="0">
                <a:latin typeface="Arial"/>
                <a:cs typeface="Arial"/>
              </a:rPr>
              <a:t>вопросам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предоставления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400" b="1" spc="-140" dirty="0">
                <a:latin typeface="Arial"/>
                <a:cs typeface="Arial"/>
              </a:rPr>
              <a:t>субсидии </a:t>
            </a:r>
            <a:r>
              <a:rPr sz="1400" b="1" spc="-60" dirty="0">
                <a:latin typeface="Arial"/>
                <a:cs typeface="Arial"/>
              </a:rPr>
              <a:t>на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120" dirty="0">
                <a:latin typeface="Arial"/>
                <a:cs typeface="Arial"/>
              </a:rPr>
              <a:t>экспорт: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27421" y="2739984"/>
            <a:ext cx="3564254" cy="58610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>
              <a:spcBef>
                <a:spcPts val="480"/>
              </a:spcBef>
            </a:pPr>
            <a:r>
              <a:rPr sz="1400" b="1" spc="-195" dirty="0">
                <a:latin typeface="Arial"/>
                <a:cs typeface="Arial"/>
              </a:rPr>
              <a:t>Отдел </a:t>
            </a:r>
            <a:r>
              <a:rPr sz="1400" b="1" spc="-114" dirty="0">
                <a:latin typeface="Arial"/>
                <a:cs typeface="Arial"/>
              </a:rPr>
              <a:t>по </a:t>
            </a:r>
            <a:r>
              <a:rPr sz="1400" b="1" spc="-100" dirty="0">
                <a:latin typeface="Arial"/>
                <a:cs typeface="Arial"/>
              </a:rPr>
              <a:t>внешнеэкономической</a:t>
            </a:r>
            <a:r>
              <a:rPr sz="1400" b="1" spc="-114" dirty="0">
                <a:latin typeface="Arial"/>
                <a:cs typeface="Arial"/>
              </a:rPr>
              <a:t> </a:t>
            </a:r>
            <a:r>
              <a:rPr sz="1400" b="1" spc="-150" dirty="0">
                <a:latin typeface="Arial"/>
                <a:cs typeface="Arial"/>
              </a:rPr>
              <a:t>деятельности</a:t>
            </a:r>
            <a:endParaRPr sz="1400">
              <a:latin typeface="Arial"/>
              <a:cs typeface="Arial"/>
            </a:endParaRPr>
          </a:p>
          <a:p>
            <a:pPr marL="400050">
              <a:spcBef>
                <a:spcPts val="430"/>
              </a:spcBef>
            </a:pPr>
            <a:r>
              <a:rPr sz="1600" b="1" spc="25" dirty="0">
                <a:solidFill>
                  <a:srgbClr val="1F487C"/>
                </a:solidFill>
                <a:latin typeface="Arial"/>
                <a:cs typeface="Arial"/>
              </a:rPr>
              <a:t>+7 </a:t>
            </a:r>
            <a:r>
              <a:rPr sz="1600" b="1" spc="5" dirty="0">
                <a:solidFill>
                  <a:srgbClr val="1F487C"/>
                </a:solidFill>
                <a:latin typeface="Arial"/>
                <a:cs typeface="Arial"/>
              </a:rPr>
              <a:t>(342) </a:t>
            </a:r>
            <a:r>
              <a:rPr sz="1600" b="1" spc="20" dirty="0">
                <a:solidFill>
                  <a:srgbClr val="1F487C"/>
                </a:solidFill>
                <a:latin typeface="Arial"/>
                <a:cs typeface="Arial"/>
              </a:rPr>
              <a:t>211 </a:t>
            </a:r>
            <a:r>
              <a:rPr sz="1600" b="1" spc="-135" dirty="0">
                <a:solidFill>
                  <a:srgbClr val="1F487C"/>
                </a:solidFill>
                <a:latin typeface="Arial"/>
                <a:cs typeface="Arial"/>
              </a:rPr>
              <a:t>- </a:t>
            </a:r>
            <a:r>
              <a:rPr sz="1600" b="1" spc="50" dirty="0">
                <a:solidFill>
                  <a:srgbClr val="1F487C"/>
                </a:solidFill>
                <a:latin typeface="Arial"/>
                <a:cs typeface="Arial"/>
              </a:rPr>
              <a:t>70 </a:t>
            </a:r>
            <a:r>
              <a:rPr sz="1600" b="1" spc="-135" dirty="0">
                <a:solidFill>
                  <a:srgbClr val="1F487C"/>
                </a:solidFill>
                <a:latin typeface="Arial"/>
                <a:cs typeface="Arial"/>
              </a:rPr>
              <a:t>-</a:t>
            </a:r>
            <a:r>
              <a:rPr sz="1600" b="1" spc="-30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b="1" spc="55" dirty="0">
                <a:solidFill>
                  <a:srgbClr val="1F487C"/>
                </a:solidFill>
                <a:latin typeface="Arial"/>
                <a:cs typeface="Arial"/>
              </a:rPr>
              <a:t>35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27421" y="2101885"/>
            <a:ext cx="2360930" cy="52324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R="43180" algn="r">
              <a:spcBef>
                <a:spcPts val="250"/>
              </a:spcBef>
            </a:pPr>
            <a:r>
              <a:rPr sz="1400" b="1" spc="-120" dirty="0">
                <a:latin typeface="Arial"/>
                <a:cs typeface="Arial"/>
              </a:rPr>
              <a:t>Управление</a:t>
            </a:r>
            <a:r>
              <a:rPr sz="1400" b="1" spc="-140" dirty="0">
                <a:latin typeface="Arial"/>
                <a:cs typeface="Arial"/>
              </a:rPr>
              <a:t> </a:t>
            </a:r>
            <a:r>
              <a:rPr sz="1400" b="1" spc="-130" dirty="0">
                <a:latin typeface="Arial"/>
                <a:cs typeface="Arial"/>
              </a:rPr>
              <a:t>налогообложения</a:t>
            </a:r>
            <a:endParaRPr sz="1400">
              <a:latin typeface="Arial"/>
              <a:cs typeface="Arial"/>
            </a:endParaRPr>
          </a:p>
          <a:p>
            <a:pPr marR="5080" algn="r">
              <a:spcBef>
                <a:spcPts val="170"/>
              </a:spcBef>
            </a:pPr>
            <a:r>
              <a:rPr sz="1600" b="1" spc="25" dirty="0">
                <a:solidFill>
                  <a:srgbClr val="1F487C"/>
                </a:solidFill>
                <a:latin typeface="Arial"/>
                <a:cs typeface="Arial"/>
              </a:rPr>
              <a:t>+7 </a:t>
            </a:r>
            <a:r>
              <a:rPr sz="1600" b="1" spc="5" dirty="0">
                <a:solidFill>
                  <a:srgbClr val="1F487C"/>
                </a:solidFill>
                <a:latin typeface="Arial"/>
                <a:cs typeface="Arial"/>
              </a:rPr>
              <a:t>(342) </a:t>
            </a:r>
            <a:r>
              <a:rPr sz="1600" b="1" spc="20" dirty="0">
                <a:solidFill>
                  <a:srgbClr val="1F487C"/>
                </a:solidFill>
                <a:latin typeface="Arial"/>
                <a:cs typeface="Arial"/>
              </a:rPr>
              <a:t>211 </a:t>
            </a:r>
            <a:r>
              <a:rPr sz="1600" b="1" spc="-135" dirty="0">
                <a:solidFill>
                  <a:srgbClr val="1F487C"/>
                </a:solidFill>
                <a:latin typeface="Arial"/>
                <a:cs typeface="Arial"/>
              </a:rPr>
              <a:t>- </a:t>
            </a:r>
            <a:r>
              <a:rPr sz="1600" b="1" spc="50" dirty="0">
                <a:solidFill>
                  <a:srgbClr val="1F487C"/>
                </a:solidFill>
                <a:latin typeface="Arial"/>
                <a:cs typeface="Arial"/>
              </a:rPr>
              <a:t>70</a:t>
            </a:r>
            <a:r>
              <a:rPr sz="1600" b="1" spc="-16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b="1" spc="-135" dirty="0">
                <a:solidFill>
                  <a:srgbClr val="1F487C"/>
                </a:solidFill>
                <a:latin typeface="Arial"/>
                <a:cs typeface="Arial"/>
              </a:rPr>
              <a:t>- </a:t>
            </a:r>
            <a:r>
              <a:rPr sz="1600" b="1" spc="55" dirty="0">
                <a:solidFill>
                  <a:srgbClr val="1F487C"/>
                </a:solidFill>
                <a:latin typeface="Arial"/>
                <a:cs typeface="Arial"/>
              </a:rPr>
              <a:t>28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23263" y="1111123"/>
            <a:ext cx="6367145" cy="662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325">
              <a:spcBef>
                <a:spcPts val="95"/>
              </a:spcBef>
            </a:pPr>
            <a:r>
              <a:rPr sz="1600" b="1" spc="-140" dirty="0">
                <a:latin typeface="Arial"/>
                <a:cs typeface="Arial"/>
              </a:rPr>
              <a:t>Министерство </a:t>
            </a:r>
            <a:r>
              <a:rPr sz="1600" b="1" spc="-114" dirty="0">
                <a:latin typeface="Arial"/>
                <a:cs typeface="Arial"/>
              </a:rPr>
              <a:t>экономического </a:t>
            </a:r>
            <a:r>
              <a:rPr sz="1600" b="1" spc="-130" dirty="0">
                <a:latin typeface="Arial"/>
                <a:cs typeface="Arial"/>
              </a:rPr>
              <a:t>развития </a:t>
            </a:r>
            <a:r>
              <a:rPr sz="1600" b="1" spc="-135" dirty="0">
                <a:latin typeface="Arial"/>
                <a:cs typeface="Arial"/>
              </a:rPr>
              <a:t>и инвестиций </a:t>
            </a:r>
            <a:r>
              <a:rPr sz="1600" b="1" spc="-114" dirty="0">
                <a:latin typeface="Arial"/>
                <a:cs typeface="Arial"/>
              </a:rPr>
              <a:t>Пермского</a:t>
            </a:r>
            <a:r>
              <a:rPr sz="1600" b="1" spc="-80" dirty="0">
                <a:latin typeface="Arial"/>
                <a:cs typeface="Arial"/>
              </a:rPr>
              <a:t> </a:t>
            </a:r>
            <a:r>
              <a:rPr sz="1600" b="1" spc="-85" dirty="0">
                <a:latin typeface="Arial"/>
                <a:cs typeface="Arial"/>
              </a:rPr>
              <a:t>края</a:t>
            </a:r>
            <a:endParaRPr sz="1600">
              <a:latin typeface="Arial"/>
              <a:cs typeface="Arial"/>
            </a:endParaRPr>
          </a:p>
          <a:p>
            <a:pPr>
              <a:spcBef>
                <a:spcPts val="1420"/>
              </a:spcBef>
            </a:pPr>
            <a:r>
              <a:rPr sz="1400" i="1" dirty="0">
                <a:solidFill>
                  <a:srgbClr val="1F487C"/>
                </a:solidFill>
                <a:latin typeface="Arial"/>
                <a:cs typeface="Arial"/>
              </a:rPr>
              <a:t>https://economy.permkrai.ru/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714245" y="903477"/>
            <a:ext cx="9179560" cy="2626360"/>
            <a:chOff x="571245" y="903477"/>
            <a:chExt cx="9179560" cy="2626360"/>
          </a:xfrm>
        </p:grpSpPr>
        <p:sp>
          <p:nvSpPr>
            <p:cNvPr id="15" name="object 15"/>
            <p:cNvSpPr/>
            <p:nvPr/>
          </p:nvSpPr>
          <p:spPr>
            <a:xfrm>
              <a:off x="3886199" y="2378963"/>
              <a:ext cx="288036" cy="2880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95343" y="3084576"/>
              <a:ext cx="288036" cy="2880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77595" y="909827"/>
              <a:ext cx="9166860" cy="2613660"/>
            </a:xfrm>
            <a:custGeom>
              <a:avLst/>
              <a:gdLst/>
              <a:ahLst/>
              <a:cxnLst/>
              <a:rect l="l" t="t" r="r" b="b"/>
              <a:pathLst>
                <a:path w="9166860" h="2613660">
                  <a:moveTo>
                    <a:pt x="0" y="2613660"/>
                  </a:moveTo>
                  <a:lnTo>
                    <a:pt x="9166860" y="2613660"/>
                  </a:lnTo>
                  <a:lnTo>
                    <a:pt x="9166860" y="0"/>
                  </a:lnTo>
                  <a:lnTo>
                    <a:pt x="0" y="0"/>
                  </a:lnTo>
                  <a:lnTo>
                    <a:pt x="0" y="261366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731074" y="3793046"/>
            <a:ext cx="9158605" cy="1180465"/>
            <a:chOff x="588073" y="3793045"/>
            <a:chExt cx="9158605" cy="1180465"/>
          </a:xfrm>
        </p:grpSpPr>
        <p:sp>
          <p:nvSpPr>
            <p:cNvPr id="19" name="object 19"/>
            <p:cNvSpPr/>
            <p:nvPr/>
          </p:nvSpPr>
          <p:spPr>
            <a:xfrm>
              <a:off x="845643" y="3887624"/>
              <a:ext cx="1400320" cy="45987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89026" y="3793998"/>
              <a:ext cx="9156700" cy="1178560"/>
            </a:xfrm>
            <a:custGeom>
              <a:avLst/>
              <a:gdLst/>
              <a:ahLst/>
              <a:cxnLst/>
              <a:rect l="l" t="t" r="r" b="b"/>
              <a:pathLst>
                <a:path w="9156700" h="1178560">
                  <a:moveTo>
                    <a:pt x="0" y="1178052"/>
                  </a:moveTo>
                  <a:lnTo>
                    <a:pt x="9156192" y="1178052"/>
                  </a:lnTo>
                  <a:lnTo>
                    <a:pt x="9156192" y="0"/>
                  </a:lnTo>
                  <a:lnTo>
                    <a:pt x="0" y="0"/>
                  </a:lnTo>
                  <a:lnTo>
                    <a:pt x="0" y="1178052"/>
                  </a:lnTo>
                  <a:close/>
                </a:path>
              </a:pathLst>
            </a:custGeom>
            <a:ln w="3175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620390" y="5325313"/>
            <a:ext cx="47593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600" b="1" spc="-160" dirty="0">
                <a:latin typeface="Arial"/>
                <a:cs typeface="Arial"/>
              </a:rPr>
              <a:t>Агентство </a:t>
            </a:r>
            <a:r>
              <a:rPr sz="1600" b="1" spc="-135" dirty="0">
                <a:latin typeface="Arial"/>
                <a:cs typeface="Arial"/>
              </a:rPr>
              <a:t>инвестиционного </a:t>
            </a:r>
            <a:r>
              <a:rPr sz="1600" b="1" spc="-130" dirty="0">
                <a:latin typeface="Arial"/>
                <a:cs typeface="Arial"/>
              </a:rPr>
              <a:t>развития </a:t>
            </a:r>
            <a:r>
              <a:rPr sz="1600" b="1" spc="-110" dirty="0">
                <a:latin typeface="Arial"/>
                <a:cs typeface="Arial"/>
              </a:rPr>
              <a:t>Пермского</a:t>
            </a:r>
            <a:r>
              <a:rPr sz="1600" b="1" spc="110" dirty="0">
                <a:latin typeface="Arial"/>
                <a:cs typeface="Arial"/>
              </a:rPr>
              <a:t> </a:t>
            </a:r>
            <a:r>
              <a:rPr sz="1600" b="1" spc="-80" dirty="0">
                <a:latin typeface="Arial"/>
                <a:cs typeface="Arial"/>
              </a:rPr>
              <a:t>края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15337" y="5680965"/>
            <a:ext cx="2256790" cy="69659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276225">
              <a:spcBef>
                <a:spcPts val="1060"/>
              </a:spcBef>
            </a:pPr>
            <a:r>
              <a:rPr sz="1400" b="1" spc="-90" dirty="0">
                <a:latin typeface="Arial"/>
                <a:cs typeface="Arial"/>
              </a:rPr>
              <a:t>пр. </a:t>
            </a:r>
            <a:r>
              <a:rPr sz="1400" b="1" spc="-120" dirty="0">
                <a:latin typeface="Arial"/>
                <a:cs typeface="Arial"/>
              </a:rPr>
              <a:t>Комсомольский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b="1" spc="20" dirty="0">
                <a:latin typeface="Arial"/>
                <a:cs typeface="Arial"/>
              </a:rPr>
              <a:t>28а</a:t>
            </a:r>
            <a:endParaRPr sz="1400">
              <a:latin typeface="Arial"/>
              <a:cs typeface="Arial"/>
            </a:endParaRPr>
          </a:p>
          <a:p>
            <a:pPr>
              <a:spcBef>
                <a:spcPts val="965"/>
              </a:spcBef>
            </a:pPr>
            <a:r>
              <a:rPr sz="1400" i="1" dirty="0">
                <a:solidFill>
                  <a:srgbClr val="1F487C"/>
                </a:solidFill>
                <a:latin typeface="Arial"/>
                <a:cs typeface="Arial"/>
              </a:rPr>
              <a:t>http</a:t>
            </a:r>
            <a:r>
              <a:rPr sz="1400" i="1" dirty="0">
                <a:solidFill>
                  <a:srgbClr val="1F487C"/>
                </a:solidFill>
                <a:latin typeface="Arial"/>
                <a:cs typeface="Arial"/>
                <a:hlinkClick r:id="rId8"/>
              </a:rPr>
              <a:t>s://ww</a:t>
            </a:r>
            <a:r>
              <a:rPr sz="1400" i="1" dirty="0">
                <a:solidFill>
                  <a:srgbClr val="1F487C"/>
                </a:solidFill>
                <a:latin typeface="Arial"/>
                <a:cs typeface="Arial"/>
              </a:rPr>
              <a:t>w.in</a:t>
            </a:r>
            <a:r>
              <a:rPr sz="1400" i="1" dirty="0">
                <a:solidFill>
                  <a:srgbClr val="1F487C"/>
                </a:solidFill>
                <a:latin typeface="Arial"/>
                <a:cs typeface="Arial"/>
                <a:hlinkClick r:id="rId8"/>
              </a:rPr>
              <a:t>vestinperm.ru/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720406" y="5234750"/>
            <a:ext cx="9168765" cy="1236345"/>
            <a:chOff x="577405" y="5234749"/>
            <a:chExt cx="9168765" cy="1236345"/>
          </a:xfrm>
        </p:grpSpPr>
        <p:sp>
          <p:nvSpPr>
            <p:cNvPr id="24" name="object 24"/>
            <p:cNvSpPr/>
            <p:nvPr/>
          </p:nvSpPr>
          <p:spPr>
            <a:xfrm>
              <a:off x="855035" y="5823203"/>
              <a:ext cx="161278" cy="19507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97636" y="5419249"/>
              <a:ext cx="826008" cy="22726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8358" y="5235701"/>
              <a:ext cx="9166860" cy="1234440"/>
            </a:xfrm>
            <a:custGeom>
              <a:avLst/>
              <a:gdLst/>
              <a:ahLst/>
              <a:cxnLst/>
              <a:rect l="l" t="t" r="r" b="b"/>
              <a:pathLst>
                <a:path w="9166860" h="1234439">
                  <a:moveTo>
                    <a:pt x="0" y="1234440"/>
                  </a:moveTo>
                  <a:lnTo>
                    <a:pt x="9166860" y="1234440"/>
                  </a:lnTo>
                  <a:lnTo>
                    <a:pt x="9166860" y="0"/>
                  </a:lnTo>
                  <a:lnTo>
                    <a:pt x="0" y="0"/>
                  </a:lnTo>
                  <a:lnTo>
                    <a:pt x="0" y="1234440"/>
                  </a:lnTo>
                  <a:close/>
                </a:path>
              </a:pathLst>
            </a:custGeom>
            <a:ln w="3175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31739" y="4474209"/>
            <a:ext cx="194754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45" dirty="0">
                <a:solidFill>
                  <a:srgbClr val="1F487C"/>
                </a:solidFill>
                <a:latin typeface="Arial"/>
                <a:cs typeface="Arial"/>
              </a:rPr>
              <a:t>8 </a:t>
            </a:r>
            <a:r>
              <a:rPr sz="1600" b="1" spc="-135" dirty="0">
                <a:solidFill>
                  <a:srgbClr val="1F487C"/>
                </a:solidFill>
                <a:latin typeface="Arial"/>
                <a:cs typeface="Arial"/>
              </a:rPr>
              <a:t>- </a:t>
            </a:r>
            <a:r>
              <a:rPr sz="1600" b="1" spc="50" dirty="0">
                <a:solidFill>
                  <a:srgbClr val="1F487C"/>
                </a:solidFill>
                <a:latin typeface="Arial"/>
                <a:cs typeface="Arial"/>
              </a:rPr>
              <a:t>800 </a:t>
            </a:r>
            <a:r>
              <a:rPr sz="1600" b="1" spc="-135" dirty="0">
                <a:solidFill>
                  <a:srgbClr val="1F487C"/>
                </a:solidFill>
                <a:latin typeface="Arial"/>
                <a:cs typeface="Arial"/>
              </a:rPr>
              <a:t>- </a:t>
            </a:r>
            <a:r>
              <a:rPr sz="1600" b="1" spc="50" dirty="0">
                <a:solidFill>
                  <a:srgbClr val="1F487C"/>
                </a:solidFill>
                <a:latin typeface="Arial"/>
                <a:cs typeface="Arial"/>
              </a:rPr>
              <a:t>300 </a:t>
            </a:r>
            <a:r>
              <a:rPr sz="1600" b="1" spc="-135" dirty="0">
                <a:solidFill>
                  <a:srgbClr val="1F487C"/>
                </a:solidFill>
                <a:latin typeface="Arial"/>
                <a:cs typeface="Arial"/>
              </a:rPr>
              <a:t>- </a:t>
            </a:r>
            <a:r>
              <a:rPr sz="1600" b="1" spc="50" dirty="0">
                <a:solidFill>
                  <a:srgbClr val="1F487C"/>
                </a:solidFill>
                <a:latin typeface="Arial"/>
                <a:cs typeface="Arial"/>
              </a:rPr>
              <a:t>80 </a:t>
            </a:r>
            <a:r>
              <a:rPr sz="1600" b="1" spc="-135" dirty="0">
                <a:solidFill>
                  <a:srgbClr val="1F487C"/>
                </a:solidFill>
                <a:latin typeface="Arial"/>
                <a:cs typeface="Arial"/>
              </a:rPr>
              <a:t>-</a:t>
            </a:r>
            <a:r>
              <a:rPr sz="1600" b="1" spc="-27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b="1" spc="55" dirty="0">
                <a:solidFill>
                  <a:srgbClr val="1F487C"/>
                </a:solidFill>
                <a:latin typeface="Arial"/>
                <a:cs typeface="Arial"/>
              </a:rPr>
              <a:t>90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584829" y="3946016"/>
            <a:ext cx="1790064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130" dirty="0">
                <a:latin typeface="Arial"/>
                <a:cs typeface="Arial"/>
              </a:rPr>
              <a:t>Центр </a:t>
            </a:r>
            <a:r>
              <a:rPr sz="1600" b="1" spc="-160" dirty="0">
                <a:latin typeface="Arial"/>
                <a:cs typeface="Arial"/>
              </a:rPr>
              <a:t>«Мой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spc="-145" dirty="0">
                <a:latin typeface="Arial"/>
                <a:cs typeface="Arial"/>
              </a:rPr>
              <a:t>бизнес»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002637" y="4235805"/>
            <a:ext cx="1413510" cy="65278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R="51435" algn="r">
              <a:spcBef>
                <a:spcPts val="890"/>
              </a:spcBef>
            </a:pPr>
            <a:r>
              <a:rPr sz="1400" b="1" spc="-175" dirty="0">
                <a:latin typeface="Arial"/>
                <a:cs typeface="Arial"/>
              </a:rPr>
              <a:t>ул. </a:t>
            </a:r>
            <a:r>
              <a:rPr sz="1400" b="1" spc="-100" dirty="0">
                <a:latin typeface="Arial"/>
                <a:cs typeface="Arial"/>
              </a:rPr>
              <a:t>Ленина</a:t>
            </a:r>
            <a:r>
              <a:rPr sz="1400" b="1" spc="-229" dirty="0">
                <a:latin typeface="Arial"/>
                <a:cs typeface="Arial"/>
              </a:rPr>
              <a:t> </a:t>
            </a:r>
            <a:r>
              <a:rPr sz="1400" b="1" spc="45" dirty="0">
                <a:latin typeface="Arial"/>
                <a:cs typeface="Arial"/>
              </a:rPr>
              <a:t>68</a:t>
            </a:r>
            <a:endParaRPr sz="1400">
              <a:latin typeface="Arial"/>
              <a:cs typeface="Arial"/>
            </a:endParaRPr>
          </a:p>
          <a:p>
            <a:pPr marR="5080" algn="r">
              <a:spcBef>
                <a:spcPts val="790"/>
              </a:spcBef>
            </a:pPr>
            <a:r>
              <a:rPr sz="1400" i="1" spc="-15" dirty="0">
                <a:solidFill>
                  <a:srgbClr val="1F487C"/>
                </a:solidFill>
                <a:latin typeface="Arial"/>
                <a:cs typeface="Arial"/>
              </a:rPr>
              <a:t>h</a:t>
            </a:r>
            <a:r>
              <a:rPr sz="1400" i="1" spc="15" dirty="0">
                <a:solidFill>
                  <a:srgbClr val="1F487C"/>
                </a:solidFill>
                <a:latin typeface="Arial"/>
                <a:cs typeface="Arial"/>
              </a:rPr>
              <a:t>ttp</a:t>
            </a:r>
            <a:r>
              <a:rPr sz="1400" i="1" spc="60" dirty="0">
                <a:solidFill>
                  <a:srgbClr val="1F487C"/>
                </a:solidFill>
                <a:latin typeface="Arial"/>
                <a:cs typeface="Arial"/>
              </a:rPr>
              <a:t>s://</a:t>
            </a:r>
            <a:r>
              <a:rPr sz="1400" i="1" spc="160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1400" i="1" spc="-45" dirty="0">
                <a:solidFill>
                  <a:srgbClr val="1F487C"/>
                </a:solidFill>
                <a:latin typeface="Arial"/>
                <a:cs typeface="Arial"/>
              </a:rPr>
              <a:t>sp</a:t>
            </a:r>
            <a:r>
              <a:rPr sz="1400" i="1" spc="-25" dirty="0">
                <a:solidFill>
                  <a:srgbClr val="1F487C"/>
                </a:solidFill>
                <a:latin typeface="Arial"/>
                <a:cs typeface="Arial"/>
              </a:rPr>
              <a:t>p</a:t>
            </a:r>
            <a:r>
              <a:rPr sz="1400" i="1" spc="-10" dirty="0">
                <a:solidFill>
                  <a:srgbClr val="1F487C"/>
                </a:solidFill>
                <a:latin typeface="Arial"/>
                <a:cs typeface="Arial"/>
              </a:rPr>
              <a:t>k</a:t>
            </a:r>
            <a:r>
              <a:rPr sz="1400" i="1" spc="-15" dirty="0">
                <a:solidFill>
                  <a:srgbClr val="1F487C"/>
                </a:solidFill>
                <a:latin typeface="Arial"/>
                <a:cs typeface="Arial"/>
              </a:rPr>
              <a:t>.</a:t>
            </a:r>
            <a:r>
              <a:rPr sz="1400" i="1" spc="-35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1400" i="1" spc="-30" dirty="0">
                <a:solidFill>
                  <a:srgbClr val="1F487C"/>
                </a:solidFill>
                <a:latin typeface="Arial"/>
                <a:cs typeface="Arial"/>
              </a:rPr>
              <a:t>u</a:t>
            </a:r>
            <a:r>
              <a:rPr sz="1400" i="1" spc="265" dirty="0">
                <a:solidFill>
                  <a:srgbClr val="1F487C"/>
                </a:solidFill>
                <a:latin typeface="Arial"/>
                <a:cs typeface="Arial"/>
              </a:rPr>
              <a:t>/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999559" y="4375404"/>
            <a:ext cx="3830320" cy="382905"/>
            <a:chOff x="856559" y="4375403"/>
            <a:chExt cx="3830320" cy="382905"/>
          </a:xfrm>
        </p:grpSpPr>
        <p:sp>
          <p:nvSpPr>
            <p:cNvPr id="31" name="object 31"/>
            <p:cNvSpPr/>
            <p:nvPr/>
          </p:nvSpPr>
          <p:spPr>
            <a:xfrm>
              <a:off x="856559" y="4375403"/>
              <a:ext cx="161278" cy="19507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398264" y="4469891"/>
              <a:ext cx="288036" cy="2880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028945" y="5917793"/>
            <a:ext cx="21240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600" b="1" dirty="0">
                <a:solidFill>
                  <a:srgbClr val="1F487C"/>
                </a:solidFill>
                <a:latin typeface="Arial"/>
                <a:cs typeface="Arial"/>
              </a:rPr>
              <a:t>+ </a:t>
            </a:r>
            <a:r>
              <a:rPr sz="1600" b="1" spc="45" dirty="0">
                <a:solidFill>
                  <a:srgbClr val="1F487C"/>
                </a:solidFill>
                <a:latin typeface="Arial"/>
                <a:cs typeface="Arial"/>
              </a:rPr>
              <a:t>7 </a:t>
            </a:r>
            <a:r>
              <a:rPr sz="1600" b="1" spc="5" dirty="0">
                <a:solidFill>
                  <a:srgbClr val="1F487C"/>
                </a:solidFill>
                <a:latin typeface="Arial"/>
                <a:cs typeface="Arial"/>
              </a:rPr>
              <a:t>(342) </a:t>
            </a:r>
            <a:r>
              <a:rPr sz="1600" b="1" spc="-135" dirty="0">
                <a:solidFill>
                  <a:srgbClr val="1F487C"/>
                </a:solidFill>
                <a:latin typeface="Arial"/>
                <a:cs typeface="Arial"/>
              </a:rPr>
              <a:t>- </a:t>
            </a:r>
            <a:r>
              <a:rPr sz="1600" b="1" spc="50" dirty="0">
                <a:solidFill>
                  <a:srgbClr val="1F487C"/>
                </a:solidFill>
                <a:latin typeface="Arial"/>
                <a:cs typeface="Arial"/>
              </a:rPr>
              <a:t>259 </a:t>
            </a:r>
            <a:r>
              <a:rPr sz="1600" b="1" spc="-135" dirty="0">
                <a:solidFill>
                  <a:srgbClr val="1F487C"/>
                </a:solidFill>
                <a:latin typeface="Arial"/>
                <a:cs typeface="Arial"/>
              </a:rPr>
              <a:t>- </a:t>
            </a:r>
            <a:r>
              <a:rPr sz="1600" b="1" spc="50" dirty="0">
                <a:solidFill>
                  <a:srgbClr val="1F487C"/>
                </a:solidFill>
                <a:latin typeface="Arial"/>
                <a:cs typeface="Arial"/>
              </a:rPr>
              <a:t>23</a:t>
            </a:r>
            <a:r>
              <a:rPr sz="1600" b="1" spc="-19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b="1" spc="-135" dirty="0">
                <a:solidFill>
                  <a:srgbClr val="1F487C"/>
                </a:solidFill>
                <a:latin typeface="Arial"/>
                <a:cs typeface="Arial"/>
              </a:rPr>
              <a:t>- </a:t>
            </a:r>
            <a:r>
              <a:rPr sz="1600" b="1" spc="55" dirty="0">
                <a:solidFill>
                  <a:srgbClr val="1F487C"/>
                </a:solidFill>
                <a:latin typeface="Arial"/>
                <a:cs typeface="Arial"/>
              </a:rPr>
              <a:t>45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5539741" y="5916167"/>
            <a:ext cx="3721735" cy="601980"/>
            <a:chOff x="4396740" y="5916167"/>
            <a:chExt cx="3721735" cy="601980"/>
          </a:xfrm>
        </p:grpSpPr>
        <p:sp>
          <p:nvSpPr>
            <p:cNvPr id="35" name="object 35"/>
            <p:cNvSpPr/>
            <p:nvPr/>
          </p:nvSpPr>
          <p:spPr>
            <a:xfrm>
              <a:off x="4396740" y="5916167"/>
              <a:ext cx="286512" cy="2880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690104" y="6050292"/>
              <a:ext cx="428244" cy="46734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9250680" y="2157223"/>
            <a:ext cx="158369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spcBef>
                <a:spcPts val="105"/>
              </a:spcBef>
            </a:pPr>
            <a:r>
              <a:rPr sz="1400" b="1" spc="-114" dirty="0">
                <a:solidFill>
                  <a:srgbClr val="1F487C"/>
                </a:solidFill>
                <a:latin typeface="Arial"/>
                <a:cs typeface="Arial"/>
              </a:rPr>
              <a:t>@economy_permkrai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328658" y="6210401"/>
            <a:ext cx="11195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1400" b="1" spc="-110" dirty="0">
                <a:solidFill>
                  <a:srgbClr val="1F487C"/>
                </a:solidFill>
                <a:latin typeface="Arial"/>
                <a:cs typeface="Arial"/>
              </a:rPr>
              <a:t>@investinperm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261094" y="4735526"/>
            <a:ext cx="143319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spc="-95" dirty="0">
                <a:solidFill>
                  <a:srgbClr val="1F487C"/>
                </a:solidFill>
                <a:latin typeface="Arial"/>
                <a:cs typeface="Arial"/>
              </a:rPr>
              <a:t>@business59perm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8830056" y="4561345"/>
            <a:ext cx="428244" cy="46734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851541" y="2058036"/>
            <a:ext cx="345089" cy="34852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11569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8876-0A0B-4962-BD8E-47F4CB29FEEF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330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8876-0A0B-4962-BD8E-47F4CB29FEEF}" type="slidenum">
              <a:rPr lang="ru-RU" smtClean="0"/>
              <a:t>6</a:t>
            </a:fld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0"/>
            <a:ext cx="12020204" cy="67333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1900" b="1" dirty="0" smtClean="0">
                <a:solidFill>
                  <a:srgbClr val="FF0000"/>
                </a:solidFill>
              </a:rPr>
              <a:t>Условия: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900" dirty="0" smtClean="0">
                <a:solidFill>
                  <a:schemeClr val="tx1"/>
                </a:solidFill>
              </a:rPr>
              <a:t>заключение договора (договоров) по оказанию услуг по обеспечению участия в выставках, ярмарках и (или) договора (договоров) аренды (</a:t>
            </a:r>
            <a:r>
              <a:rPr lang="ru-RU" sz="1900" u="sng" dirty="0" smtClean="0">
                <a:solidFill>
                  <a:srgbClr val="0070C0"/>
                </a:solidFill>
              </a:rPr>
              <a:t>субаренды*</a:t>
            </a:r>
            <a:r>
              <a:rPr lang="ru-RU" sz="1900" dirty="0" smtClean="0">
                <a:solidFill>
                  <a:schemeClr val="tx1"/>
                </a:solidFill>
              </a:rPr>
              <a:t>) площадей на выставках, ярмарках,  </a:t>
            </a:r>
            <a:r>
              <a:rPr lang="ru-RU" sz="1900" u="sng" dirty="0" smtClean="0">
                <a:solidFill>
                  <a:srgbClr val="0070C0"/>
                </a:solidFill>
              </a:rPr>
              <a:t>и (или) договора (договоров) на использование площадей на выставках, ярмарках, и (или) договоров по оказанию услуг, связанных с организацией и проведением выставок, ярмарок</a:t>
            </a:r>
            <a:r>
              <a:rPr lang="ru-RU" sz="1900" dirty="0" smtClean="0">
                <a:solidFill>
                  <a:srgbClr val="0070C0"/>
                </a:solidFill>
              </a:rPr>
              <a:t>,  </a:t>
            </a:r>
            <a:r>
              <a:rPr lang="ru-RU" sz="1900" u="sng" dirty="0" smtClean="0">
                <a:solidFill>
                  <a:srgbClr val="0070C0"/>
                </a:solidFill>
              </a:rPr>
              <a:t>не ранее 01 января 2022 года (для участия в Отборе, проводимом в 2023 году) либо не ранее 01 января 2023 года (для участия в Отборе, проводимом в 2024 году и в последующие годы*)</a:t>
            </a:r>
            <a:r>
              <a:rPr lang="ru-RU" sz="1900" dirty="0" smtClean="0">
                <a:solidFill>
                  <a:schemeClr val="tx1"/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900" dirty="0" smtClean="0">
                <a:solidFill>
                  <a:schemeClr val="tx1"/>
                </a:solidFill>
              </a:rPr>
              <a:t>субсидии предоставляются на возмещение части следующих затрат по участию МСП в выставках, ярмарках:</a:t>
            </a:r>
          </a:p>
          <a:p>
            <a:r>
              <a:rPr lang="ru-RU" sz="1900" dirty="0" smtClean="0">
                <a:solidFill>
                  <a:schemeClr val="tx1"/>
                </a:solidFill>
              </a:rPr>
              <a:t>- на аренду и(или) </a:t>
            </a:r>
            <a:r>
              <a:rPr lang="ru-RU" sz="1900" u="sng" dirty="0" smtClean="0">
                <a:solidFill>
                  <a:srgbClr val="0070C0"/>
                </a:solidFill>
              </a:rPr>
              <a:t>субаренду*</a:t>
            </a:r>
            <a:r>
              <a:rPr lang="ru-RU" sz="1900" dirty="0" smtClean="0">
                <a:solidFill>
                  <a:schemeClr val="tx1"/>
                </a:solidFill>
              </a:rPr>
              <a:t>, и(или) использование, </a:t>
            </a:r>
            <a:r>
              <a:rPr lang="ru-RU" sz="1900" u="sng" dirty="0" smtClean="0">
                <a:solidFill>
                  <a:srgbClr val="0070C0"/>
                </a:solidFill>
              </a:rPr>
              <a:t>и (или) пользование* </a:t>
            </a:r>
            <a:r>
              <a:rPr lang="ru-RU" sz="1900" dirty="0" smtClean="0">
                <a:solidFill>
                  <a:schemeClr val="tx1"/>
                </a:solidFill>
              </a:rPr>
              <a:t>выставочных площадей зданий, строений, сооружений, нежилых помещений, открытых экспозиций, открытых площадок, в которых (на территории которых) проводятся выставки, ярмарки, включая наценку;</a:t>
            </a:r>
          </a:p>
          <a:p>
            <a:r>
              <a:rPr lang="ru-RU" sz="1900" dirty="0" smtClean="0">
                <a:solidFill>
                  <a:schemeClr val="tx1"/>
                </a:solidFill>
              </a:rPr>
              <a:t>- на регистрационный сбор (взнос) (аккредитацию), включая наценку;</a:t>
            </a:r>
          </a:p>
          <a:p>
            <a:r>
              <a:rPr lang="ru-RU" sz="1900" dirty="0" smtClean="0">
                <a:solidFill>
                  <a:schemeClr val="tx1"/>
                </a:solidFill>
              </a:rPr>
              <a:t>- на размещение на онлайн-выставке, онлайн-ярмарке, интернет-выставке, интернет-ярмарке, виртуальной выставке, виртуальной ярмарке;</a:t>
            </a:r>
          </a:p>
          <a:p>
            <a:r>
              <a:rPr lang="ru-RU" sz="1900" dirty="0" smtClean="0">
                <a:solidFill>
                  <a:schemeClr val="tx1"/>
                </a:solidFill>
              </a:rPr>
              <a:t>- на разработку, создание виртуального стенда, виртуальной площадки, за размещение на виртуальном стенде, виртуальной площадке;</a:t>
            </a:r>
          </a:p>
          <a:p>
            <a:r>
              <a:rPr lang="ru-RU" sz="1900" dirty="0" smtClean="0">
                <a:solidFill>
                  <a:schemeClr val="tx1"/>
                </a:solidFill>
              </a:rPr>
              <a:t>- на создание и использование онлайн-трансляций;</a:t>
            </a:r>
          </a:p>
          <a:p>
            <a:r>
              <a:rPr lang="ru-RU" sz="1900" dirty="0" smtClean="0">
                <a:solidFill>
                  <a:schemeClr val="tx1"/>
                </a:solidFill>
              </a:rPr>
              <a:t>- на создание, разработку, оформление </a:t>
            </a:r>
            <a:r>
              <a:rPr lang="ru-RU" sz="1900" dirty="0" err="1" smtClean="0">
                <a:solidFill>
                  <a:schemeClr val="tx1"/>
                </a:solidFill>
              </a:rPr>
              <a:t>лендинга</a:t>
            </a:r>
            <a:endParaRPr lang="ru-RU" sz="1900" dirty="0" smtClean="0">
              <a:solidFill>
                <a:schemeClr val="tx1"/>
              </a:solidFill>
            </a:endParaRPr>
          </a:p>
        </p:txBody>
      </p:sp>
      <p:sp>
        <p:nvSpPr>
          <p:cNvPr id="7" name="Нижний колонтитул 1"/>
          <p:cNvSpPr txBox="1">
            <a:spLocks/>
          </p:cNvSpPr>
          <p:nvPr/>
        </p:nvSpPr>
        <p:spPr>
          <a:xfrm>
            <a:off x="166255" y="6317674"/>
            <a:ext cx="11772900" cy="40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          (*здесь и далее новое положение в проекте НПА)</a:t>
            </a:r>
            <a:endParaRPr lang="ru-RU" sz="2000" dirty="0" smtClean="0">
              <a:solidFill>
                <a:srgbClr val="0000FF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27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8876-0A0B-4962-BD8E-47F4CB29FEEF}" type="slidenum">
              <a:rPr lang="ru-RU" smtClean="0"/>
              <a:t>7</a:t>
            </a:fld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-133004" y="1"/>
            <a:ext cx="12325004" cy="668343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rgbClr val="FF0000"/>
                </a:solidFill>
              </a:rPr>
              <a:t>       </a:t>
            </a:r>
            <a:r>
              <a:rPr lang="ru-RU" sz="2200" b="1" dirty="0" smtClean="0">
                <a:solidFill>
                  <a:srgbClr val="FF0000"/>
                </a:solidFill>
              </a:rPr>
              <a:t>Условия: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chemeClr val="tx1"/>
                </a:solidFill>
              </a:rPr>
              <a:t>с </a:t>
            </a:r>
            <a:r>
              <a:rPr lang="ru-RU" sz="2200" dirty="0">
                <a:solidFill>
                  <a:schemeClr val="tx1"/>
                </a:solidFill>
              </a:rPr>
              <a:t>даты признания </a:t>
            </a:r>
            <a:r>
              <a:rPr lang="ru-RU" sz="2200" dirty="0" smtClean="0">
                <a:solidFill>
                  <a:schemeClr val="tx1"/>
                </a:solidFill>
              </a:rPr>
              <a:t>МСП совершившим </a:t>
            </a:r>
            <a:r>
              <a:rPr lang="ru-RU" sz="2200" dirty="0">
                <a:solidFill>
                  <a:schemeClr val="tx1"/>
                </a:solidFill>
              </a:rPr>
              <a:t>нарушение порядка и условий оказания поддержки </a:t>
            </a:r>
            <a:r>
              <a:rPr lang="ru-RU" sz="2200" dirty="0">
                <a:solidFill>
                  <a:srgbClr val="0070C0"/>
                </a:solidFill>
              </a:rPr>
              <a:t>прошло более одного года, за исключением случая более раннего устранения </a:t>
            </a:r>
            <a:r>
              <a:rPr lang="ru-RU" sz="2200" dirty="0" smtClean="0">
                <a:solidFill>
                  <a:srgbClr val="0070C0"/>
                </a:solidFill>
              </a:rPr>
              <a:t>МСП такого </a:t>
            </a:r>
            <a:r>
              <a:rPr lang="ru-RU" sz="2200" dirty="0">
                <a:solidFill>
                  <a:srgbClr val="0070C0"/>
                </a:solidFill>
              </a:rPr>
              <a:t>нарушения при условии соблюдения им срока устранения такого нарушения, установленного органом или организацией, оказавшими поддержку, а в случае, если нарушение порядка и условий оказания поддержки связано с нецелевым использованием средств поддержки или представлением недостоверных сведений и документов, с даты признания </a:t>
            </a:r>
            <a:r>
              <a:rPr lang="ru-RU" sz="2200" dirty="0" smtClean="0">
                <a:solidFill>
                  <a:srgbClr val="0070C0"/>
                </a:solidFill>
              </a:rPr>
              <a:t>МСП совершившим </a:t>
            </a:r>
            <a:r>
              <a:rPr lang="ru-RU" sz="2200" dirty="0">
                <a:solidFill>
                  <a:srgbClr val="0070C0"/>
                </a:solidFill>
              </a:rPr>
              <a:t>такое нарушение прошло более трех </a:t>
            </a:r>
            <a:r>
              <a:rPr lang="ru-RU" sz="2200" dirty="0" smtClean="0">
                <a:solidFill>
                  <a:srgbClr val="0070C0"/>
                </a:solidFill>
              </a:rPr>
              <a:t>лет*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rgbClr val="0070C0"/>
                </a:solidFill>
              </a:rPr>
              <a:t>р</a:t>
            </a:r>
            <a:r>
              <a:rPr lang="ru-RU" sz="2200" dirty="0" smtClean="0">
                <a:solidFill>
                  <a:srgbClr val="0070C0"/>
                </a:solidFill>
              </a:rPr>
              <a:t>ассмотрение в </a:t>
            </a:r>
            <a:r>
              <a:rPr lang="ru-RU" sz="2200" dirty="0" smtClean="0">
                <a:solidFill>
                  <a:srgbClr val="0070C0"/>
                </a:solidFill>
              </a:rPr>
              <a:t>первоочередном </a:t>
            </a:r>
            <a:r>
              <a:rPr lang="ru-RU" sz="2200" dirty="0">
                <a:solidFill>
                  <a:srgbClr val="0070C0"/>
                </a:solidFill>
              </a:rPr>
              <a:t>порядке </a:t>
            </a:r>
            <a:r>
              <a:rPr lang="ru-RU" sz="2200" dirty="0" smtClean="0">
                <a:solidFill>
                  <a:srgbClr val="0070C0"/>
                </a:solidFill>
              </a:rPr>
              <a:t>заявок МСП, </a:t>
            </a:r>
            <a:r>
              <a:rPr lang="ru-RU" sz="2200" dirty="0">
                <a:solidFill>
                  <a:srgbClr val="0070C0"/>
                </a:solidFill>
              </a:rPr>
              <a:t>которые осуществляют деятельность, относящуюся к приоритетным видам экономической </a:t>
            </a:r>
            <a:r>
              <a:rPr lang="ru-RU" sz="2200" dirty="0" smtClean="0">
                <a:solidFill>
                  <a:srgbClr val="0070C0"/>
                </a:solidFill>
              </a:rPr>
              <a:t>деятельности (</a:t>
            </a:r>
            <a:r>
              <a:rPr lang="ru-RU" sz="2200" dirty="0">
                <a:solidFill>
                  <a:srgbClr val="0070C0"/>
                </a:solidFill>
              </a:rPr>
              <a:t>код 01, входящий в раздел A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dirty="0">
                <a:solidFill>
                  <a:srgbClr val="0070C0"/>
                </a:solidFill>
              </a:rPr>
              <a:t>«Сельское, лесное хозяйство, охота, рыболовство и рыбоводство», коды 10, 11,</a:t>
            </a:r>
            <a:r>
              <a:rPr lang="ru-RU" sz="2200" i="1" dirty="0">
                <a:solidFill>
                  <a:srgbClr val="0070C0"/>
                </a:solidFill>
              </a:rPr>
              <a:t> </a:t>
            </a:r>
            <a:r>
              <a:rPr lang="ru-RU" sz="2200" dirty="0">
                <a:solidFill>
                  <a:srgbClr val="0070C0"/>
                </a:solidFill>
              </a:rPr>
              <a:t>входящие в раздел С «Обрабатывающие производства</a:t>
            </a:r>
            <a:r>
              <a:rPr lang="ru-RU" sz="2200" dirty="0" smtClean="0">
                <a:solidFill>
                  <a:srgbClr val="0070C0"/>
                </a:solidFill>
              </a:rPr>
              <a:t>»</a:t>
            </a:r>
          </a:p>
          <a:p>
            <a:pPr marL="365125" lvl="8" indent="-365125"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chemeClr val="tx1"/>
                </a:solidFill>
              </a:rPr>
              <a:t>Возмещается не </a:t>
            </a:r>
            <a:r>
              <a:rPr lang="ru-RU" sz="2200" dirty="0">
                <a:solidFill>
                  <a:schemeClr val="tx1"/>
                </a:solidFill>
              </a:rPr>
              <a:t>более 80% от обоснованных и документально подтвержденных затрат, </a:t>
            </a:r>
            <a:r>
              <a:rPr lang="ru-RU" sz="2200" dirty="0" smtClean="0">
                <a:solidFill>
                  <a:schemeClr val="tx1"/>
                </a:solidFill>
              </a:rPr>
              <a:t>произведенных </a:t>
            </a:r>
            <a:r>
              <a:rPr lang="ru-RU" sz="2200" dirty="0">
                <a:solidFill>
                  <a:schemeClr val="tx1"/>
                </a:solidFill>
              </a:rPr>
              <a:t>по договору или нескольким договорам, но не более 100,0 тыс. рублей на один субъект </a:t>
            </a:r>
            <a:r>
              <a:rPr lang="ru-RU" sz="2200" dirty="0" smtClean="0">
                <a:solidFill>
                  <a:schemeClr val="tx1"/>
                </a:solidFill>
              </a:rPr>
              <a:t>МСП.</a:t>
            </a:r>
            <a:endParaRPr lang="ru-RU" sz="22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200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29295" y="6101542"/>
            <a:ext cx="9619211" cy="628972"/>
          </a:xfrm>
          <a:prstGeom prst="round2Diag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600"/>
              </a:lnSpc>
            </a:pPr>
            <a:r>
              <a:rPr lang="ru-RU" sz="2200" b="1" dirty="0">
                <a:solidFill>
                  <a:srgbClr val="FF0000"/>
                </a:solidFill>
              </a:rPr>
              <a:t>Срок оказания услуги:</a:t>
            </a:r>
          </a:p>
          <a:p>
            <a:pPr>
              <a:lnSpc>
                <a:spcPts val="26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48 дней с даты начала приема заявок </a:t>
            </a:r>
            <a:r>
              <a:rPr lang="ru-RU" sz="2200" dirty="0">
                <a:solidFill>
                  <a:schemeClr val="tx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82508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www.novodar.ru/images/stories/72763-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23620" r="51191" b="10143"/>
          <a:stretch/>
        </p:blipFill>
        <p:spPr bwMode="auto">
          <a:xfrm>
            <a:off x="11109960" y="2042160"/>
            <a:ext cx="6096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tatic.tildacdn.com/tild3333-3361-4866-a539-613966333136/10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t="6193" r="31896" b="10646"/>
          <a:stretch/>
        </p:blipFill>
        <p:spPr bwMode="auto">
          <a:xfrm flipH="1">
            <a:off x="11170920" y="5577840"/>
            <a:ext cx="56388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16131"/>
            <a:ext cx="12192000" cy="113415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Имущественная поддержка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8876-0A0B-4962-BD8E-47F4CB29FEEF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15" name="Схема 14"/>
          <p:cNvGraphicFramePr/>
          <p:nvPr/>
        </p:nvGraphicFramePr>
        <p:xfrm>
          <a:off x="-150659" y="718864"/>
          <a:ext cx="3298371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199506" y="698269"/>
            <a:ext cx="6633556" cy="241069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100" b="1" dirty="0" smtClean="0">
                <a:solidFill>
                  <a:srgbClr val="FF0000"/>
                </a:solidFill>
              </a:rPr>
              <a:t>Результат: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Получение в аренду имущества, находящегося в перечне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муниципального имущества, свободного от прав третьих лиц (за исключением прав хозяйственного ведения, права оперативного управления, а также имущественных прав субъектов МСП)</a:t>
            </a:r>
            <a:r>
              <a:rPr lang="ru-RU" sz="2000" dirty="0" smtClean="0">
                <a:latin typeface="Bookman Old Style" panose="02050604050505020204" pitchFamily="18" charset="0"/>
              </a:rPr>
              <a:t>МСП)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49629" y="3308465"/>
            <a:ext cx="8362604" cy="342484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Условия: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</a:rPr>
              <a:t>МСП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err="1" smtClean="0">
                <a:solidFill>
                  <a:schemeClr val="tx1"/>
                </a:solidFill>
              </a:rPr>
              <a:t>Самозанятые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</a:rPr>
              <a:t>Арендная </a:t>
            </a:r>
            <a:r>
              <a:rPr lang="ru-RU" sz="2000" dirty="0">
                <a:solidFill>
                  <a:schemeClr val="tx1"/>
                </a:solidFill>
              </a:rPr>
              <a:t>плата за имущество (в том числе земельные участки), включенное в Перечень, </a:t>
            </a:r>
            <a:r>
              <a:rPr lang="ru-RU" sz="2000" dirty="0" smtClean="0">
                <a:solidFill>
                  <a:schemeClr val="tx1"/>
                </a:solidFill>
              </a:rPr>
              <a:t>от стоимости арендной платы, установленной при заключении договора аренды, составляет: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- </a:t>
            </a:r>
            <a:r>
              <a:rPr lang="ru-RU" sz="2000" dirty="0">
                <a:solidFill>
                  <a:schemeClr val="tx1"/>
                </a:solidFill>
              </a:rPr>
              <a:t>в первый год - 40 </a:t>
            </a:r>
            <a:r>
              <a:rPr lang="ru-RU" sz="2000" dirty="0" smtClean="0">
                <a:solidFill>
                  <a:schemeClr val="tx1"/>
                </a:solidFill>
              </a:rPr>
              <a:t>%;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- во второй год - 60 </a:t>
            </a:r>
            <a:r>
              <a:rPr lang="ru-RU" sz="2000" dirty="0" smtClean="0">
                <a:solidFill>
                  <a:schemeClr val="tx1"/>
                </a:solidFill>
              </a:rPr>
              <a:t>%;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- </a:t>
            </a:r>
            <a:r>
              <a:rPr lang="ru-RU" sz="2000" dirty="0">
                <a:solidFill>
                  <a:schemeClr val="tx1"/>
                </a:solidFill>
              </a:rPr>
              <a:t>в третий год - 80 </a:t>
            </a:r>
            <a:r>
              <a:rPr lang="ru-RU" sz="2000" dirty="0" smtClean="0">
                <a:solidFill>
                  <a:schemeClr val="tx1"/>
                </a:solidFill>
              </a:rPr>
              <a:t>%;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- в четвертый и последующие годы - 100 </a:t>
            </a:r>
            <a:r>
              <a:rPr lang="ru-RU" sz="2000" dirty="0" smtClean="0">
                <a:solidFill>
                  <a:schemeClr val="tx1"/>
                </a:solidFill>
              </a:rPr>
              <a:t>%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285750" lvl="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7" name="Picture 2" descr="https://avatars.mds.yandex.net/i?id=6300fa2460785e2d7cade74823be64f3_l-5332191-images-thumbs&amp;n=1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r="16784"/>
          <a:stretch/>
        </p:blipFill>
        <p:spPr bwMode="auto">
          <a:xfrm>
            <a:off x="7457902" y="5987935"/>
            <a:ext cx="608662" cy="56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s://prv0.lori-images.net/red-human-bright-3d-attention-0021965656-preview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8" t="9946" r="-1281" b="14220"/>
          <a:stretch/>
        </p:blipFill>
        <p:spPr bwMode="auto">
          <a:xfrm>
            <a:off x="6119553" y="2574196"/>
            <a:ext cx="581266" cy="62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8811490" y="3275215"/>
            <a:ext cx="3192088" cy="2244436"/>
          </a:xfrm>
          <a:prstGeom prst="round2Diag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i="0" dirty="0" smtClean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Стоимость услуги:</a:t>
            </a:r>
          </a:p>
          <a:p>
            <a:r>
              <a:rPr lang="ru-RU" sz="2200" b="0" i="0" dirty="0" smtClean="0">
                <a:solidFill>
                  <a:srgbClr val="2C2A29"/>
                </a:solidFill>
                <a:effectLst/>
                <a:latin typeface="Bookman Old Style" panose="02050604050505020204" pitchFamily="18" charset="0"/>
              </a:rPr>
              <a:t>Услуга </a:t>
            </a:r>
            <a:r>
              <a:rPr lang="ru-RU" sz="2400" dirty="0" smtClean="0">
                <a:solidFill>
                  <a:schemeClr val="tx1"/>
                </a:solidFill>
              </a:rPr>
              <a:t>оказывается бесплатно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с двумя скругленными противолежащими углами 39"/>
          <p:cNvSpPr/>
          <p:nvPr/>
        </p:nvSpPr>
        <p:spPr>
          <a:xfrm>
            <a:off x="6899564" y="631767"/>
            <a:ext cx="5130338" cy="2427317"/>
          </a:xfrm>
          <a:prstGeom prst="round2Diag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100" b="1" dirty="0" smtClean="0">
                <a:solidFill>
                  <a:srgbClr val="FF0000"/>
                </a:solidFill>
              </a:rPr>
              <a:t>Куда обратиться:</a:t>
            </a:r>
          </a:p>
          <a:p>
            <a:r>
              <a:rPr lang="ru-RU" sz="21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Комитет имущественных отношений администрации Пермского муниципального округа Пермского края</a:t>
            </a:r>
          </a:p>
          <a:p>
            <a:r>
              <a:rPr lang="ru-RU" sz="2100" dirty="0" smtClean="0">
                <a:solidFill>
                  <a:schemeClr val="tx1"/>
                </a:solidFill>
              </a:rPr>
              <a:t>г. Пермь, ул. Верхне-</a:t>
            </a:r>
            <a:r>
              <a:rPr lang="ru-RU" sz="2100" dirty="0" err="1" smtClean="0">
                <a:solidFill>
                  <a:schemeClr val="tx1"/>
                </a:solidFill>
              </a:rPr>
              <a:t>Муллинская</a:t>
            </a:r>
            <a:r>
              <a:rPr lang="ru-RU" sz="2100" dirty="0" smtClean="0">
                <a:solidFill>
                  <a:schemeClr val="tx1"/>
                </a:solidFill>
              </a:rPr>
              <a:t>, д. 74а</a:t>
            </a:r>
          </a:p>
        </p:txBody>
      </p:sp>
    </p:spTree>
    <p:extLst>
      <p:ext uri="{BB962C8B-B14F-4D97-AF65-F5344CB8AC3E}">
        <p14:creationId xmlns:p14="http://schemas.microsoft.com/office/powerpoint/2010/main" val="598513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www.novodar.ru/images/stories/72763-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23620" r="51191" b="10143"/>
          <a:stretch/>
        </p:blipFill>
        <p:spPr bwMode="auto">
          <a:xfrm>
            <a:off x="11109960" y="2042160"/>
            <a:ext cx="6096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tatic.tildacdn.com/tild3333-3361-4866-a539-613966333136/10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t="6193" r="31896" b="10646"/>
          <a:stretch/>
        </p:blipFill>
        <p:spPr bwMode="auto">
          <a:xfrm flipH="1">
            <a:off x="11170920" y="5577840"/>
            <a:ext cx="56388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54" y="195880"/>
            <a:ext cx="12192000" cy="1134156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Создание условий для привлечения инвестиций в экономику </a:t>
            </a:r>
            <a:r>
              <a:rPr lang="ru-RU" b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округа субъектами </a:t>
            </a:r>
            <a:r>
              <a:rPr lang="ru-RU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МСП</a:t>
            </a:r>
            <a:r>
              <a:rPr lang="ru-RU" sz="4800" b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»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8876-0A0B-4962-BD8E-47F4CB29FEEF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15" name="Схема 14"/>
          <p:cNvGraphicFramePr/>
          <p:nvPr/>
        </p:nvGraphicFramePr>
        <p:xfrm>
          <a:off x="-150659" y="718864"/>
          <a:ext cx="3298371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Скругленный прямоугольник 19"/>
          <p:cNvSpPr/>
          <p:nvPr/>
        </p:nvSpPr>
        <p:spPr>
          <a:xfrm>
            <a:off x="0" y="1645920"/>
            <a:ext cx="7298575" cy="50541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26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</a:rPr>
              <a:t>Мероприятия:</a:t>
            </a:r>
          </a:p>
          <a:p>
            <a:pPr marL="342900" indent="-342900">
              <a:lnSpc>
                <a:spcPts val="2600"/>
              </a:lnSpc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сопровождение интернет-портала об инвестиционной деятельности в Пермском муниципальном округе;</a:t>
            </a:r>
          </a:p>
          <a:p>
            <a:pPr marL="342900" indent="-342900">
              <a:lnSpc>
                <a:spcPts val="2600"/>
              </a:lnSpc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сопровождение инвестиционных проектов по принципу «одного окна»; </a:t>
            </a:r>
          </a:p>
          <a:p>
            <a:pPr marL="342900" indent="-342900">
              <a:lnSpc>
                <a:spcPts val="2600"/>
              </a:lnSpc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функционирование инвестиционного уполномоченного Пермского муниципального округа; </a:t>
            </a:r>
          </a:p>
          <a:p>
            <a:pPr marL="342900" indent="-342900">
              <a:lnSpc>
                <a:spcPts val="2600"/>
              </a:lnSpc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осуществление процедуры оценки регулирующего воздействия на сайте по оценке регулирующего воздействия по адресу: http://centr.aiteh.ru/pages/view/inde.</a:t>
            </a:r>
          </a:p>
          <a:p>
            <a:pPr marL="285750" lvl="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7" name="Picture 2" descr="https://avatars.mds.yandex.net/i?id=6300fa2460785e2d7cade74823be64f3_l-5332191-images-thumbs&amp;n=1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r="16784"/>
          <a:stretch/>
        </p:blipFill>
        <p:spPr bwMode="auto">
          <a:xfrm>
            <a:off x="6393873" y="1881447"/>
            <a:ext cx="608662" cy="56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7498080" y="4355870"/>
            <a:ext cx="4693920" cy="2327564"/>
          </a:xfrm>
          <a:prstGeom prst="round2Diag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i="0" dirty="0" smtClean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Стоимость услуги:</a:t>
            </a:r>
          </a:p>
          <a:p>
            <a:r>
              <a:rPr lang="ru-RU" sz="2200" b="0" i="0" dirty="0" smtClean="0">
                <a:solidFill>
                  <a:srgbClr val="2C2A29"/>
                </a:solidFill>
                <a:effectLst/>
                <a:latin typeface="Bookman Old Style" panose="02050604050505020204" pitchFamily="18" charset="0"/>
              </a:rPr>
              <a:t>Услуга </a:t>
            </a:r>
            <a:r>
              <a:rPr lang="ru-RU" sz="2400" dirty="0" smtClean="0">
                <a:solidFill>
                  <a:schemeClr val="tx1"/>
                </a:solidFill>
              </a:rPr>
              <a:t>оказывается бесплатно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с двумя скругленными противолежащими углами 39"/>
          <p:cNvSpPr/>
          <p:nvPr/>
        </p:nvSpPr>
        <p:spPr>
          <a:xfrm>
            <a:off x="7448204" y="1014152"/>
            <a:ext cx="4893425" cy="3208713"/>
          </a:xfrm>
          <a:prstGeom prst="round2Diag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Куда обратиться: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Управление АПК и предпринимательства администрации Пермского муниципального округа Пермского края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</a:rPr>
              <a:t>г. Пермь, ул. 2-я </a:t>
            </a:r>
            <a:r>
              <a:rPr lang="ru-RU" sz="2400" dirty="0" err="1" smtClean="0">
                <a:solidFill>
                  <a:schemeClr val="tx1"/>
                </a:solidFill>
              </a:rPr>
              <a:t>Казанцевская</a:t>
            </a:r>
            <a:r>
              <a:rPr lang="ru-RU" sz="2400" dirty="0" smtClean="0">
                <a:solidFill>
                  <a:schemeClr val="tx1"/>
                </a:solidFill>
              </a:rPr>
              <a:t>, д. 7, оф. 206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909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Bookman Old Style"/>
        <a:ea typeface=""/>
        <a:cs typeface=""/>
      </a:majorFont>
      <a:minorFont>
        <a:latin typeface="Bookman Old Styl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6430</TotalTime>
  <Words>6601</Words>
  <Application>Microsoft Office PowerPoint</Application>
  <PresentationFormat>Широкоэкранный</PresentationFormat>
  <Paragraphs>950</Paragraphs>
  <Slides>57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65" baseType="lpstr">
      <vt:lpstr>Arial</vt:lpstr>
      <vt:lpstr>Bookman Old Style</vt:lpstr>
      <vt:lpstr>Calibri</vt:lpstr>
      <vt:lpstr>Century Gothic</vt:lpstr>
      <vt:lpstr>Times New Roman</vt:lpstr>
      <vt:lpstr>Trebuchet MS</vt:lpstr>
      <vt:lpstr>Wingdings</vt:lpstr>
      <vt:lpstr>Тема Office</vt:lpstr>
      <vt:lpstr> Об актуальных мерах поддержки субъектов малого и среднего предпринимательства на различных уровнях власти</vt:lpstr>
      <vt:lpstr>Презентация PowerPoint</vt:lpstr>
      <vt:lpstr>Информационная поддержка</vt:lpstr>
      <vt:lpstr>Консультационная поддержка</vt:lpstr>
      <vt:lpstr>Субсидии субъектам МСП на возмещение части затрат на участие в выставках, ярмарках субъектов МСП</vt:lpstr>
      <vt:lpstr>Презентация PowerPoint</vt:lpstr>
      <vt:lpstr>Презентация PowerPoint</vt:lpstr>
      <vt:lpstr>Имущественная поддержка</vt:lpstr>
      <vt:lpstr>Создание условий для привлечения инвестиций в экономику округа субъектами МСП»</vt:lpstr>
      <vt:lpstr>Займы для бизнеса</vt:lpstr>
      <vt:lpstr>Презентация PowerPoint</vt:lpstr>
      <vt:lpstr>VK Реклама: промокод на удвоение суммы рекламного бюджета</vt:lpstr>
      <vt:lpstr>Студия продакшн</vt:lpstr>
      <vt:lpstr>Предметная фотосъемка для субъектов МСП, самозанятых граждан</vt:lpstr>
      <vt:lpstr>Повышение квалификации по программе «Оказание первой помощи пострадавшим»</vt:lpstr>
      <vt:lpstr>Содействие по включению в реестр социальных предприятий</vt:lpstr>
      <vt:lpstr>Выход на «малые закупки»</vt:lpstr>
      <vt:lpstr>Работа на электронных торговых площадках (за исключением маркетплейсов)</vt:lpstr>
      <vt:lpstr>Участие в одной закупке</vt:lpstr>
      <vt:lpstr>Микрозаём «Антикризисный»</vt:lpstr>
      <vt:lpstr>Микрозаём «Льготный экспресс»</vt:lpstr>
      <vt:lpstr>Микрозаём «Самозанятый» </vt:lpstr>
      <vt:lpstr>Микрозаём «Приоритетный»</vt:lpstr>
      <vt:lpstr>Микрозаём «Стартовый»</vt:lpstr>
      <vt:lpstr>Микрозаём «Стартовый»</vt:lpstr>
      <vt:lpstr>Рефинансирование</vt:lpstr>
      <vt:lpstr>Кредитная линия</vt:lpstr>
      <vt:lpstr>Содействие в организации и осуществлении транспортировки продукции субъектов МСП, предназначенной для экспорта на внешние рынки</vt:lpstr>
      <vt:lpstr>Поиск иностранного покупателя</vt:lpstr>
      <vt:lpstr>Правовая экспертиза и сопровождение контракта</vt:lpstr>
      <vt:lpstr>Доступ к запросам иностранных покупателей</vt:lpstr>
      <vt:lpstr>Международные бизнес-миссии</vt:lpstr>
      <vt:lpstr>Реверсные бизнес-миссии</vt:lpstr>
      <vt:lpstr>Организация участия субъектов МСП в международных выставочно-ярмарочных мероприятиях за пределами территории РФ</vt:lpstr>
      <vt:lpstr>Электронная торговля </vt:lpstr>
      <vt:lpstr>Сертификация, разрешительные документы</vt:lpstr>
      <vt:lpstr>Маркетинговые и патентные исследования</vt:lpstr>
      <vt:lpstr>Защита интеллектуальной собственности</vt:lpstr>
      <vt:lpstr>Презентация PowerPoint</vt:lpstr>
      <vt:lpstr>Постоянно действующие ставки по упрощенной системе налогообложения (УСН)</vt:lpstr>
      <vt:lpstr>Пониженные налоговые ставки для нового бизнеса</vt:lpstr>
      <vt:lpstr>Льгота по налогу на имущество организаций в отношении торгово-офисной недвижимости</vt:lpstr>
      <vt:lpstr>Льготы по налогу на имущество организаций для сферы сельского хозяйства</vt:lpstr>
      <vt:lpstr>Льготы по налогу на имущество организаций для инвесторов</vt:lpstr>
      <vt:lpstr>Налоговые льготы для резидентов технопарков и индустриальных парков</vt:lpstr>
      <vt:lpstr>Компенсация затрат на приобретение оборудования для субъектов МСП</vt:lpstr>
      <vt:lpstr>Гранты социальным предприятиям и молодым предпринимателям</vt:lpstr>
      <vt:lpstr>Предоставление гарантий и поручительств</vt:lpstr>
      <vt:lpstr>Льготные микрозаймы</vt:lpstr>
      <vt:lpstr>Меры поддержки Центра «Мой бизнес»</vt:lpstr>
      <vt:lpstr>Презентация PowerPoint</vt:lpstr>
      <vt:lpstr>Имущественная поддержка субъектов МСП и самозанятых граждан</vt:lpstr>
      <vt:lpstr>Презентация PowerPoint</vt:lpstr>
      <vt:lpstr>Налоговые меры поддержки инвесторов, реализующих ПИП</vt:lpstr>
      <vt:lpstr>  МПИП +</vt:lpstr>
      <vt:lpstr>Контактная информация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мерах поддержки бизнеса в Пермском крае</dc:title>
  <dc:creator>Татьяна</dc:creator>
  <cp:lastModifiedBy>Татьяна</cp:lastModifiedBy>
  <cp:revision>160</cp:revision>
  <cp:lastPrinted>2023-03-30T07:28:22Z</cp:lastPrinted>
  <dcterms:created xsi:type="dcterms:W3CDTF">2022-03-21T05:51:03Z</dcterms:created>
  <dcterms:modified xsi:type="dcterms:W3CDTF">2023-03-30T07:35:49Z</dcterms:modified>
</cp:coreProperties>
</file>