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2" r:id="rId2"/>
    <p:sldMasterId id="2147484172" r:id="rId3"/>
    <p:sldMasterId id="2147484184" r:id="rId4"/>
    <p:sldMasterId id="2147484187" r:id="rId5"/>
  </p:sldMasterIdLst>
  <p:notesMasterIdLst>
    <p:notesMasterId r:id="rId67"/>
  </p:notesMasterIdLst>
  <p:handoutMasterIdLst>
    <p:handoutMasterId r:id="rId68"/>
  </p:handoutMasterIdLst>
  <p:sldIdLst>
    <p:sldId id="284" r:id="rId6"/>
    <p:sldId id="708" r:id="rId7"/>
    <p:sldId id="285" r:id="rId8"/>
    <p:sldId id="557" r:id="rId9"/>
    <p:sldId id="560" r:id="rId10"/>
    <p:sldId id="559" r:id="rId11"/>
    <p:sldId id="561" r:id="rId12"/>
    <p:sldId id="562" r:id="rId13"/>
    <p:sldId id="286" r:id="rId14"/>
    <p:sldId id="437" r:id="rId15"/>
    <p:sldId id="564" r:id="rId16"/>
    <p:sldId id="565" r:id="rId17"/>
    <p:sldId id="709" r:id="rId18"/>
    <p:sldId id="710" r:id="rId19"/>
    <p:sldId id="711" r:id="rId20"/>
    <p:sldId id="713" r:id="rId21"/>
    <p:sldId id="573" r:id="rId22"/>
    <p:sldId id="628" r:id="rId23"/>
    <p:sldId id="575" r:id="rId24"/>
    <p:sldId id="714" r:id="rId25"/>
    <p:sldId id="717" r:id="rId26"/>
    <p:sldId id="715" r:id="rId27"/>
    <p:sldId id="716" r:id="rId28"/>
    <p:sldId id="722" r:id="rId29"/>
    <p:sldId id="583" r:id="rId30"/>
    <p:sldId id="439" r:id="rId31"/>
    <p:sldId id="586" r:id="rId32"/>
    <p:sldId id="640" r:id="rId33"/>
    <p:sldId id="718" r:id="rId34"/>
    <p:sldId id="685" r:id="rId35"/>
    <p:sldId id="719" r:id="rId36"/>
    <p:sldId id="687" r:id="rId37"/>
    <p:sldId id="645" r:id="rId38"/>
    <p:sldId id="689" r:id="rId39"/>
    <p:sldId id="672" r:id="rId40"/>
    <p:sldId id="720" r:id="rId41"/>
    <p:sldId id="740" r:id="rId42"/>
    <p:sldId id="721" r:id="rId43"/>
    <p:sldId id="592" r:id="rId44"/>
    <p:sldId id="723" r:id="rId45"/>
    <p:sldId id="648" r:id="rId46"/>
    <p:sldId id="649" r:id="rId47"/>
    <p:sldId id="724" r:id="rId48"/>
    <p:sldId id="725" r:id="rId49"/>
    <p:sldId id="726" r:id="rId50"/>
    <p:sldId id="727" r:id="rId51"/>
    <p:sldId id="728" r:id="rId52"/>
    <p:sldId id="729" r:id="rId53"/>
    <p:sldId id="730" r:id="rId54"/>
    <p:sldId id="731" r:id="rId55"/>
    <p:sldId id="733" r:id="rId56"/>
    <p:sldId id="735" r:id="rId57"/>
    <p:sldId id="737" r:id="rId58"/>
    <p:sldId id="692" r:id="rId59"/>
    <p:sldId id="739" r:id="rId60"/>
    <p:sldId id="694" r:id="rId61"/>
    <p:sldId id="693" r:id="rId62"/>
    <p:sldId id="738" r:id="rId63"/>
    <p:sldId id="706" r:id="rId64"/>
    <p:sldId id="707" r:id="rId65"/>
    <p:sldId id="671" r:id="rId6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9933"/>
    <a:srgbClr val="F8F8F8"/>
    <a:srgbClr val="FF9900"/>
    <a:srgbClr val="FFCC66"/>
    <a:srgbClr val="EEFBA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9466" autoAdjust="0"/>
  </p:normalViewPr>
  <p:slideViewPr>
    <p:cSldViewPr>
      <p:cViewPr>
        <p:scale>
          <a:sx n="60" d="100"/>
          <a:sy n="60" d="100"/>
        </p:scale>
        <p:origin x="-1422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Структура</a:t>
            </a:r>
            <a:r>
              <a:rPr lang="ru-RU" baseline="0"/>
              <a:t> доходов поселения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Лист1!$F$12:$F$13</c:f>
              <c:strCache>
                <c:ptCount val="1"/>
                <c:pt idx="0">
                  <c:v>В сумма</c:v>
                </c:pt>
              </c:strCache>
            </c:strRef>
          </c:tx>
          <c:invertIfNegative val="0"/>
          <c:cat>
            <c:strRef>
              <c:f>Лист1!$E$14:$E$22</c:f>
              <c:strCache>
                <c:ptCount val="9"/>
                <c:pt idx="0">
                  <c:v>НДФЛ</c:v>
                </c:pt>
                <c:pt idx="1">
                  <c:v>Акциз</c:v>
                </c:pt>
                <c:pt idx="2">
                  <c:v>ЕСХН</c:v>
                </c:pt>
                <c:pt idx="3">
                  <c:v>На имущество</c:v>
                </c:pt>
                <c:pt idx="4">
                  <c:v>Транспортный налог</c:v>
                </c:pt>
                <c:pt idx="5">
                  <c:v>Земельный налог</c:v>
                </c:pt>
                <c:pt idx="6">
                  <c:v>Соц найм гос пошлина</c:v>
                </c:pt>
                <c:pt idx="7">
                  <c:v>дотации субсидии</c:v>
                </c:pt>
                <c:pt idx="8">
                  <c:v>Аренда имущества земли</c:v>
                </c:pt>
              </c:strCache>
            </c:strRef>
          </c:cat>
          <c:val>
            <c:numRef>
              <c:f>Лист1!$F$14:$F$22</c:f>
              <c:numCache>
                <c:formatCode>General</c:formatCode>
                <c:ptCount val="9"/>
                <c:pt idx="0">
                  <c:v>1462</c:v>
                </c:pt>
                <c:pt idx="1">
                  <c:v>537</c:v>
                </c:pt>
                <c:pt idx="2">
                  <c:v>45</c:v>
                </c:pt>
                <c:pt idx="3">
                  <c:v>2762</c:v>
                </c:pt>
                <c:pt idx="4">
                  <c:v>0</c:v>
                </c:pt>
                <c:pt idx="5">
                  <c:v>6202</c:v>
                </c:pt>
                <c:pt idx="6">
                  <c:v>40.299999999999997</c:v>
                </c:pt>
                <c:pt idx="7">
                  <c:v>18471</c:v>
                </c:pt>
                <c:pt idx="8">
                  <c:v>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639040"/>
        <c:axId val="77587584"/>
      </c:barChart>
      <c:catAx>
        <c:axId val="7763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7587584"/>
        <c:crosses val="autoZero"/>
        <c:auto val="1"/>
        <c:lblAlgn val="ctr"/>
        <c:lblOffset val="100"/>
        <c:noMultiLvlLbl val="0"/>
      </c:catAx>
      <c:valAx>
        <c:axId val="77587584"/>
        <c:scaling>
          <c:orientation val="minMax"/>
          <c:max val="2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6390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25C71F5-B7AC-42E8-B6E4-A0F47AD4BA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7120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48A17A-6B6C-464C-B567-833D101723F8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48A821-8DFF-40C9-95C0-90079BAFB2E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2737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48A821-8DFF-40C9-95C0-90079BAFB2E2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8110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1D51C-1C83-4701-935B-1AF6BC181E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4283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0524C-C941-4A79-849F-EB093E92890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916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9F59-CE2E-499D-BF9D-83ADD7EE7A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9077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21FB-0D01-4F16-A272-AD45FE38C6E1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B4859-D9AF-4083-9E59-56C6356F73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4808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97B9-800A-4562-9188-1BA1919B5D32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ED4D-0BDC-4000-ABC4-1D234E5DE70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477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2EF01-A067-4916-9BF8-55AD6F473B25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AFEF9-AFE7-49C5-8955-88C2EE0671A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944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CF26-866C-4B7C-B032-732632C6532C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6FFF-EE98-4216-A23E-92B73F45E21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531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CAE40-0C09-49D2-99CB-F32EBF5DC375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A709F-F996-4E10-9507-A3E285A70C8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1069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580B-CEDF-4EE9-893C-FD40CD62E946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31715-8C28-4070-88F5-89DA4B0A5A6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5744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797E3-5AA5-4880-9D74-81E7A030D5E0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CDB5E-6E10-4324-B2C6-390E9AEB51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53038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A939-ECC5-40AC-8213-48EBFDC3D865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A051-8746-4EFF-B6EE-E508BFC419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5195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A9D5-F10B-4DCC-A96F-EE71DCF97CE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1279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CA155-0173-474A-9B21-5A06679C7328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4DA7-2E84-4D1A-AF6C-D1366655310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92884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4C6D1-3D57-469D-B847-4B096FA4C81E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EF4D6-B0F9-4A1A-8E15-0C95484637B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0677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04E5F-B222-4450-8707-0FFF77D79BAE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EE30B-5ACD-45AA-9CA4-E94295C175D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81073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74593-C8E6-43C0-A82A-E4BBAB4A345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06779"/>
      </p:ext>
    </p:extLst>
  </p:cSld>
  <p:clrMapOvr>
    <a:masterClrMapping/>
  </p:clrMapOvr>
  <p:transition spd="med">
    <p:pull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3C4C8-8335-41C8-921E-5422E1F303A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91133"/>
      </p:ext>
    </p:extLst>
  </p:cSld>
  <p:clrMapOvr>
    <a:masterClrMapping/>
  </p:clrMapOvr>
  <p:transition spd="med"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30883-EFCD-42B6-A39F-C91D93A5049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53968"/>
      </p:ext>
    </p:extLst>
  </p:cSld>
  <p:clrMapOvr>
    <a:masterClrMapping/>
  </p:clrMapOvr>
  <p:transition spd="med"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7FF8-EA21-4A6D-9E32-33D8A71CBB8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05465"/>
      </p:ext>
    </p:extLst>
  </p:cSld>
  <p:clrMapOvr>
    <a:masterClrMapping/>
  </p:clrMapOvr>
  <p:transition spd="med"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40999-A04E-42C9-9E10-D82398BBB6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45830"/>
      </p:ext>
    </p:extLst>
  </p:cSld>
  <p:clrMapOvr>
    <a:masterClrMapping/>
  </p:clrMapOvr>
  <p:transition spd="med"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44EA-880C-4914-BA49-08ADB2DF9D9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6437"/>
      </p:ext>
    </p:extLst>
  </p:cSld>
  <p:clrMapOvr>
    <a:masterClrMapping/>
  </p:clrMapOvr>
  <p:transition spd="med"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C2DE1-D8D0-4D6A-A093-A783201F332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69758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7D27-CE16-41B2-935D-F93B0A062B1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217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5E1ED-782B-4D82-93D4-4CB72F4B657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40529"/>
      </p:ext>
    </p:extLst>
  </p:cSld>
  <p:clrMapOvr>
    <a:masterClrMapping/>
  </p:clrMapOvr>
  <p:transition spd="med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706C8-2AFA-4F80-8258-F3123B09C0F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7688"/>
      </p:ext>
    </p:extLst>
  </p:cSld>
  <p:clrMapOvr>
    <a:masterClrMapping/>
  </p:clrMapOvr>
  <p:transition spd="med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05B5F-5C8C-47E9-A850-7B137480838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20415"/>
      </p:ext>
    </p:extLst>
  </p:cSld>
  <p:clrMapOvr>
    <a:masterClrMapping/>
  </p:clrMapOvr>
  <p:transition spd="med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02727-EB7A-472A-8243-CDBA57516D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51610"/>
      </p:ext>
    </p:extLst>
  </p:cSld>
  <p:clrMapOvr>
    <a:masterClrMapping/>
  </p:clrMapOvr>
  <p:transition spd="med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/>
          <p:nvPr/>
        </p:nvPicPr>
        <p:blipFill>
          <a:blip r:embed="rId2">
            <a:extLst/>
          </a:blip>
          <a:srcRect l="68795"/>
          <a:stretch>
            <a:fillRect/>
          </a:stretch>
        </p:blipFill>
        <p:spPr>
          <a:xfrm>
            <a:off x="5723666" y="0"/>
            <a:ext cx="3508884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02736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1978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7AC65-8E7D-40B7-959F-430F4D1892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45355"/>
      </p:ext>
    </p:extLst>
  </p:cSld>
  <p:clrMapOvr>
    <a:masterClrMapping/>
  </p:clrMapOvr>
  <p:transition spd="med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82B0-0176-4E35-8516-763E45CEE9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55989"/>
      </p:ext>
    </p:extLst>
  </p:cSld>
  <p:clrMapOvr>
    <a:masterClrMapping/>
  </p:clrMapOvr>
  <p:transition spd="med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AE2C4-0FCF-416A-8F01-84953D18E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128"/>
      </p:ext>
    </p:extLst>
  </p:cSld>
  <p:clrMapOvr>
    <a:masterClrMapping/>
  </p:clrMapOvr>
  <p:transition spd="med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A207-4C08-48FA-AD14-F828DB792A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75815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ADBFC-73F4-4DA4-A79B-35417CD261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75945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CC820-3630-4897-A96F-3A47F4201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20696"/>
      </p:ext>
    </p:extLst>
  </p:cSld>
  <p:clrMapOvr>
    <a:masterClrMapping/>
  </p:clrMapOvr>
  <p:transition spd="med"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A8A20-F420-4ADB-9A21-CFC6C8A7CC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31062"/>
      </p:ext>
    </p:extLst>
  </p:cSld>
  <p:clrMapOvr>
    <a:masterClrMapping/>
  </p:clrMapOvr>
  <p:transition spd="med"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CCD10-5992-4321-9011-675F257EC4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03536"/>
      </p:ext>
    </p:extLst>
  </p:cSld>
  <p:clrMapOvr>
    <a:masterClrMapping/>
  </p:clrMapOvr>
  <p:transition spd="med"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D922D-1575-41E2-B36F-4720D66706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7597"/>
      </p:ext>
    </p:extLst>
  </p:cSld>
  <p:clrMapOvr>
    <a:masterClrMapping/>
  </p:clrMapOvr>
  <p:transition spd="med"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0AFD3-E92A-460A-86BB-3620921F4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17206"/>
      </p:ext>
    </p:extLst>
  </p:cSld>
  <p:clrMapOvr>
    <a:masterClrMapping/>
  </p:clrMapOvr>
  <p:transition spd="med"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5D54A-2349-4643-A458-209B0791E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16700"/>
      </p:ext>
    </p:extLst>
  </p:cSld>
  <p:clrMapOvr>
    <a:masterClrMapping/>
  </p:clrMapOvr>
  <p:transition spd="med"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6366-9DEF-42D4-8928-BD00B81B7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58572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E547-C845-4567-B491-BA8B82BC647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4765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54779-473E-4930-9D8D-D8D21335F0C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853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E454-1044-46C4-8E21-B08065674C0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56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A343-EDBC-4AC7-AABE-BD347ED9DD5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590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EBF8-ED45-4D7A-9CB4-E526FD776C8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3195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82000">
              <a:schemeClr val="bg2">
                <a:tint val="95000"/>
                <a:shade val="100000"/>
                <a:satMod val="130000"/>
                <a:lumMod val="0"/>
                <a:lumOff val="10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CC4FBB7-AC27-43CC-B255-5F965AC591B2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C58E54A-0AA5-48D6-A6C9-8C91BD86916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82000">
              <a:schemeClr val="bg2">
                <a:tint val="95000"/>
                <a:shade val="100000"/>
                <a:satMod val="130000"/>
                <a:lumMod val="0"/>
                <a:lumOff val="10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6F8F914-A5C3-40E3-80E7-7755A907EFB8}" type="datetimeFigureOut">
              <a:rPr lang="ru-RU"/>
              <a:pPr>
                <a:defRPr/>
              </a:pPr>
              <a:t>26.02.2021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09507FA-3A66-48FC-975A-16044E6311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38" r:id="rId2"/>
    <p:sldLayoutId id="214748415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59" r:id="rId9"/>
    <p:sldLayoutId id="2147484144" r:id="rId10"/>
    <p:sldLayoutId id="214748414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eaLnBrk="1" hangingPunct="1">
              <a:defRPr/>
            </a:pPr>
            <a:fld id="{C914079E-4EC9-4B4E-B12A-AF924361B831}" type="slidenum">
              <a:rPr lang="ru-RU" altLang="ru-RU">
                <a:latin typeface="Arial" charset="0"/>
              </a:rPr>
              <a:pPr eaLnBrk="1" hangingPunct="1">
                <a:defRPr/>
              </a:pPr>
              <a:t>‹#›</a:t>
            </a:fld>
            <a:endParaRPr lang="ru-RU" altLang="ru-RU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eaLnBrk="1" hangingPunct="1">
              <a:defRPr/>
            </a:pPr>
            <a:endParaRPr lang="ru-RU" altLang="ru-RU" dirty="0">
              <a:solidFill>
                <a:srgbClr val="DFDCB7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eaLnBrk="1" hangingPunct="1">
              <a:defRPr/>
            </a:pPr>
            <a:endParaRPr lang="ru-RU" altLang="ru-RU" dirty="0">
              <a:solidFill>
                <a:srgbClr val="DFDCB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2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/>
          <p:nvPr/>
        </p:nvPicPr>
        <p:blipFill>
          <a:blip r:embed="rId4">
            <a:extLst/>
          </a:blip>
          <a:srcRect l="3726" r="16151"/>
          <a:stretch>
            <a:fillRect/>
          </a:stretch>
        </p:blipFill>
        <p:spPr>
          <a:xfrm rot="10800000" flipH="1">
            <a:off x="-4216" y="-51473"/>
            <a:ext cx="9152431" cy="6960946"/>
          </a:xfrm>
          <a:prstGeom prst="rect">
            <a:avLst/>
          </a:prstGeom>
          <a:ln w="12700">
            <a:round/>
          </a:ln>
        </p:spPr>
      </p:pic>
      <p:sp>
        <p:nvSpPr>
          <p:cNvPr id="3" name="Shape 3"/>
          <p:cNvSpPr/>
          <p:nvPr/>
        </p:nvSpPr>
        <p:spPr>
          <a:xfrm>
            <a:off x="182488" y="6416958"/>
            <a:ext cx="642482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spc="-36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spc="0"/>
            </a:pPr>
            <a:r>
              <a:rPr kern="0">
                <a:solidFill>
                  <a:sysClr val="windowText" lastClr="000000"/>
                </a:solidFill>
              </a:rPr>
              <a:t>powered by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43133" y="6491233"/>
            <a:ext cx="754735" cy="107990"/>
            <a:chOff x="0" y="0"/>
            <a:chExt cx="817628" cy="107988"/>
          </a:xfrm>
        </p:grpSpPr>
        <p:sp>
          <p:nvSpPr>
            <p:cNvPr id="4" name="Shape 4"/>
            <p:cNvSpPr/>
            <p:nvPr/>
          </p:nvSpPr>
          <p:spPr>
            <a:xfrm>
              <a:off x="0" y="7713"/>
              <a:ext cx="817629" cy="9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75" y="148"/>
                  </a:moveTo>
                  <a:lnTo>
                    <a:pt x="6456" y="9176"/>
                  </a:lnTo>
                  <a:lnTo>
                    <a:pt x="5834" y="148"/>
                  </a:lnTo>
                  <a:lnTo>
                    <a:pt x="5275" y="148"/>
                  </a:lnTo>
                  <a:lnTo>
                    <a:pt x="5275" y="21452"/>
                  </a:lnTo>
                  <a:lnTo>
                    <a:pt x="5785" y="21452"/>
                  </a:lnTo>
                  <a:lnTo>
                    <a:pt x="5785" y="7651"/>
                  </a:lnTo>
                  <a:lnTo>
                    <a:pt x="6377" y="15769"/>
                  </a:lnTo>
                  <a:lnTo>
                    <a:pt x="6521" y="15769"/>
                  </a:lnTo>
                  <a:lnTo>
                    <a:pt x="7121" y="7553"/>
                  </a:lnTo>
                  <a:lnTo>
                    <a:pt x="7121" y="21452"/>
                  </a:lnTo>
                  <a:lnTo>
                    <a:pt x="7636" y="21452"/>
                  </a:lnTo>
                  <a:lnTo>
                    <a:pt x="7636" y="148"/>
                  </a:lnTo>
                  <a:lnTo>
                    <a:pt x="7075" y="148"/>
                  </a:lnTo>
                  <a:close/>
                  <a:moveTo>
                    <a:pt x="1543" y="21452"/>
                  </a:moveTo>
                  <a:lnTo>
                    <a:pt x="2064" y="21452"/>
                  </a:lnTo>
                  <a:lnTo>
                    <a:pt x="1527" y="10111"/>
                  </a:lnTo>
                  <a:lnTo>
                    <a:pt x="1996" y="148"/>
                  </a:lnTo>
                  <a:lnTo>
                    <a:pt x="1478" y="148"/>
                  </a:lnTo>
                  <a:lnTo>
                    <a:pt x="1099" y="8143"/>
                  </a:lnTo>
                  <a:lnTo>
                    <a:pt x="521" y="8143"/>
                  </a:lnTo>
                  <a:lnTo>
                    <a:pt x="521" y="148"/>
                  </a:lnTo>
                  <a:lnTo>
                    <a:pt x="0" y="148"/>
                  </a:lnTo>
                  <a:lnTo>
                    <a:pt x="0" y="21452"/>
                  </a:lnTo>
                  <a:lnTo>
                    <a:pt x="521" y="21452"/>
                  </a:lnTo>
                  <a:lnTo>
                    <a:pt x="521" y="12227"/>
                  </a:lnTo>
                  <a:lnTo>
                    <a:pt x="1107" y="12227"/>
                  </a:lnTo>
                  <a:lnTo>
                    <a:pt x="1543" y="21452"/>
                  </a:lnTo>
                  <a:close/>
                  <a:moveTo>
                    <a:pt x="18176" y="148"/>
                  </a:moveTo>
                  <a:lnTo>
                    <a:pt x="18732" y="148"/>
                  </a:lnTo>
                  <a:lnTo>
                    <a:pt x="19168" y="14589"/>
                  </a:lnTo>
                  <a:lnTo>
                    <a:pt x="19673" y="98"/>
                  </a:lnTo>
                  <a:lnTo>
                    <a:pt x="20117" y="98"/>
                  </a:lnTo>
                  <a:lnTo>
                    <a:pt x="20621" y="14589"/>
                  </a:lnTo>
                  <a:lnTo>
                    <a:pt x="21057" y="148"/>
                  </a:lnTo>
                  <a:lnTo>
                    <a:pt x="21600" y="148"/>
                  </a:lnTo>
                  <a:lnTo>
                    <a:pt x="20848" y="21600"/>
                  </a:lnTo>
                  <a:lnTo>
                    <a:pt x="20395" y="21600"/>
                  </a:lnTo>
                  <a:lnTo>
                    <a:pt x="19888" y="7676"/>
                  </a:lnTo>
                  <a:lnTo>
                    <a:pt x="19381" y="21600"/>
                  </a:lnTo>
                  <a:lnTo>
                    <a:pt x="18928" y="21600"/>
                  </a:lnTo>
                  <a:lnTo>
                    <a:pt x="18176" y="148"/>
                  </a:lnTo>
                  <a:close/>
                  <a:moveTo>
                    <a:pt x="13339" y="148"/>
                  </a:moveTo>
                  <a:lnTo>
                    <a:pt x="13860" y="148"/>
                  </a:lnTo>
                  <a:lnTo>
                    <a:pt x="13860" y="17196"/>
                  </a:lnTo>
                  <a:lnTo>
                    <a:pt x="15035" y="17196"/>
                  </a:lnTo>
                  <a:lnTo>
                    <a:pt x="15035" y="21452"/>
                  </a:lnTo>
                  <a:lnTo>
                    <a:pt x="13339" y="21452"/>
                  </a:lnTo>
                  <a:lnTo>
                    <a:pt x="13339" y="148"/>
                  </a:lnTo>
                  <a:close/>
                  <a:moveTo>
                    <a:pt x="10995" y="148"/>
                  </a:moveTo>
                  <a:lnTo>
                    <a:pt x="12792" y="148"/>
                  </a:lnTo>
                  <a:lnTo>
                    <a:pt x="12792" y="4428"/>
                  </a:lnTo>
                  <a:lnTo>
                    <a:pt x="11513" y="4428"/>
                  </a:lnTo>
                  <a:lnTo>
                    <a:pt x="11513" y="8955"/>
                  </a:lnTo>
                  <a:lnTo>
                    <a:pt x="12563" y="8955"/>
                  </a:lnTo>
                  <a:lnTo>
                    <a:pt x="12563" y="13211"/>
                  </a:lnTo>
                  <a:lnTo>
                    <a:pt x="11513" y="13211"/>
                  </a:lnTo>
                  <a:lnTo>
                    <a:pt x="11513" y="21452"/>
                  </a:lnTo>
                  <a:lnTo>
                    <a:pt x="10995" y="21452"/>
                  </a:lnTo>
                  <a:lnTo>
                    <a:pt x="10995" y="148"/>
                  </a:lnTo>
                  <a:close/>
                  <a:moveTo>
                    <a:pt x="9629" y="12547"/>
                  </a:moveTo>
                  <a:lnTo>
                    <a:pt x="9316" y="5634"/>
                  </a:lnTo>
                  <a:lnTo>
                    <a:pt x="9002" y="12547"/>
                  </a:lnTo>
                  <a:lnTo>
                    <a:pt x="9629" y="12547"/>
                  </a:lnTo>
                  <a:close/>
                  <a:moveTo>
                    <a:pt x="9081" y="0"/>
                  </a:moveTo>
                  <a:lnTo>
                    <a:pt x="9561" y="0"/>
                  </a:lnTo>
                  <a:lnTo>
                    <a:pt x="10572" y="21452"/>
                  </a:lnTo>
                  <a:lnTo>
                    <a:pt x="10030" y="21452"/>
                  </a:lnTo>
                  <a:lnTo>
                    <a:pt x="9814" y="16680"/>
                  </a:lnTo>
                  <a:lnTo>
                    <a:pt x="8817" y="16680"/>
                  </a:lnTo>
                  <a:lnTo>
                    <a:pt x="8599" y="21452"/>
                  </a:lnTo>
                  <a:lnTo>
                    <a:pt x="8070" y="21452"/>
                  </a:lnTo>
                  <a:lnTo>
                    <a:pt x="9081" y="0"/>
                  </a:lnTo>
                  <a:close/>
                  <a:moveTo>
                    <a:pt x="3896" y="12547"/>
                  </a:moveTo>
                  <a:lnTo>
                    <a:pt x="3582" y="5634"/>
                  </a:lnTo>
                  <a:lnTo>
                    <a:pt x="3269" y="12547"/>
                  </a:lnTo>
                  <a:lnTo>
                    <a:pt x="3896" y="12547"/>
                  </a:lnTo>
                  <a:close/>
                  <a:moveTo>
                    <a:pt x="3351" y="0"/>
                  </a:moveTo>
                  <a:lnTo>
                    <a:pt x="3830" y="0"/>
                  </a:lnTo>
                  <a:lnTo>
                    <a:pt x="4842" y="21452"/>
                  </a:lnTo>
                  <a:lnTo>
                    <a:pt x="4299" y="21452"/>
                  </a:lnTo>
                  <a:lnTo>
                    <a:pt x="4081" y="16680"/>
                  </a:lnTo>
                  <a:lnTo>
                    <a:pt x="3083" y="16680"/>
                  </a:lnTo>
                  <a:lnTo>
                    <a:pt x="2868" y="21452"/>
                  </a:lnTo>
                  <a:lnTo>
                    <a:pt x="2339" y="21452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rgbClr val="4D4D4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5" name="Shape 5"/>
            <p:cNvSpPr/>
            <p:nvPr/>
          </p:nvSpPr>
          <p:spPr>
            <a:xfrm>
              <a:off x="573973" y="0"/>
              <a:ext cx="109804" cy="10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12" y="10107"/>
                  </a:moveTo>
                  <a:cubicBezTo>
                    <a:pt x="10212" y="9960"/>
                    <a:pt x="10071" y="9896"/>
                    <a:pt x="9949" y="9896"/>
                  </a:cubicBezTo>
                  <a:cubicBezTo>
                    <a:pt x="9888" y="9896"/>
                    <a:pt x="9807" y="9918"/>
                    <a:pt x="9767" y="9960"/>
                  </a:cubicBezTo>
                  <a:cubicBezTo>
                    <a:pt x="8997" y="10443"/>
                    <a:pt x="8085" y="10611"/>
                    <a:pt x="7214" y="10401"/>
                  </a:cubicBezTo>
                  <a:cubicBezTo>
                    <a:pt x="6910" y="10338"/>
                    <a:pt x="6707" y="10023"/>
                    <a:pt x="6788" y="9707"/>
                  </a:cubicBezTo>
                  <a:cubicBezTo>
                    <a:pt x="6849" y="9392"/>
                    <a:pt x="7173" y="9182"/>
                    <a:pt x="7457" y="9245"/>
                  </a:cubicBezTo>
                  <a:cubicBezTo>
                    <a:pt x="8044" y="9392"/>
                    <a:pt x="8652" y="9287"/>
                    <a:pt x="9159" y="8951"/>
                  </a:cubicBezTo>
                  <a:cubicBezTo>
                    <a:pt x="9848" y="8489"/>
                    <a:pt x="10212" y="7921"/>
                    <a:pt x="10212" y="7270"/>
                  </a:cubicBezTo>
                  <a:cubicBezTo>
                    <a:pt x="10212" y="6409"/>
                    <a:pt x="10192" y="3614"/>
                    <a:pt x="10192" y="3614"/>
                  </a:cubicBezTo>
                  <a:cubicBezTo>
                    <a:pt x="10192" y="1618"/>
                    <a:pt x="8632" y="0"/>
                    <a:pt x="6687" y="0"/>
                  </a:cubicBezTo>
                  <a:cubicBezTo>
                    <a:pt x="4336" y="0"/>
                    <a:pt x="3202" y="1492"/>
                    <a:pt x="3141" y="2879"/>
                  </a:cubicBezTo>
                  <a:cubicBezTo>
                    <a:pt x="3100" y="4034"/>
                    <a:pt x="3465" y="4833"/>
                    <a:pt x="4235" y="5337"/>
                  </a:cubicBezTo>
                  <a:cubicBezTo>
                    <a:pt x="4721" y="5673"/>
                    <a:pt x="5329" y="5778"/>
                    <a:pt x="5917" y="5631"/>
                  </a:cubicBezTo>
                  <a:cubicBezTo>
                    <a:pt x="6221" y="5568"/>
                    <a:pt x="6525" y="5778"/>
                    <a:pt x="6585" y="6093"/>
                  </a:cubicBezTo>
                  <a:cubicBezTo>
                    <a:pt x="6626" y="6240"/>
                    <a:pt x="6606" y="6409"/>
                    <a:pt x="6525" y="6535"/>
                  </a:cubicBezTo>
                  <a:cubicBezTo>
                    <a:pt x="6444" y="6661"/>
                    <a:pt x="6302" y="6766"/>
                    <a:pt x="6160" y="6787"/>
                  </a:cubicBezTo>
                  <a:cubicBezTo>
                    <a:pt x="5289" y="6997"/>
                    <a:pt x="4377" y="6829"/>
                    <a:pt x="3607" y="6346"/>
                  </a:cubicBezTo>
                  <a:cubicBezTo>
                    <a:pt x="3505" y="6261"/>
                    <a:pt x="3384" y="6177"/>
                    <a:pt x="3242" y="6072"/>
                  </a:cubicBezTo>
                  <a:cubicBezTo>
                    <a:pt x="2817" y="5736"/>
                    <a:pt x="2209" y="5274"/>
                    <a:pt x="1702" y="5274"/>
                  </a:cubicBezTo>
                  <a:cubicBezTo>
                    <a:pt x="1479" y="5274"/>
                    <a:pt x="1317" y="5337"/>
                    <a:pt x="1155" y="5505"/>
                  </a:cubicBezTo>
                  <a:cubicBezTo>
                    <a:pt x="405" y="6219"/>
                    <a:pt x="0" y="7165"/>
                    <a:pt x="0" y="8195"/>
                  </a:cubicBezTo>
                  <a:cubicBezTo>
                    <a:pt x="0" y="9350"/>
                    <a:pt x="263" y="9960"/>
                    <a:pt x="790" y="9960"/>
                  </a:cubicBezTo>
                  <a:cubicBezTo>
                    <a:pt x="912" y="9960"/>
                    <a:pt x="1054" y="9918"/>
                    <a:pt x="1216" y="9854"/>
                  </a:cubicBezTo>
                  <a:cubicBezTo>
                    <a:pt x="1641" y="9686"/>
                    <a:pt x="2087" y="9602"/>
                    <a:pt x="2513" y="9602"/>
                  </a:cubicBezTo>
                  <a:cubicBezTo>
                    <a:pt x="2675" y="9602"/>
                    <a:pt x="2817" y="9665"/>
                    <a:pt x="2938" y="9791"/>
                  </a:cubicBezTo>
                  <a:cubicBezTo>
                    <a:pt x="3039" y="9896"/>
                    <a:pt x="3100" y="10044"/>
                    <a:pt x="3100" y="10212"/>
                  </a:cubicBezTo>
                  <a:cubicBezTo>
                    <a:pt x="3100" y="10527"/>
                    <a:pt x="2837" y="10800"/>
                    <a:pt x="2533" y="10800"/>
                  </a:cubicBezTo>
                  <a:lnTo>
                    <a:pt x="2513" y="10800"/>
                  </a:lnTo>
                  <a:cubicBezTo>
                    <a:pt x="1135" y="10800"/>
                    <a:pt x="41" y="11956"/>
                    <a:pt x="20" y="13342"/>
                  </a:cubicBezTo>
                  <a:cubicBezTo>
                    <a:pt x="20" y="13384"/>
                    <a:pt x="20" y="13426"/>
                    <a:pt x="20" y="13447"/>
                  </a:cubicBezTo>
                  <a:cubicBezTo>
                    <a:pt x="61" y="15128"/>
                    <a:pt x="1236" y="16557"/>
                    <a:pt x="2837" y="16893"/>
                  </a:cubicBezTo>
                  <a:cubicBezTo>
                    <a:pt x="3060" y="16368"/>
                    <a:pt x="3404" y="15864"/>
                    <a:pt x="3789" y="15507"/>
                  </a:cubicBezTo>
                  <a:cubicBezTo>
                    <a:pt x="4235" y="15107"/>
                    <a:pt x="4032" y="14624"/>
                    <a:pt x="3971" y="14477"/>
                  </a:cubicBezTo>
                  <a:cubicBezTo>
                    <a:pt x="3890" y="14330"/>
                    <a:pt x="3830" y="14225"/>
                    <a:pt x="3728" y="14120"/>
                  </a:cubicBezTo>
                  <a:cubicBezTo>
                    <a:pt x="3526" y="13889"/>
                    <a:pt x="3546" y="13511"/>
                    <a:pt x="3789" y="13279"/>
                  </a:cubicBezTo>
                  <a:cubicBezTo>
                    <a:pt x="4012" y="13090"/>
                    <a:pt x="4377" y="13111"/>
                    <a:pt x="4579" y="13342"/>
                  </a:cubicBezTo>
                  <a:cubicBezTo>
                    <a:pt x="4863" y="13658"/>
                    <a:pt x="5066" y="14015"/>
                    <a:pt x="5167" y="14414"/>
                  </a:cubicBezTo>
                  <a:cubicBezTo>
                    <a:pt x="5228" y="14603"/>
                    <a:pt x="5289" y="14603"/>
                    <a:pt x="5329" y="14603"/>
                  </a:cubicBezTo>
                  <a:cubicBezTo>
                    <a:pt x="5370" y="14603"/>
                    <a:pt x="5410" y="14582"/>
                    <a:pt x="5491" y="14561"/>
                  </a:cubicBezTo>
                  <a:cubicBezTo>
                    <a:pt x="5836" y="14456"/>
                    <a:pt x="6241" y="14435"/>
                    <a:pt x="6687" y="14456"/>
                  </a:cubicBezTo>
                  <a:cubicBezTo>
                    <a:pt x="6829" y="14456"/>
                    <a:pt x="6970" y="14540"/>
                    <a:pt x="7072" y="14645"/>
                  </a:cubicBezTo>
                  <a:cubicBezTo>
                    <a:pt x="7173" y="14771"/>
                    <a:pt x="7234" y="14918"/>
                    <a:pt x="7214" y="15086"/>
                  </a:cubicBezTo>
                  <a:cubicBezTo>
                    <a:pt x="7193" y="15402"/>
                    <a:pt x="6950" y="15633"/>
                    <a:pt x="6646" y="15633"/>
                  </a:cubicBezTo>
                  <a:lnTo>
                    <a:pt x="6606" y="15633"/>
                  </a:lnTo>
                  <a:cubicBezTo>
                    <a:pt x="6545" y="15633"/>
                    <a:pt x="6484" y="15633"/>
                    <a:pt x="6444" y="15633"/>
                  </a:cubicBezTo>
                  <a:cubicBezTo>
                    <a:pt x="5755" y="15633"/>
                    <a:pt x="5086" y="15885"/>
                    <a:pt x="4579" y="16368"/>
                  </a:cubicBezTo>
                  <a:cubicBezTo>
                    <a:pt x="4032" y="16872"/>
                    <a:pt x="3688" y="17566"/>
                    <a:pt x="3647" y="18364"/>
                  </a:cubicBezTo>
                  <a:cubicBezTo>
                    <a:pt x="3586" y="19268"/>
                    <a:pt x="3830" y="20045"/>
                    <a:pt x="4356" y="20633"/>
                  </a:cubicBezTo>
                  <a:cubicBezTo>
                    <a:pt x="4924" y="21264"/>
                    <a:pt x="5775" y="21600"/>
                    <a:pt x="6747" y="21600"/>
                  </a:cubicBezTo>
                  <a:cubicBezTo>
                    <a:pt x="7680" y="21600"/>
                    <a:pt x="8551" y="21222"/>
                    <a:pt x="9220" y="20549"/>
                  </a:cubicBezTo>
                  <a:cubicBezTo>
                    <a:pt x="9888" y="19856"/>
                    <a:pt x="10233" y="18953"/>
                    <a:pt x="10233" y="17965"/>
                  </a:cubicBezTo>
                  <a:cubicBezTo>
                    <a:pt x="10233" y="17965"/>
                    <a:pt x="10212" y="10443"/>
                    <a:pt x="10212" y="10107"/>
                  </a:cubicBezTo>
                  <a:close/>
                  <a:moveTo>
                    <a:pt x="17993" y="15275"/>
                  </a:moveTo>
                  <a:cubicBezTo>
                    <a:pt x="17244" y="14771"/>
                    <a:pt x="16311" y="14603"/>
                    <a:pt x="15440" y="14813"/>
                  </a:cubicBezTo>
                  <a:cubicBezTo>
                    <a:pt x="15136" y="14876"/>
                    <a:pt x="14934" y="15212"/>
                    <a:pt x="15015" y="15528"/>
                  </a:cubicBezTo>
                  <a:cubicBezTo>
                    <a:pt x="15075" y="15801"/>
                    <a:pt x="15298" y="15990"/>
                    <a:pt x="15562" y="15990"/>
                  </a:cubicBezTo>
                  <a:cubicBezTo>
                    <a:pt x="15602" y="15990"/>
                    <a:pt x="15663" y="15969"/>
                    <a:pt x="15704" y="15969"/>
                  </a:cubicBezTo>
                  <a:cubicBezTo>
                    <a:pt x="16271" y="15843"/>
                    <a:pt x="16879" y="15948"/>
                    <a:pt x="17385" y="16263"/>
                  </a:cubicBezTo>
                  <a:cubicBezTo>
                    <a:pt x="18155" y="16767"/>
                    <a:pt x="18500" y="17587"/>
                    <a:pt x="18459" y="18742"/>
                  </a:cubicBezTo>
                  <a:cubicBezTo>
                    <a:pt x="18398" y="20129"/>
                    <a:pt x="17284" y="21600"/>
                    <a:pt x="14913" y="21600"/>
                  </a:cubicBezTo>
                  <a:cubicBezTo>
                    <a:pt x="12988" y="21600"/>
                    <a:pt x="11408" y="19982"/>
                    <a:pt x="11408" y="17986"/>
                  </a:cubicBezTo>
                  <a:cubicBezTo>
                    <a:pt x="11408" y="17986"/>
                    <a:pt x="11388" y="15212"/>
                    <a:pt x="11388" y="14351"/>
                  </a:cubicBezTo>
                  <a:cubicBezTo>
                    <a:pt x="11388" y="13679"/>
                    <a:pt x="11752" y="13111"/>
                    <a:pt x="12462" y="12649"/>
                  </a:cubicBezTo>
                  <a:cubicBezTo>
                    <a:pt x="12806" y="12418"/>
                    <a:pt x="13232" y="12292"/>
                    <a:pt x="13657" y="12292"/>
                  </a:cubicBezTo>
                  <a:cubicBezTo>
                    <a:pt x="13819" y="12292"/>
                    <a:pt x="13981" y="12313"/>
                    <a:pt x="14143" y="12355"/>
                  </a:cubicBezTo>
                  <a:cubicBezTo>
                    <a:pt x="14447" y="12418"/>
                    <a:pt x="14751" y="12229"/>
                    <a:pt x="14832" y="11914"/>
                  </a:cubicBezTo>
                  <a:cubicBezTo>
                    <a:pt x="14893" y="11598"/>
                    <a:pt x="14711" y="11262"/>
                    <a:pt x="14386" y="11199"/>
                  </a:cubicBezTo>
                  <a:cubicBezTo>
                    <a:pt x="13515" y="10989"/>
                    <a:pt x="12603" y="11157"/>
                    <a:pt x="11854" y="11661"/>
                  </a:cubicBezTo>
                  <a:cubicBezTo>
                    <a:pt x="11732" y="11725"/>
                    <a:pt x="11550" y="11725"/>
                    <a:pt x="11469" y="11661"/>
                  </a:cubicBezTo>
                  <a:cubicBezTo>
                    <a:pt x="11408" y="11619"/>
                    <a:pt x="11388" y="11556"/>
                    <a:pt x="11388" y="11493"/>
                  </a:cubicBezTo>
                  <a:cubicBezTo>
                    <a:pt x="11388" y="11178"/>
                    <a:pt x="11367" y="3635"/>
                    <a:pt x="11367" y="3635"/>
                  </a:cubicBezTo>
                  <a:cubicBezTo>
                    <a:pt x="11367" y="2668"/>
                    <a:pt x="11732" y="1744"/>
                    <a:pt x="12380" y="1072"/>
                  </a:cubicBezTo>
                  <a:cubicBezTo>
                    <a:pt x="13049" y="378"/>
                    <a:pt x="13920" y="0"/>
                    <a:pt x="14853" y="0"/>
                  </a:cubicBezTo>
                  <a:cubicBezTo>
                    <a:pt x="15845" y="0"/>
                    <a:pt x="16696" y="357"/>
                    <a:pt x="17264" y="988"/>
                  </a:cubicBezTo>
                  <a:cubicBezTo>
                    <a:pt x="17770" y="1555"/>
                    <a:pt x="18034" y="2353"/>
                    <a:pt x="17973" y="3257"/>
                  </a:cubicBezTo>
                  <a:cubicBezTo>
                    <a:pt x="17912" y="4034"/>
                    <a:pt x="17588" y="4749"/>
                    <a:pt x="17021" y="5253"/>
                  </a:cubicBezTo>
                  <a:cubicBezTo>
                    <a:pt x="16514" y="5715"/>
                    <a:pt x="15845" y="5988"/>
                    <a:pt x="15177" y="5988"/>
                  </a:cubicBezTo>
                  <a:cubicBezTo>
                    <a:pt x="15116" y="5988"/>
                    <a:pt x="15055" y="5967"/>
                    <a:pt x="14994" y="5967"/>
                  </a:cubicBezTo>
                  <a:lnTo>
                    <a:pt x="14974" y="5967"/>
                  </a:lnTo>
                  <a:cubicBezTo>
                    <a:pt x="14670" y="5967"/>
                    <a:pt x="14407" y="6219"/>
                    <a:pt x="14386" y="6535"/>
                  </a:cubicBezTo>
                  <a:cubicBezTo>
                    <a:pt x="14366" y="6850"/>
                    <a:pt x="14609" y="7144"/>
                    <a:pt x="14934" y="7165"/>
                  </a:cubicBezTo>
                  <a:cubicBezTo>
                    <a:pt x="15015" y="7165"/>
                    <a:pt x="15096" y="7165"/>
                    <a:pt x="15177" y="7165"/>
                  </a:cubicBezTo>
                  <a:cubicBezTo>
                    <a:pt x="15521" y="7165"/>
                    <a:pt x="15825" y="7123"/>
                    <a:pt x="16109" y="7039"/>
                  </a:cubicBezTo>
                  <a:cubicBezTo>
                    <a:pt x="16190" y="7018"/>
                    <a:pt x="16230" y="7018"/>
                    <a:pt x="16271" y="7018"/>
                  </a:cubicBezTo>
                  <a:cubicBezTo>
                    <a:pt x="16332" y="7018"/>
                    <a:pt x="16372" y="7018"/>
                    <a:pt x="16433" y="7207"/>
                  </a:cubicBezTo>
                  <a:cubicBezTo>
                    <a:pt x="16555" y="7585"/>
                    <a:pt x="16737" y="7942"/>
                    <a:pt x="17021" y="8258"/>
                  </a:cubicBezTo>
                  <a:cubicBezTo>
                    <a:pt x="17223" y="8510"/>
                    <a:pt x="17608" y="8531"/>
                    <a:pt x="17831" y="8321"/>
                  </a:cubicBezTo>
                  <a:cubicBezTo>
                    <a:pt x="18054" y="8111"/>
                    <a:pt x="18074" y="7732"/>
                    <a:pt x="17872" y="7480"/>
                  </a:cubicBezTo>
                  <a:cubicBezTo>
                    <a:pt x="17791" y="7375"/>
                    <a:pt x="17710" y="7270"/>
                    <a:pt x="17649" y="7123"/>
                  </a:cubicBezTo>
                  <a:cubicBezTo>
                    <a:pt x="17568" y="6997"/>
                    <a:pt x="17365" y="6514"/>
                    <a:pt x="17831" y="6093"/>
                  </a:cubicBezTo>
                  <a:cubicBezTo>
                    <a:pt x="18196" y="5757"/>
                    <a:pt x="18561" y="5232"/>
                    <a:pt x="18783" y="4728"/>
                  </a:cubicBezTo>
                  <a:cubicBezTo>
                    <a:pt x="20364" y="5043"/>
                    <a:pt x="21539" y="6472"/>
                    <a:pt x="21580" y="8153"/>
                  </a:cubicBezTo>
                  <a:cubicBezTo>
                    <a:pt x="21580" y="8195"/>
                    <a:pt x="21580" y="8237"/>
                    <a:pt x="21580" y="8258"/>
                  </a:cubicBezTo>
                  <a:cubicBezTo>
                    <a:pt x="21580" y="9665"/>
                    <a:pt x="20465" y="10800"/>
                    <a:pt x="19108" y="10821"/>
                  </a:cubicBezTo>
                  <a:lnTo>
                    <a:pt x="19087" y="10821"/>
                  </a:lnTo>
                  <a:cubicBezTo>
                    <a:pt x="18763" y="10821"/>
                    <a:pt x="18500" y="11073"/>
                    <a:pt x="18500" y="11409"/>
                  </a:cubicBezTo>
                  <a:cubicBezTo>
                    <a:pt x="18500" y="11556"/>
                    <a:pt x="18561" y="11704"/>
                    <a:pt x="18682" y="11830"/>
                  </a:cubicBezTo>
                  <a:cubicBezTo>
                    <a:pt x="18783" y="11935"/>
                    <a:pt x="18925" y="11998"/>
                    <a:pt x="19087" y="11998"/>
                  </a:cubicBezTo>
                  <a:cubicBezTo>
                    <a:pt x="19533" y="11998"/>
                    <a:pt x="19959" y="11914"/>
                    <a:pt x="20405" y="11746"/>
                  </a:cubicBezTo>
                  <a:cubicBezTo>
                    <a:pt x="20546" y="11682"/>
                    <a:pt x="20688" y="11661"/>
                    <a:pt x="20810" y="11661"/>
                  </a:cubicBezTo>
                  <a:cubicBezTo>
                    <a:pt x="21337" y="11661"/>
                    <a:pt x="21600" y="12250"/>
                    <a:pt x="21600" y="13405"/>
                  </a:cubicBezTo>
                  <a:cubicBezTo>
                    <a:pt x="21600" y="14435"/>
                    <a:pt x="21195" y="15402"/>
                    <a:pt x="20445" y="16116"/>
                  </a:cubicBezTo>
                  <a:cubicBezTo>
                    <a:pt x="20303" y="16263"/>
                    <a:pt x="20121" y="16326"/>
                    <a:pt x="19918" y="16326"/>
                  </a:cubicBezTo>
                  <a:cubicBezTo>
                    <a:pt x="19391" y="16326"/>
                    <a:pt x="18804" y="15885"/>
                    <a:pt x="18358" y="15549"/>
                  </a:cubicBezTo>
                  <a:cubicBezTo>
                    <a:pt x="18236" y="15444"/>
                    <a:pt x="18095" y="15339"/>
                    <a:pt x="17993" y="15275"/>
                  </a:cubicBezTo>
                  <a:close/>
                </a:path>
              </a:pathLst>
            </a:custGeom>
            <a:solidFill>
              <a:srgbClr val="5AA8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  <a:latin typeface="Helvetica"/>
                <a:sym typeface="Helvetica"/>
              </a:endParaRPr>
            </a:p>
          </p:txBody>
        </p:sp>
      </p:grp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732264" y="6581924"/>
            <a:ext cx="366640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ctr">
              <a:defRPr sz="1000" b="1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ysClr val="windowText" lastClr="000000"/>
                </a:solidFill>
                <a:latin typeface="Helvetica"/>
                <a:sym typeface="Helvetic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solidFill>
                <a:sysClr val="windowText" lastClr="000000"/>
              </a:solidFill>
              <a:latin typeface="Helvetica"/>
              <a:sym typeface="Helvetica"/>
            </a:endParaRPr>
          </a:p>
        </p:txBody>
      </p:sp>
      <p:sp>
        <p:nvSpPr>
          <p:cNvPr id="8" name="Shape 8"/>
          <p:cNvSpPr/>
          <p:nvPr/>
        </p:nvSpPr>
        <p:spPr>
          <a:xfrm>
            <a:off x="6978277" y="202614"/>
            <a:ext cx="1640642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 b="1" spc="-59">
                <a:solidFill>
                  <a:srgbClr val="054D7E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kern="0">
                <a:latin typeface="Helvetica"/>
                <a:sym typeface="Helvetica"/>
              </a:rPr>
              <a:t>Логотип компании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605893" y="120946"/>
            <a:ext cx="464594" cy="503309"/>
            <a:chOff x="0" y="19931"/>
            <a:chExt cx="503308" cy="503308"/>
          </a:xfrm>
        </p:grpSpPr>
        <p:sp>
          <p:nvSpPr>
            <p:cNvPr id="9" name="Shape 9"/>
            <p:cNvSpPr/>
            <p:nvPr/>
          </p:nvSpPr>
          <p:spPr>
            <a:xfrm>
              <a:off x="76166" y="76246"/>
              <a:ext cx="363560" cy="363560"/>
            </a:xfrm>
            <a:prstGeom prst="roundRect">
              <a:avLst>
                <a:gd name="adj" fmla="val 15000"/>
              </a:avLst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  <a:latin typeface="Helvetica"/>
                <a:sym typeface="Helvetica"/>
              </a:endParaRPr>
            </a:p>
          </p:txBody>
        </p:sp>
        <p:sp>
          <p:nvSpPr>
            <p:cNvPr id="10" name="Shape 10"/>
            <p:cNvSpPr/>
            <p:nvPr/>
          </p:nvSpPr>
          <p:spPr>
            <a:xfrm rot="2700000">
              <a:off x="212423" y="-45077"/>
              <a:ext cx="78463" cy="6333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F4F9"/>
                </a:gs>
                <a:gs pos="100000">
                  <a:srgbClr val="E1E2E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  <a:latin typeface="Helvetica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79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</p:sldLayoutIdLst>
  <p:transition spd="med"/>
  <p:txStyles>
    <p:titleStyle>
      <a:lvl1pPr algn="ctr">
        <a:defRPr sz="4400">
          <a:latin typeface="+mn-lt"/>
          <a:ea typeface="+mn-ea"/>
          <a:cs typeface="+mn-cs"/>
          <a:sym typeface="Helvetica"/>
        </a:defRPr>
      </a:lvl1pPr>
      <a:lvl2pPr algn="ctr">
        <a:defRPr sz="4400">
          <a:latin typeface="+mn-lt"/>
          <a:ea typeface="+mn-ea"/>
          <a:cs typeface="+mn-cs"/>
          <a:sym typeface="Helvetica"/>
        </a:defRPr>
      </a:lvl2pPr>
      <a:lvl3pPr algn="ctr">
        <a:defRPr sz="4400">
          <a:latin typeface="+mn-lt"/>
          <a:ea typeface="+mn-ea"/>
          <a:cs typeface="+mn-cs"/>
          <a:sym typeface="Helvetica"/>
        </a:defRPr>
      </a:lvl3pPr>
      <a:lvl4pPr algn="ctr">
        <a:defRPr sz="4400">
          <a:latin typeface="+mn-lt"/>
          <a:ea typeface="+mn-ea"/>
          <a:cs typeface="+mn-cs"/>
          <a:sym typeface="Helvetica"/>
        </a:defRPr>
      </a:lvl4pPr>
      <a:lvl5pPr algn="ctr">
        <a:defRPr sz="4400">
          <a:latin typeface="+mn-lt"/>
          <a:ea typeface="+mn-ea"/>
          <a:cs typeface="+mn-cs"/>
          <a:sym typeface="Helvetica"/>
        </a:defRPr>
      </a:lvl5pPr>
      <a:lvl6pPr algn="ctr">
        <a:defRPr sz="4400">
          <a:latin typeface="+mn-lt"/>
          <a:ea typeface="+mn-ea"/>
          <a:cs typeface="+mn-cs"/>
          <a:sym typeface="Helvetica"/>
        </a:defRPr>
      </a:lvl6pPr>
      <a:lvl7pPr algn="ctr">
        <a:defRPr sz="4400">
          <a:latin typeface="+mn-lt"/>
          <a:ea typeface="+mn-ea"/>
          <a:cs typeface="+mn-cs"/>
          <a:sym typeface="Helvetica"/>
        </a:defRPr>
      </a:lvl7pPr>
      <a:lvl8pPr algn="ctr">
        <a:defRPr sz="4400">
          <a:latin typeface="+mn-lt"/>
          <a:ea typeface="+mn-ea"/>
          <a:cs typeface="+mn-cs"/>
          <a:sym typeface="Helvetica"/>
        </a:defRPr>
      </a:lvl8pPr>
      <a:lvl9pPr algn="ctr">
        <a:defRPr sz="4400">
          <a:latin typeface="+mn-lt"/>
          <a:ea typeface="+mn-ea"/>
          <a:cs typeface="+mn-cs"/>
          <a:sym typeface="Helvetica"/>
        </a:defRPr>
      </a:lvl9pPr>
    </p:titleStyle>
    <p:bodyStyle>
      <a:lvl1pPr>
        <a:spcBef>
          <a:spcPts val="400"/>
        </a:spcBef>
        <a:defRPr sz="2000" b="1">
          <a:latin typeface="+mn-lt"/>
          <a:ea typeface="+mn-ea"/>
          <a:cs typeface="+mn-cs"/>
          <a:sym typeface="Helvetica"/>
        </a:defRPr>
      </a:lvl1pPr>
      <a:lvl2pPr marL="661307" indent="-204107">
        <a:spcBef>
          <a:spcPts val="400"/>
        </a:spcBef>
        <a:buSzPct val="100000"/>
        <a:buChar char="–"/>
        <a:defRPr sz="2000" b="1">
          <a:latin typeface="+mn-lt"/>
          <a:ea typeface="+mn-ea"/>
          <a:cs typeface="+mn-cs"/>
          <a:sym typeface="Helvetica"/>
        </a:defRPr>
      </a:lvl2pPr>
      <a:lvl3pPr marL="1104900" indent="-190500">
        <a:spcBef>
          <a:spcPts val="400"/>
        </a:spcBef>
        <a:buSzPct val="100000"/>
        <a:buChar char="•"/>
        <a:defRPr sz="2000" b="1">
          <a:latin typeface="+mn-lt"/>
          <a:ea typeface="+mn-ea"/>
          <a:cs typeface="+mn-cs"/>
          <a:sym typeface="Helvetica"/>
        </a:defRPr>
      </a:lvl3pPr>
      <a:lvl4pPr marL="1600200" indent="-228600">
        <a:spcBef>
          <a:spcPts val="400"/>
        </a:spcBef>
        <a:buSzPct val="100000"/>
        <a:buChar char="–"/>
        <a:defRPr sz="2000" b="1">
          <a:latin typeface="+mn-lt"/>
          <a:ea typeface="+mn-ea"/>
          <a:cs typeface="+mn-cs"/>
          <a:sym typeface="Helvetica"/>
        </a:defRPr>
      </a:lvl4pPr>
      <a:lvl5pPr marL="2057400" indent="-228600">
        <a:spcBef>
          <a:spcPts val="400"/>
        </a:spcBef>
        <a:buSzPct val="100000"/>
        <a:buChar char="»"/>
        <a:defRPr sz="2000" b="1">
          <a:latin typeface="+mn-lt"/>
          <a:ea typeface="+mn-ea"/>
          <a:cs typeface="+mn-cs"/>
          <a:sym typeface="Helvetica"/>
        </a:defRPr>
      </a:lvl5pPr>
      <a:lvl6pPr marL="2514600" indent="-228600">
        <a:spcBef>
          <a:spcPts val="400"/>
        </a:spcBef>
        <a:buSzPct val="100000"/>
        <a:buChar char="•"/>
        <a:defRPr sz="2000" b="1">
          <a:latin typeface="+mn-lt"/>
          <a:ea typeface="+mn-ea"/>
          <a:cs typeface="+mn-cs"/>
          <a:sym typeface="Helvetica"/>
        </a:defRPr>
      </a:lvl6pPr>
      <a:lvl7pPr marL="2971800" indent="-228600">
        <a:spcBef>
          <a:spcPts val="400"/>
        </a:spcBef>
        <a:buSzPct val="100000"/>
        <a:buChar char="•"/>
        <a:defRPr sz="2000" b="1">
          <a:latin typeface="+mn-lt"/>
          <a:ea typeface="+mn-ea"/>
          <a:cs typeface="+mn-cs"/>
          <a:sym typeface="Helvetica"/>
        </a:defRPr>
      </a:lvl7pPr>
      <a:lvl8pPr marL="3429000" indent="-228600">
        <a:spcBef>
          <a:spcPts val="400"/>
        </a:spcBef>
        <a:buSzPct val="100000"/>
        <a:buChar char="•"/>
        <a:defRPr sz="2000" b="1">
          <a:latin typeface="+mn-lt"/>
          <a:ea typeface="+mn-ea"/>
          <a:cs typeface="+mn-cs"/>
          <a:sym typeface="Helvetica"/>
        </a:defRPr>
      </a:lvl8pPr>
      <a:lvl9pPr marL="3886200" indent="-228600">
        <a:spcBef>
          <a:spcPts val="400"/>
        </a:spcBef>
        <a:buSzPct val="100000"/>
        <a:buChar char="•"/>
        <a:defRPr sz="2000" b="1">
          <a:latin typeface="+mn-lt"/>
          <a:ea typeface="+mn-ea"/>
          <a:cs typeface="+mn-cs"/>
          <a:sym typeface="Helvetica"/>
        </a:defRPr>
      </a:lvl9pPr>
    </p:bodyStyle>
    <p:otherStyle>
      <a:lvl1pPr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4572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9144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13716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18288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22860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27432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32004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3657600" algn="ctr">
        <a:defRPr sz="1000" b="1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eaLnBrk="1" hangingPunct="1">
              <a:defRPr/>
            </a:pPr>
            <a:fld id="{3E9AE1C6-06A1-4AF6-A172-4FAC5DE09CE0}" type="slidenum">
              <a:rPr lang="ru-RU" altLang="ru-RU">
                <a:latin typeface="Arial" charset="0"/>
              </a:rPr>
              <a:pPr eaLnBrk="1" hangingPunct="1">
                <a:defRPr/>
              </a:pPr>
              <a:t>‹#›</a:t>
            </a:fld>
            <a:endParaRPr lang="ru-RU" altLang="ru-RU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eaLnBrk="1" hangingPunct="1">
              <a:defRPr/>
            </a:pPr>
            <a:endParaRPr lang="ru-RU" altLang="ru-RU">
              <a:solidFill>
                <a:srgbClr val="DFDCB7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eaLnBrk="1" hangingPunct="1">
              <a:defRPr/>
            </a:pPr>
            <a:endParaRPr lang="ru-RU" altLang="ru-RU">
              <a:solidFill>
                <a:srgbClr val="DFDCB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5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ransition spd="med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08050"/>
            <a:ext cx="7772400" cy="1944688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Собрание жителей Гамовского сельского поселения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5616" y="3068638"/>
            <a:ext cx="6877447" cy="3168650"/>
          </a:xfrm>
        </p:spPr>
        <p:txBody>
          <a:bodyPr rtlCol="0">
            <a:normAutofit/>
          </a:bodyPr>
          <a:lstStyle/>
          <a:p>
            <a:pPr marL="0" indent="0" algn="ctr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Информация</a:t>
            </a: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главы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Гамовского сельского поселения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о работе администрации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за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2020 г. и планах на 2021 г.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341438"/>
            <a:ext cx="8820150" cy="5256212"/>
          </a:xfrm>
        </p:spPr>
        <p:txBody>
          <a:bodyPr/>
          <a:lstStyle/>
          <a:p>
            <a:r>
              <a:rPr lang="ru-RU" altLang="ru-RU" smtClean="0"/>
              <a:t>ведут деятельность хозяйствующих субъектов 	                                        -  76  </a:t>
            </a:r>
          </a:p>
          <a:p>
            <a:r>
              <a:rPr lang="ru-RU" altLang="ru-RU" smtClean="0"/>
              <a:t>Котельных				           - 7</a:t>
            </a:r>
          </a:p>
          <a:p>
            <a:r>
              <a:rPr lang="ru-RU" altLang="ru-RU" smtClean="0"/>
              <a:t>из них:  </a:t>
            </a:r>
          </a:p>
          <a:p>
            <a:r>
              <a:rPr lang="ru-RU" altLang="ru-RU" smtClean="0"/>
              <a:t>        - муниципальных		     	- 6</a:t>
            </a:r>
          </a:p>
          <a:p>
            <a:r>
              <a:rPr lang="ru-RU" altLang="ru-RU" smtClean="0"/>
              <a:t>        - ведомственных		           - 1</a:t>
            </a:r>
          </a:p>
          <a:p>
            <a:r>
              <a:rPr lang="ru-RU" altLang="ru-RU" smtClean="0"/>
              <a:t>Водозаборов			 	           - 4</a:t>
            </a:r>
          </a:p>
          <a:p>
            <a:r>
              <a:rPr lang="ru-RU" altLang="ru-RU" smtClean="0"/>
              <a:t>Многоквартирных домов			- 32</a:t>
            </a:r>
          </a:p>
          <a:p>
            <a:r>
              <a:rPr lang="ru-RU" altLang="ru-RU" smtClean="0"/>
              <a:t>   </a:t>
            </a:r>
          </a:p>
          <a:p>
            <a:r>
              <a:rPr lang="ru-RU" altLang="ru-RU" smtClean="0"/>
              <a:t>  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188" y="260350"/>
            <a:ext cx="7772400" cy="10810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182563" indent="0" algn="ctr">
              <a:buFont typeface="Georgia" pitchFamily="18" charset="0"/>
              <a:buNone/>
            </a:pPr>
            <a:r>
              <a:rPr lang="ru-RU" altLang="ru-RU" sz="3300" smtClean="0">
                <a:solidFill>
                  <a:schemeClr val="tx1"/>
                </a:solidFill>
                <a:effectLst/>
              </a:rPr>
              <a:t>На территории Гамовского поселения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43608" y="5052545"/>
            <a:ext cx="7200799" cy="88211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Скейт рампа для летнего катания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 bwMode="auto"/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sz="1800" b="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9026" name="Picture 2" descr="C:\Мои документы\ГОДОВОЙ ОТЧЕТ Алдаров\сход 2021\фото отчет\IMG_261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31838"/>
            <a:ext cx="7344816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5" cy="612068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29028" name="Picture 4" descr="C:\Мои документы\ГОДОВОЙ ОТЧЕТ Алдаров\сход 2021\фото отчет\IMG_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15416"/>
            <a:ext cx="10800000" cy="81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68951" cy="6048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614641" cy="1008111"/>
          </a:xfrm>
        </p:spPr>
        <p:txBody>
          <a:bodyPr/>
          <a:lstStyle/>
          <a:p>
            <a:pPr algn="l"/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ООО Каскад розлив воды</a:t>
            </a: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390"/>
            <a:ext cx="8118698" cy="518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5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620688"/>
            <a:ext cx="8784976" cy="5688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9036495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6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516917" y="214291"/>
            <a:ext cx="5451271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ru-RU" altLang="ru-RU" sz="2000" b="1" kern="0" dirty="0" smtClean="0">
                <a:solidFill>
                  <a:srgbClr val="FFFFFF"/>
                </a:solidFill>
                <a:latin typeface="Helvetica"/>
                <a:sym typeface="Helvetica"/>
              </a:rPr>
              <a:t>ИСПОЛЬЗОВАНИЕ ЗЕМЕЛЬ</a:t>
            </a:r>
            <a:endParaRPr lang="ru-RU" altLang="ru-RU" sz="2000" b="1" kern="0" dirty="0">
              <a:solidFill>
                <a:srgbClr val="FFFFFF"/>
              </a:solidFill>
              <a:latin typeface="Helvetica"/>
              <a:sym typeface="Helvetic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834" y="6429396"/>
            <a:ext cx="1450741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endParaRPr lang="ru-RU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2858" y="2428871"/>
            <a:ext cx="5310554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879206" y="998029"/>
            <a:ext cx="1121027" cy="9954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sz="2000" b="1" kern="0" dirty="0" smtClean="0">
                <a:solidFill>
                  <a:srgbClr val="0070C0"/>
                </a:solidFill>
                <a:latin typeface="Helvetica"/>
                <a:sym typeface="Helvetica"/>
              </a:rPr>
              <a:t>470 га</a:t>
            </a:r>
            <a:endParaRPr lang="ru-RU" sz="2000" b="1" kern="0" dirty="0">
              <a:solidFill>
                <a:srgbClr val="0070C0"/>
              </a:solidFill>
              <a:latin typeface="Helvetica"/>
              <a:sym typeface="Helvetica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25603" y="733914"/>
            <a:ext cx="1055084" cy="908861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kern="0" dirty="0" smtClean="0">
                <a:solidFill>
                  <a:srgbClr val="0070C0"/>
                </a:solidFill>
                <a:latin typeface="Helvetica"/>
                <a:sym typeface="Helvetica"/>
              </a:rPr>
              <a:t>400 га</a:t>
            </a:r>
            <a:endParaRPr lang="ru-RU" b="1" kern="0" dirty="0">
              <a:solidFill>
                <a:srgbClr val="0070C0"/>
              </a:solidFill>
              <a:latin typeface="Helvetica"/>
              <a:sym typeface="Helvetica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725603" y="1643050"/>
            <a:ext cx="1055084" cy="519348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kern="0" dirty="0" smtClean="0">
                <a:solidFill>
                  <a:srgbClr val="0070C0"/>
                </a:solidFill>
                <a:latin typeface="Helvetica"/>
                <a:sym typeface="Helvetica"/>
              </a:rPr>
              <a:t>70 га</a:t>
            </a:r>
            <a:endParaRPr lang="ru-RU" b="1" kern="0" dirty="0">
              <a:solidFill>
                <a:srgbClr val="0070C0"/>
              </a:solidFill>
              <a:latin typeface="Helvetica"/>
              <a:sym typeface="Helvetica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066175" y="1214422"/>
            <a:ext cx="527542" cy="142876"/>
          </a:xfrm>
          <a:prstGeom prst="straightConnector1">
            <a:avLst/>
          </a:prstGeom>
          <a:noFill/>
          <a:ln w="25400" cap="flat">
            <a:solidFill>
              <a:srgbClr val="00B0F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/>
          <p:cNvCxnSpPr/>
          <p:nvPr/>
        </p:nvCxnSpPr>
        <p:spPr>
          <a:xfrm>
            <a:off x="2066175" y="1643050"/>
            <a:ext cx="527542" cy="214314"/>
          </a:xfrm>
          <a:prstGeom prst="straightConnector1">
            <a:avLst/>
          </a:prstGeom>
          <a:noFill/>
          <a:ln w="25400" cap="flat">
            <a:solidFill>
              <a:srgbClr val="00B0F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4044459" y="1000108"/>
            <a:ext cx="27004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kern="0" dirty="0" smtClean="0">
                <a:solidFill>
                  <a:srgbClr val="002060"/>
                </a:solidFill>
                <a:latin typeface="Helvetica"/>
                <a:sym typeface="Helvetica"/>
              </a:rPr>
              <a:t>Выращивание овощей</a:t>
            </a:r>
            <a:endParaRPr lang="ru-RU" b="1" kern="0" dirty="0">
              <a:solidFill>
                <a:srgbClr val="002060"/>
              </a:solidFill>
              <a:latin typeface="Helvetica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4459" y="1643050"/>
            <a:ext cx="34842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kern="0" dirty="0" smtClean="0">
                <a:solidFill>
                  <a:srgbClr val="002060"/>
                </a:solidFill>
                <a:latin typeface="Helvetica"/>
                <a:sym typeface="Helvetica"/>
              </a:rPr>
              <a:t>Инфраструктура и постройки</a:t>
            </a:r>
            <a:endParaRPr lang="ru-RU" b="1" kern="0" dirty="0">
              <a:solidFill>
                <a:srgbClr val="002060"/>
              </a:solidFill>
              <a:latin typeface="Helvetica"/>
              <a:sym typeface="Helvetica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1664" y="3290503"/>
            <a:ext cx="29674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Helvetica"/>
              </a:rPr>
              <a:t>1. Теплица - 1000 кв.м.</a:t>
            </a:r>
            <a:endParaRPr lang="ru-RU" b="1" kern="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  <a:sym typeface="Helvetica"/>
            </a:endParaRPr>
          </a:p>
          <a:p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Helvetica"/>
              </a:rPr>
              <a:t>2. Овощехранилище мощностью 10000 тонн единовременного хранения.</a:t>
            </a:r>
            <a:endParaRPr lang="ru-RU" b="1" kern="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  <a:sym typeface="Helvetica"/>
            </a:endParaRPr>
          </a:p>
          <a:p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Helvetica"/>
              </a:rPr>
              <a:t>3. Завод по переработке овощей и вакуумной упаковке.</a:t>
            </a:r>
            <a:endParaRPr lang="ru-RU" b="1" kern="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  <a:sym typeface="Helvetica"/>
            </a:endParaRPr>
          </a:p>
          <a:p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Helvetica"/>
              </a:rPr>
              <a:t>4. Склад готовой продукции.</a:t>
            </a:r>
            <a:endParaRPr lang="ru-RU" b="1" kern="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  <a:sym typeface="Helvetica"/>
            </a:endParaRPr>
          </a:p>
          <a:p>
            <a:r>
              <a:rPr lang="ru-RU" b="1" kern="0" dirty="0" smtClean="0">
                <a:solidFill>
                  <a:srgbClr val="00206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Helvetica"/>
              </a:rPr>
              <a:t>5. Административно-бытовое здание.</a:t>
            </a:r>
            <a:endParaRPr lang="ru-RU" b="1" kern="0" dirty="0" smtClean="0">
              <a:solidFill>
                <a:srgbClr val="002060"/>
              </a:solidFill>
              <a:latin typeface="Arial Narrow" pitchFamily="34" charset="0"/>
              <a:cs typeface="Arial" pitchFamily="34" charset="0"/>
              <a:sym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607" y="2643185"/>
            <a:ext cx="272606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u="sng" kern="0" dirty="0" smtClean="0">
                <a:solidFill>
                  <a:srgbClr val="002060"/>
                </a:solidFill>
                <a:latin typeface="Helvetica"/>
                <a:sym typeface="Helvetica"/>
              </a:rPr>
              <a:t>Крупные объекты </a:t>
            </a:r>
          </a:p>
          <a:p>
            <a:pPr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ru-RU" b="1" u="sng" kern="0" dirty="0" smtClean="0">
                <a:solidFill>
                  <a:srgbClr val="002060"/>
                </a:solidFill>
                <a:latin typeface="Helvetica"/>
                <a:sym typeface="Helvetica"/>
              </a:rPr>
              <a:t>на земельном участке</a:t>
            </a:r>
            <a:r>
              <a:rPr lang="ru-RU" b="1" kern="0" dirty="0" smtClean="0">
                <a:solidFill>
                  <a:srgbClr val="002060"/>
                </a:solidFill>
                <a:latin typeface="Helvetica"/>
                <a:sym typeface="Helvetica"/>
              </a:rPr>
              <a:t>:</a:t>
            </a:r>
            <a:endParaRPr lang="ru-RU" b="1" kern="0" dirty="0">
              <a:solidFill>
                <a:srgbClr val="002060"/>
              </a:solidFill>
              <a:latin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460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465902"/>
              </p:ext>
            </p:extLst>
          </p:nvPr>
        </p:nvGraphicFramePr>
        <p:xfrm>
          <a:off x="1115616" y="764704"/>
          <a:ext cx="685618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9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740819"/>
              </p:ext>
            </p:extLst>
          </p:nvPr>
        </p:nvGraphicFramePr>
        <p:xfrm>
          <a:off x="683568" y="548680"/>
          <a:ext cx="7776864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9" name="Диаграмма" r:id="rId3" imgW="6153064" imgH="3838395" progId="Excel.Chart.8">
                  <p:embed/>
                </p:oleObj>
              </mc:Choice>
              <mc:Fallback>
                <p:oleObj name="Диаграмма" r:id="rId3" imgW="6153064" imgH="3838395" progId="Excel.Chart.8">
                  <p:embed/>
                  <p:pic>
                    <p:nvPicPr>
                      <p:cNvPr id="0" name="Object 20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48680"/>
                        <a:ext cx="7776864" cy="5544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8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052736"/>
            <a:ext cx="8496300" cy="482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73238"/>
            <a:ext cx="8908810" cy="50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gam.permraion.ru/themes/danland/images/banners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5888"/>
            <a:ext cx="89281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6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0" y="731520"/>
            <a:ext cx="4489704" cy="639762"/>
          </a:xfrm>
        </p:spPr>
        <p:txBody>
          <a:bodyPr/>
          <a:lstStyle/>
          <a:p>
            <a:r>
              <a:rPr lang="ru-RU" sz="3600" dirty="0" smtClean="0"/>
              <a:t>Дом №6</a:t>
            </a:r>
            <a:endParaRPr lang="ru-RU" sz="36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79512" y="1400326"/>
            <a:ext cx="4323639" cy="46209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4245178" cy="639762"/>
          </a:xfrm>
        </p:spPr>
        <p:txBody>
          <a:bodyPr/>
          <a:lstStyle/>
          <a:p>
            <a:r>
              <a:rPr lang="ru-RU" sz="3600" dirty="0" smtClean="0"/>
              <a:t>паркинг</a:t>
            </a:r>
            <a:endParaRPr lang="ru-RU" sz="3600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645024" y="1399032"/>
            <a:ext cx="4247455" cy="4550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71601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7" name="Picture 3" descr="C:\Мои документы\ГОДОВОЙ ОТЧЕТ Алдаров\сход 2021\фото отчет\IMG_2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8780"/>
            <a:ext cx="442798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4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Мои документы\ГОДОВОЙ ОТЧЕТ Алдаров\сход 2021\фото отчет\IMG_1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" y="-27901"/>
            <a:ext cx="4994221" cy="39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3" descr="C:\Мои документы\ГОДОВОЙ ОТЧЕТ Алдаров\сход 2021\фото отчет\IMG_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3544" y="-117398"/>
            <a:ext cx="3960956" cy="41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2" name="Picture 4" descr="C:\Мои документы\ГОДОВОЙ ОТЧЕТ Алдаров\сход 2021\фото отчет\IMG_2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Мои документы\ГОДОВОЙ ОТЧЕТ Алдаров\сход 2021\фото отчет\IMG_2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0" y="30908"/>
            <a:ext cx="4802104" cy="68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C:\Мои документы\ГОДОВОЙ ОТЧЕТ Алдаров\сход 2021\фото отчет\IMG_2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2466" y="1266466"/>
            <a:ext cx="6827092" cy="4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Мои документы\ГОДОВОЙ ОТЧЕТ Алдаров\сход 2021\фото отчет\IMG_2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6"/>
            <a:ext cx="4671378" cy="38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C:\Мои документы\ГОДОВОЙ ОТЧЕТ Алдаров\сход 2021\фото отчет\IMG_2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5743" y="-288166"/>
            <a:ext cx="3854851" cy="44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:\Мои документы\ГОДОВОЙ ОТЧЕТ Алдаров\сход 2021\фото отчет\IMG_2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0705"/>
            <a:ext cx="4557479" cy="34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C:\Мои документы\ГОДОВОЙ ОТЧЕТ Алдаров\сход 2021\фото отчет\IMG_2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0" y="3573016"/>
            <a:ext cx="4557479" cy="33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1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27617"/>
              </p:ext>
            </p:extLst>
          </p:nvPr>
        </p:nvGraphicFramePr>
        <p:xfrm>
          <a:off x="35496" y="4"/>
          <a:ext cx="9108504" cy="6957388"/>
        </p:xfrm>
        <a:graphic>
          <a:graphicData uri="http://schemas.openxmlformats.org/drawingml/2006/table">
            <a:tbl>
              <a:tblPr/>
              <a:tblGrid>
                <a:gridCol w="4548244"/>
                <a:gridCol w="2414968"/>
                <a:gridCol w="2145292"/>
              </a:tblGrid>
              <a:tr h="36336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разделу Благоустройство планируется в 2021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Аккарицидная обработка мест захоронения, стадиона.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Гамовское с/п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1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Кошение травы и обрезка поросли деревьев (озеленение, разбивка цветников, посадка кустарника, деревьев),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Гамовское с\п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химическая обработка борщевика до 5 га.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мест захоронения.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Гамовское с\п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дворников, спецтехника, ГСМ, доля затрат по программе формирования комфортной городской среды.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Гамовское с\п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7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 отлов безнадзорных животных.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Гамовское с\п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599785"/>
              </p:ext>
            </p:extLst>
          </p:nvPr>
        </p:nvGraphicFramePr>
        <p:xfrm>
          <a:off x="179388" y="692150"/>
          <a:ext cx="8640762" cy="5646739"/>
        </p:xfrm>
        <a:graphic>
          <a:graphicData uri="http://schemas.openxmlformats.org/drawingml/2006/table">
            <a:tbl>
              <a:tblPr/>
              <a:tblGrid>
                <a:gridCol w="1970087"/>
                <a:gridCol w="1971675"/>
                <a:gridCol w="1047750"/>
                <a:gridCol w="1792288"/>
                <a:gridCol w="1858962"/>
              </a:tblGrid>
              <a:tr h="11522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Наличие жилого фонда  в Гамовском поселении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(тыс. кв.м)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33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Общая площадь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В собственности граждан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В муниципальной собственности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В государственной собственности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37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многоквартирные дома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частный сектор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133,8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93,8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0,8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2,4</a:t>
                      </a:r>
                    </a:p>
                  </a:txBody>
                  <a:tcPr marL="61987" marR="6198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83727"/>
              </p:ext>
            </p:extLst>
          </p:nvPr>
        </p:nvGraphicFramePr>
        <p:xfrm>
          <a:off x="755650" y="960438"/>
          <a:ext cx="7704138" cy="5386070"/>
        </p:xfrm>
        <a:graphic>
          <a:graphicData uri="http://schemas.openxmlformats.org/drawingml/2006/table">
            <a:tbl>
              <a:tblPr/>
              <a:tblGrid>
                <a:gridCol w="4406900"/>
                <a:gridCol w="1339850"/>
                <a:gridCol w="1957388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Жилищная комиссия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025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очереди на улучшение жилищных условий при администрации состоят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договорам социального найма (малоимущие и нуждающиеся)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боевых действий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Вдовы участников ВОВ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Переселенцы из регионов крайнего Севера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Семьи, имеющие детей инвалидов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программе « Жилье молодым семьям»  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программе « Устойчивое развитие села»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Приватизировано жилых помещений  за 2020-небыло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Улучшили жилищные условия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программе « Жилье молодым семьям»   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13483"/>
              </p:ext>
            </p:extLst>
          </p:nvPr>
        </p:nvGraphicFramePr>
        <p:xfrm>
          <a:off x="1115617" y="1124744"/>
          <a:ext cx="6984777" cy="4898569"/>
        </p:xfrm>
        <a:graphic>
          <a:graphicData uri="http://schemas.openxmlformats.org/drawingml/2006/table">
            <a:tbl>
              <a:tblPr firstRow="1" firstCol="1" bandRow="1"/>
              <a:tblGrid>
                <a:gridCol w="6031581"/>
                <a:gridCol w="953196"/>
              </a:tblGrid>
              <a:tr h="3795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Ремонт коммунальной инфраструктуры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Сумма тыс.руб.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Ремонт участка сети канализации у дома  № 17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109,313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Ремонт участка  водопровода питающий котельную с. Гамово ул. 50 лет Октября 12а. 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101,314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Реализация проекта комплексное развитие сельских территорий –строительство водопровода  по ул. Восточная стоимость проекта 3728490,00 рублей .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978,202-доля МБ</a:t>
                      </a: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Итого на бюджет развития  коммунальной инфраструктуры потрачено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1188,829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105" marR="62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1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Мои документы\ГОДОВОЙ ОТЧЕТ Алдаров\сход 2021\фото отчет\IMG_2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1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Повестка </a:t>
            </a:r>
            <a:r>
              <a:rPr lang="ru-RU" sz="4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собрания:</a:t>
            </a:r>
            <a:endParaRPr lang="ru-RU" sz="4000" u="sng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1600200"/>
            <a:ext cx="8713787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dirty="0" smtClean="0">
                <a:latin typeface="Georgia" pitchFamily="18" charset="0"/>
              </a:rPr>
              <a:t>► </a:t>
            </a:r>
            <a:r>
              <a:rPr lang="ru-RU" altLang="ru-RU" dirty="0" smtClean="0">
                <a:latin typeface="Times New Roman" pitchFamily="18" charset="0"/>
              </a:rPr>
              <a:t>Информация главы Гамовского сельского поселения о результатах работы администрации за 2020 год и планах на 2021год.</a:t>
            </a:r>
          </a:p>
          <a:p>
            <a:pPr>
              <a:buFontTx/>
              <a:buNone/>
            </a:pPr>
            <a:endParaRPr lang="ru-RU" altLang="ru-RU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90999"/>
              </p:ext>
            </p:extLst>
          </p:nvPr>
        </p:nvGraphicFramePr>
        <p:xfrm>
          <a:off x="683568" y="332656"/>
          <a:ext cx="7704856" cy="5753586"/>
        </p:xfrm>
        <a:graphic>
          <a:graphicData uri="http://schemas.openxmlformats.org/drawingml/2006/table">
            <a:tbl>
              <a:tblPr firstRow="1" firstCol="1" bandRow="1"/>
              <a:tblGrid>
                <a:gridCol w="3138074"/>
                <a:gridCol w="4566782"/>
              </a:tblGrid>
              <a:tr h="250443">
                <a:tc>
                  <a:txBody>
                    <a:bodyPr/>
                    <a:lstStyle/>
                    <a:p>
                      <a:pPr indent="535305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2" marR="361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ТСН "Гамово 21"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3 563,72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"Гамово 22"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15 830,54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"Гамово.Дом31"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131 155,20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"Надежда-3"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1 414 497,76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"Радуга-34"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1 165 310,93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"Ивановские пруды"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104 653,67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"Гамово"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366 781,59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ТСЖ "50 лет Октября,43"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33 661,92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Ермашевская, 2/А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243 869,14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Ермашевская, 2/Б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236 410,72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21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1 649 582,02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22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1 139 649,93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34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244 460,56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35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381 901,18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36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763 930,64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38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599 866,71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40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322 836,99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41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227 483,10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42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129 457,48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50 лет Октября, 43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232 709,41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</a:rPr>
                        <a:t>9 407 613,21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8887"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929603"/>
              </p:ext>
            </p:extLst>
          </p:nvPr>
        </p:nvGraphicFramePr>
        <p:xfrm>
          <a:off x="1187624" y="548686"/>
          <a:ext cx="6400800" cy="5993210"/>
        </p:xfrm>
        <a:graphic>
          <a:graphicData uri="http://schemas.openxmlformats.org/drawingml/2006/table">
            <a:tbl>
              <a:tblPr firstRow="1" firstCol="1" bandRow="1"/>
              <a:tblGrid>
                <a:gridCol w="2386357"/>
                <a:gridCol w="3472822"/>
                <a:gridCol w="541621"/>
              </a:tblGrid>
              <a:tr h="376610">
                <a:tc>
                  <a:txBody>
                    <a:bodyPr/>
                    <a:lstStyle/>
                    <a:p>
                      <a:pPr indent="535305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ООО "Райтеплоэнерго-Сервис"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2" marR="361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9006"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 indent="533400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ТСЖ "Гамово,19"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1 404 697,41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12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365 414,21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1 474 270,98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1 348 603,03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919 288,02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971 759,02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5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2 590 287,48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6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1 324 941,34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14 224,03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15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1 885 593,88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16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938 739,11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50 лет Октября, 17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683 361,54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/>
                      </a:endParaRP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6112" marR="361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13 921 180,05</a:t>
                      </a: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6112" marR="361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7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12496"/>
              </p:ext>
            </p:extLst>
          </p:nvPr>
        </p:nvGraphicFramePr>
        <p:xfrm>
          <a:off x="107503" y="836711"/>
          <a:ext cx="8856985" cy="5328594"/>
        </p:xfrm>
        <a:graphic>
          <a:graphicData uri="http://schemas.openxmlformats.org/drawingml/2006/table">
            <a:tbl>
              <a:tblPr firstRow="1" firstCol="1" bandRow="1"/>
              <a:tblGrid>
                <a:gridCol w="3373499"/>
                <a:gridCol w="1554771"/>
                <a:gridCol w="3928715"/>
              </a:tblGrid>
              <a:tr h="3772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количество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наименование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Поставлен на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бесхоз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следующий объект 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автомобильная дорога: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с. Гамово, ул. Земляничная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Поставлены на кадастровый следующие земельные участки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подъезды к земельным участкам: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д. Савенки (2участка) д. Заречная (4 участка), д.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Ермаши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(1участок), д. Березник (1участок)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Зарегистрировано в муниципальную собственность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дорога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с. Гамово, ул. Вишнёвая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Постоянное бессрочное пользование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Детская площадка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в д. Шульгино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Продано с аукциона: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Земельный участок в собственность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Проведено конкурсов в аренду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Земли сельскохозяйственного назначения, для сельскохозяйственного производства</a:t>
                      </a:r>
                    </a:p>
                  </a:txBody>
                  <a:tcPr marL="64582" marR="64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109464"/>
            <a:ext cx="561662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Мероприятия по оформлению имущества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291875"/>
              </p:ext>
            </p:extLst>
          </p:nvPr>
        </p:nvGraphicFramePr>
        <p:xfrm>
          <a:off x="395536" y="404665"/>
          <a:ext cx="8496943" cy="5870744"/>
        </p:xfrm>
        <a:graphic>
          <a:graphicData uri="http://schemas.openxmlformats.org/drawingml/2006/table">
            <a:tbl>
              <a:tblPr firstRow="1" firstCol="1" bandRow="1"/>
              <a:tblGrid>
                <a:gridCol w="5738046"/>
                <a:gridCol w="2758897"/>
              </a:tblGrid>
              <a:tr h="7841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Всего  многодетных семей стояло в очереди с 2012 года.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        129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Обеспечено земельными участками до 2020г.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        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Поставлены в очередь в течение 2020 года.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0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Всего семей стоят в очереди.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                   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Проведено жеребьевок по распределению земельных участков среди многодетных семей.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                   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Предоставлено в собственность многодетным семьям земельных участков.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На  оформлении в собственность (в течении 12 мес.)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из них: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 Гамовское сельское поселения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3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Мои документы\ГОДОВОЙ ОТЧЕТ Алдаров\сход 2021\фото отчет\IMG_2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0"/>
            <a:ext cx="410445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3" descr="C:\Мои документы\ГОДОВОЙ ОТЧЕТ Алдаров\сход 2021\фото отчет\IMG_2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1135" y="412614"/>
            <a:ext cx="5865788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3" y="5865788"/>
            <a:ext cx="5606008" cy="992211"/>
          </a:xfrm>
        </p:spPr>
        <p:txBody>
          <a:bodyPr/>
          <a:lstStyle/>
          <a:p>
            <a:pPr algn="l"/>
            <a:r>
              <a:rPr lang="ru-RU" sz="2800" dirty="0" smtClean="0"/>
              <a:t>Посещение детей на дому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14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Мои документы\ГОДОВОЙ ОТЧЕТ Алдаров\сход 2021\фото отчет\IMG_1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C:\Мои документы\ГОДОВОЙ ОТЧЕТ Алдаров\сход 2021\фото отчет\IMG_1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Мои документы\ГОДОВОЙ ОТЧЕТ Алдаров\сход 2021\фото отчет\IMG_2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470" y="-319472"/>
            <a:ext cx="4005063" cy="46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79" name="Picture 3" descr="C:\Мои документы\ГОДОВОЙ ОТЧЕТ Алдаров\сход 2021\фото отчет\IMG_2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9464" y="-319468"/>
            <a:ext cx="4005064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0" name="Picture 4" descr="C:\Мои документы\ГОДОВОЙ ОТЧЕТ Алдаров\сход 2021\фото отчет\IMG_2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3573016"/>
            <a:ext cx="9144003" cy="41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C:\Мои документы\ГОДОВОЙ ОТЧЕТ Алдаров\сход 2021\фото отчет\IMG_2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35"/>
            <a:ext cx="5104003" cy="42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76" y="-1"/>
            <a:ext cx="4546348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6" name="Picture 2" descr="C:\Мои документы\ГОДОВОЙ ОТЧЕТ Алдаров\сход 2021\фото отчет\IMG_2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7056784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8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Мои документы\ГОДОВОЙ ОТЧЕТ Алдаров\сход 2021\фото отчет\IMG_1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4710" y="1110854"/>
            <a:ext cx="6741371" cy="47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3" name="Picture 3" descr="C:\Мои документы\ГОДОВОЙ ОТЧЕТ Алдаров\сход 2021\фото отчет\IMG_1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5754" y="116632"/>
            <a:ext cx="4356813" cy="34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4" name="Picture 4" descr="C:\Мои документы\ГОДОВОЙ ОТЧЕТ Алдаров\сход 2021\фото отчет\IMG_1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95" y="3618842"/>
            <a:ext cx="4327273" cy="32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631825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Дом культуры Гамовского сельского поселения</a:t>
            </a:r>
            <a:endParaRPr lang="ru-RU" sz="4000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2132856"/>
            <a:ext cx="8713787" cy="488950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       </a:t>
            </a:r>
            <a:r>
              <a:rPr lang="ru-RU" alt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Руководитель Канышева Ирина Викторовна</a:t>
            </a:r>
          </a:p>
          <a:p>
            <a:pPr marL="0" indent="0" algn="ctr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altLang="ru-R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alt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fontAlgn="auto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alt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03324"/>
              </p:ext>
            </p:extLst>
          </p:nvPr>
        </p:nvGraphicFramePr>
        <p:xfrm>
          <a:off x="539552" y="2996952"/>
          <a:ext cx="8352927" cy="2808290"/>
        </p:xfrm>
        <a:graphic>
          <a:graphicData uri="http://schemas.openxmlformats.org/drawingml/2006/table">
            <a:tbl>
              <a:tblPr/>
              <a:tblGrid>
                <a:gridCol w="2537519"/>
                <a:gridCol w="2537519"/>
                <a:gridCol w="3277889"/>
              </a:tblGrid>
              <a:tr h="975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посещений (чел.)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1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13000 </a:t>
                      </a: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онлайн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71000 офлайн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Состав Совета депутатов Гамовского сельского поселения: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9144000" cy="48958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♦ Болдырев Александр Иванович;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♦ Гараев Дмитрий Валерьевич;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♦ Морозова Ольга Владимировна;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♦ Рачев Сергей Николаевич;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				♦ Ташлыкова Людмила Александровна;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				♦ Гилева Татьяна Евгеньевна;</a:t>
            </a:r>
          </a:p>
          <a:p>
            <a:pPr>
              <a:buFontTx/>
              <a:buNone/>
            </a:pPr>
            <a:r>
              <a:rPr lang="ru-RU" altLang="ru-RU" sz="2400" dirty="0" smtClean="0">
                <a:latin typeface="Georgia" pitchFamily="18" charset="0"/>
              </a:rPr>
              <a:t>				♦ Кайгородов Игорь Анатольевич</a:t>
            </a:r>
            <a:r>
              <a:rPr lang="ru-RU" altLang="ru-RU" sz="2400" dirty="0" smtClean="0"/>
              <a:t>;</a:t>
            </a:r>
          </a:p>
          <a:p>
            <a:pPr>
              <a:buFontTx/>
              <a:buNone/>
            </a:pPr>
            <a:r>
              <a:rPr lang="ru-RU" altLang="ru-RU" sz="2400" dirty="0" smtClean="0"/>
              <a:t>				</a:t>
            </a:r>
            <a:r>
              <a:rPr lang="ru-RU" altLang="ru-RU" sz="2400" dirty="0" smtClean="0">
                <a:latin typeface="Georgia" pitchFamily="18" charset="0"/>
              </a:rPr>
              <a:t>♦ Бушкова Наталья Николаевна;</a:t>
            </a:r>
          </a:p>
          <a:p>
            <a:pPr>
              <a:buFont typeface="Georgia" pitchFamily="18" charset="0"/>
              <a:buNone/>
            </a:pPr>
            <a:r>
              <a:rPr lang="ru-RU" altLang="ru-RU" sz="2400" dirty="0" smtClean="0">
                <a:latin typeface="Georgia" pitchFamily="18" charset="0"/>
              </a:rPr>
              <a:t>				♦ Деменева Екатерина Левонтьевна.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0"/>
            <a:ext cx="3346704" cy="7647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7302" y="0"/>
            <a:ext cx="3346704" cy="836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1074" name="Picture 2" descr="C:\Мои документы\ГОДОВОЙ ОТЧЕТ Алдаров\сход 2021\дом культуры\Акция Блокадный хлеб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99611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3" descr="C:\Мои документы\ГОДОВОЙ ОТЧЕТ Алдаров\сход 2021\дом культуры\акция Георгиевская лент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96" y="188640"/>
            <a:ext cx="409506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C:\Мои документы\ГОДОВОЙ ОТЧЕТ Алдаров\сход 2021\дом культуры\Акция Российский трикол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537524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Свеча памяти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7302" y="188640"/>
            <a:ext cx="3346704" cy="118264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Память неизвестному солдату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0050" name="Picture 2" descr="C:\Мои документы\ГОДОВОЙ ОТЧЕТ Алдаров\сход 2021\дом культуры\Акция Свеча памят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38824"/>
            <a:ext cx="4180210" cy="43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C:\Мои документы\ГОДОВОЙ ОТЧЕТ Алдаров\сход 2021\дом культуры\Акция памяти Неизвестного солда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2930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4166176" cy="576064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дню победы!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0"/>
            <a:ext cx="3960440" cy="1052736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Ветеранское подворье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098" name="Picture 2" descr="C:\Мои документы\ГОДОВОЙ ОТЧЕТ Алдаров\сход 2021\дом культуры\конкурс Лучшее ветеранское подворье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Picture 3" descr="C:\Мои документы\ГОДОВОЙ ОТЧЕТ Алдаров\сход 2021\дом культуры\Акция Поем всем двор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686"/>
            <a:ext cx="4711144" cy="32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4" descr="C:\Мои документы\ГОДОВОЙ ОТЧЕТ Алдаров\сход 2021\дом культуры\День Защитников Отечест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688492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Мои документы\ГОДОВОЙ ОТЧЕТ Алдаров\сход 2021\дом культуры\вручение дипломов волонтер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rgbClr val="C00000"/>
                </a:solidFill>
              </a:rPr>
              <a:t>2020г. Основные показатели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-323850" y="1552893"/>
            <a:ext cx="43910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r>
              <a:rPr lang="ru-RU" altLang="ru-RU" sz="3000" dirty="0">
                <a:solidFill>
                  <a:srgbClr val="2F2B20"/>
                </a:solidFill>
                <a:latin typeface="Arial" charset="0"/>
              </a:rPr>
              <a:t>Пользователи:   </a:t>
            </a:r>
            <a:r>
              <a:rPr lang="ru-RU" altLang="ru-RU" sz="3000" dirty="0" smtClean="0">
                <a:solidFill>
                  <a:srgbClr val="2F2B20"/>
                </a:solidFill>
                <a:latin typeface="Arial" charset="0"/>
              </a:rPr>
              <a:t>1 839 </a:t>
            </a:r>
            <a:endParaRPr lang="ru-RU" altLang="ru-RU" sz="3000" dirty="0">
              <a:solidFill>
                <a:srgbClr val="2F2B20"/>
              </a:solidFill>
              <a:latin typeface="Arial" charset="0"/>
            </a:endParaRPr>
          </a:p>
          <a:p>
            <a:pPr indent="342900" eaLnBrk="1" hangingPunct="1"/>
            <a:r>
              <a:rPr lang="ru-RU" altLang="ru-RU" sz="3000" dirty="0">
                <a:solidFill>
                  <a:srgbClr val="2F2B20"/>
                </a:solidFill>
                <a:latin typeface="Arial" charset="0"/>
              </a:rPr>
              <a:t>Посещения:     </a:t>
            </a:r>
            <a:r>
              <a:rPr lang="ru-RU" altLang="ru-RU" sz="3000" dirty="0" smtClean="0">
                <a:solidFill>
                  <a:srgbClr val="2F2B20"/>
                </a:solidFill>
                <a:latin typeface="Arial" charset="0"/>
              </a:rPr>
              <a:t>19 204 </a:t>
            </a:r>
            <a:endParaRPr lang="ru-RU" altLang="ru-RU" sz="3000" dirty="0">
              <a:solidFill>
                <a:srgbClr val="2F2B20"/>
              </a:solidFill>
              <a:latin typeface="Arial" charset="0"/>
            </a:endParaRPr>
          </a:p>
          <a:p>
            <a:pPr indent="342900" eaLnBrk="1" hangingPunct="1"/>
            <a:r>
              <a:rPr lang="ru-RU" altLang="ru-RU" sz="3000" dirty="0">
                <a:solidFill>
                  <a:srgbClr val="2F2B20"/>
                </a:solidFill>
                <a:latin typeface="Arial" charset="0"/>
              </a:rPr>
              <a:t>Книговыдача:  </a:t>
            </a:r>
            <a:r>
              <a:rPr lang="ru-RU" altLang="ru-RU" sz="3000" dirty="0" smtClean="0">
                <a:solidFill>
                  <a:srgbClr val="2F2B20"/>
                </a:solidFill>
                <a:latin typeface="Arial" charset="0"/>
              </a:rPr>
              <a:t>38</a:t>
            </a:r>
            <a:r>
              <a:rPr lang="ru-RU" altLang="ru-RU" sz="3000" dirty="0">
                <a:solidFill>
                  <a:srgbClr val="2F2B20"/>
                </a:solidFill>
                <a:latin typeface="Arial" charset="0"/>
              </a:rPr>
              <a:t> </a:t>
            </a:r>
            <a:r>
              <a:rPr lang="ru-RU" altLang="ru-RU" sz="3000" dirty="0" smtClean="0">
                <a:solidFill>
                  <a:srgbClr val="2F2B20"/>
                </a:solidFill>
                <a:latin typeface="Arial" charset="0"/>
              </a:rPr>
              <a:t>113</a:t>
            </a:r>
            <a:endParaRPr lang="ru-RU" altLang="ru-RU" sz="3000" dirty="0">
              <a:solidFill>
                <a:srgbClr val="2F2B20"/>
              </a:solidFill>
              <a:latin typeface="Arial" charset="0"/>
            </a:endParaRPr>
          </a:p>
        </p:txBody>
      </p:sp>
      <p:pic>
        <p:nvPicPr>
          <p:cNvPr id="8" name="Picture 7" descr="Y:\БИБЛИОТЕКА\ФОТО-АРХИВ БИБЛИОТЕКИ\2020 - ФОТО\2020 - МЕРОПРИЯТИЯ\2020 - Д.АБ - ГИВАРГИЗОВ\IMG_20200304_181829.jpg"/>
          <p:cNvPicPr>
            <a:picLocks noChangeAspect="1" noChangeArrowheads="1"/>
          </p:cNvPicPr>
          <p:nvPr/>
        </p:nvPicPr>
        <p:blipFill rotWithShape="1">
          <a:blip r:embed="rId2" cstate="print"/>
          <a:srcRect t="6851" b="9976"/>
          <a:stretch/>
        </p:blipFill>
        <p:spPr bwMode="auto">
          <a:xfrm>
            <a:off x="4161696" y="1003357"/>
            <a:ext cx="4130185" cy="2576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Y:\БИБЛИОТЕКА\ФОТО-АРХИВ БИБЛИОТЕКИ\2020 - ФОТО\2020 - МЕРОПРИЯТИЯ\2020 - Д.АБ - ДЕНЬ ДОШКОЛЬНИКА\СЛАДКОВ\IMG_20200219_110103.jpg"/>
          <p:cNvPicPr>
            <a:picLocks noChangeAspect="1" noChangeArrowheads="1"/>
          </p:cNvPicPr>
          <p:nvPr/>
        </p:nvPicPr>
        <p:blipFill rotWithShape="1">
          <a:blip r:embed="rId3" cstate="print"/>
          <a:srcRect l="7246" t="8510" r="7246" b="15481"/>
          <a:stretch/>
        </p:blipFill>
        <p:spPr bwMode="auto">
          <a:xfrm>
            <a:off x="179512" y="3004167"/>
            <a:ext cx="5688632" cy="3792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Y:\БИБЛИОТЕКА\ФОТО-АРХИВ БИБЛИОТЕКИ\2020 - ФОТО\2020 - КНИГОДАРЕНИЕ\IMG_20200213_121340.jpg"/>
          <p:cNvPicPr>
            <a:picLocks noChangeAspect="1" noChangeArrowheads="1"/>
          </p:cNvPicPr>
          <p:nvPr/>
        </p:nvPicPr>
        <p:blipFill rotWithShape="1">
          <a:blip r:embed="rId4" cstate="print"/>
          <a:srcRect l="53319" t="12425"/>
          <a:stretch/>
        </p:blipFill>
        <p:spPr bwMode="auto">
          <a:xfrm>
            <a:off x="5868145" y="3447745"/>
            <a:ext cx="2423736" cy="3410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9267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275" y="5157192"/>
            <a:ext cx="4690503" cy="1143000"/>
          </a:xfrm>
        </p:spPr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Отремонтировано </a:t>
            </a:r>
            <a:br>
              <a:rPr lang="ru-RU" sz="3200" i="1" dirty="0" smtClean="0">
                <a:solidFill>
                  <a:srgbClr val="C00000"/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</a:rPr>
              <a:t>более 1200 книг </a:t>
            </a:r>
            <a:br>
              <a:rPr lang="ru-RU" sz="3200" i="1" dirty="0" smtClean="0">
                <a:solidFill>
                  <a:srgbClr val="C00000"/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</a:rPr>
              <a:t>для детей и взрослых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https://sun9-34.userapi.com/impg/dwhLTLz5mIVdmOkvGbLeZY4MaBCPuQd6RXk3Sw/OReMkFEb4n0.jpg?size=1280x960&amp;quality=96&amp;sign=85380bbc9449b4418090bf6454ccf91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79999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11.userapi.com/impg/PcAMq26lrCEiBHzcKDTkaqjqk3MTCLRKUL9q-A/7JdCMAxs4YM.jpg?size=1280x960&amp;quality=96&amp;sign=2264bad3c200d9aabaec28f719a3c95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/>
          <a:stretch/>
        </p:blipFill>
        <p:spPr bwMode="auto">
          <a:xfrm>
            <a:off x="4860032" y="2204864"/>
            <a:ext cx="3528392" cy="4166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1510" y="269032"/>
            <a:ext cx="7620000" cy="711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</a:rPr>
              <a:t>Период самоизоляции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8471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620000" cy="63408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Профилактические меры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482" name="Picture 2" descr="https://sun9-24.userapi.com/impg/sv1Vl7iQorSLdtD2NeQrtP-whUmQpe_nFk_Jbg/be3vz0I_6AA.jpg?size=1280x960&amp;quality=96&amp;sign=6bd13fc3d331ac35eb0de7ca0f779bd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52394" cy="2664296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54.userapi.com/impg/FCvoFPr-WOEL8p_yjthIgdCNe1zTtUU_XkQUFA/v8XxeTwzkRI.jpg?size=1280x960&amp;quality=96&amp;sign=9fbe5c47879b4b3ac8c0b35702efadf2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/>
          <a:stretch/>
        </p:blipFill>
        <p:spPr bwMode="auto">
          <a:xfrm>
            <a:off x="1619672" y="2996952"/>
            <a:ext cx="5578580" cy="35665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un9-67.userapi.com/impg/U_TDde5jRKCGBBt59hDoHMtKfRh14dc1Aa_6dA/iE7aDlfZjJw.jpg?size=810x1080&amp;quality=96&amp;sign=de96b8fefe1bfcf6074e1d6c0ae3093a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5434" r="24406" b="50840"/>
          <a:stretch/>
        </p:blipFill>
        <p:spPr bwMode="auto">
          <a:xfrm>
            <a:off x="5148064" y="834617"/>
            <a:ext cx="2592288" cy="254236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8277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C00000"/>
                </a:solidFill>
              </a:rPr>
              <a:t>2020г. Поступления в фонд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251520" y="2852936"/>
            <a:ext cx="468052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u="sng" dirty="0"/>
              <a:t>Из них</a:t>
            </a:r>
            <a:r>
              <a:rPr lang="ru-RU" altLang="ru-RU" sz="2000" dirty="0"/>
              <a:t>: - </a:t>
            </a:r>
            <a:r>
              <a:rPr lang="ru-RU" altLang="ru-RU" sz="2000" dirty="0" smtClean="0"/>
              <a:t>374 </a:t>
            </a:r>
            <a:r>
              <a:rPr lang="ru-RU" altLang="ru-RU" sz="2000" dirty="0"/>
              <a:t>издания для детей и подростков на сумму </a:t>
            </a:r>
            <a:r>
              <a:rPr lang="ru-RU" altLang="ru-RU" sz="2000" dirty="0" smtClean="0"/>
              <a:t>70,4 </a:t>
            </a:r>
            <a:r>
              <a:rPr lang="ru-RU" altLang="ru-RU" sz="2000" dirty="0"/>
              <a:t>тыс.руб.</a:t>
            </a: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4089904" y="828863"/>
            <a:ext cx="4248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altLang="ru-RU" sz="2400" b="1" dirty="0" smtClean="0"/>
              <a:t>512 </a:t>
            </a:r>
            <a:r>
              <a:rPr lang="ru-RU" altLang="ru-RU" sz="2400" b="1" dirty="0"/>
              <a:t>экз. книжных изданий</a:t>
            </a:r>
            <a:r>
              <a:rPr lang="ru-RU" altLang="ru-RU" sz="2400" dirty="0"/>
              <a:t> </a:t>
            </a:r>
            <a:endParaRPr lang="en-US" altLang="ru-RU" sz="2400" dirty="0"/>
          </a:p>
          <a:p>
            <a:r>
              <a:rPr lang="en-US" altLang="ru-RU" sz="2000" dirty="0"/>
              <a:t>             </a:t>
            </a:r>
            <a:r>
              <a:rPr lang="ru-RU" altLang="ru-RU" sz="2000" dirty="0"/>
              <a:t>на сумму </a:t>
            </a:r>
            <a:r>
              <a:rPr lang="ru-RU" altLang="ru-RU" sz="2000" dirty="0" smtClean="0"/>
              <a:t>135,3 </a:t>
            </a:r>
            <a:r>
              <a:rPr lang="ru-RU" altLang="ru-RU" sz="2000" dirty="0"/>
              <a:t>тыс.руб.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51519" y="6421498"/>
            <a:ext cx="8065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dirty="0" smtClean="0"/>
              <a:t>39 </a:t>
            </a:r>
            <a:r>
              <a:rPr lang="ru-RU" altLang="ru-RU" sz="2000" dirty="0"/>
              <a:t>наименований </a:t>
            </a:r>
            <a:r>
              <a:rPr lang="ru-RU" altLang="ru-RU" sz="2000" dirty="0" smtClean="0"/>
              <a:t>   журналов </a:t>
            </a:r>
            <a:r>
              <a:rPr lang="ru-RU" altLang="ru-RU" sz="2000" dirty="0"/>
              <a:t>и газет на сумму </a:t>
            </a:r>
            <a:r>
              <a:rPr lang="ru-RU" altLang="ru-RU" sz="2000" dirty="0" smtClean="0"/>
              <a:t>76,1 </a:t>
            </a:r>
            <a:r>
              <a:rPr lang="ru-RU" altLang="ru-RU" sz="2000" dirty="0"/>
              <a:t>тыс.руб.</a:t>
            </a:r>
            <a:r>
              <a:rPr lang="ru-RU" altLang="ru-RU" dirty="0"/>
              <a:t> </a:t>
            </a:r>
          </a:p>
        </p:txBody>
      </p:sp>
      <p:pic>
        <p:nvPicPr>
          <p:cNvPr id="4105" name="Picture 12" descr="E:\2019\2019 - ФОТО\2019 - НДК - 2019\2019.03.28 - МАСКИ-ШОУ - МАСТЕР-КЛАСС\IMG_3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620" y="828863"/>
            <a:ext cx="3262320" cy="2174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ownloads\Screenshot_20210219_181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6" b="4330"/>
          <a:stretch/>
        </p:blipFill>
        <p:spPr bwMode="auto">
          <a:xfrm>
            <a:off x="5096953" y="1770283"/>
            <a:ext cx="2983931" cy="246692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Screenshot_20210219_1816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2" b="20371"/>
          <a:stretch/>
        </p:blipFill>
        <p:spPr bwMode="auto">
          <a:xfrm>
            <a:off x="5109912" y="4226997"/>
            <a:ext cx="2970972" cy="215442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Screenshot_20210219_1816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1"/>
          <a:stretch/>
        </p:blipFill>
        <p:spPr bwMode="auto">
          <a:xfrm>
            <a:off x="791343" y="3534228"/>
            <a:ext cx="3431597" cy="284719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173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35.userapi.com/impg/J_cJCQUP28qQYBaNFvlNmPQptWU6_RjIa8d8xw/r4pEwm-XWPU.jpg?size=1280x580&amp;quality=96&amp;sign=2b1745656fdb0e57cac26f26451224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2" y="908720"/>
            <a:ext cx="5216856" cy="236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C00000"/>
                </a:solidFill>
              </a:rPr>
              <a:t>2020г. Поступления в фонд</a:t>
            </a:r>
          </a:p>
        </p:txBody>
      </p:sp>
      <p:pic>
        <p:nvPicPr>
          <p:cNvPr id="21508" name="Picture 4" descr="https://sun9-59.userapi.com/impg/HHieqCAanNavnb4t2KglTs6flVTHVJN_XJP2CA/JaPj1ymhS1o.jpg?size=1280x439&amp;quality=96&amp;sign=36957d832d89624d916b3c4c8676005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53662"/>
            <a:ext cx="6525059" cy="223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sun9-33.userapi.com/impg/rG0my4RCNpAheowXvvriy3QnOOFD-ZiD1SBPXg/yIh7w5mLpaM.jpg?size=1280x356&amp;quality=96&amp;sign=26f54b8f8f7ef5f953735e56f928249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0" y="3643844"/>
            <a:ext cx="6994680" cy="1945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sun9-11.userapi.com/impg/vfWFNprCsXeNcvwTkaIGWsi9XToTkwkE4ZWc0Q/RZFWXZjiEU4.jpg?size=1280x391&amp;quality=96&amp;sign=2c834eeabeb6ad41a1a455ebfb3bee35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73" y="4995862"/>
            <a:ext cx="6096000" cy="186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7229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Screenshot_20210219_180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5"/>
          <a:stretch/>
        </p:blipFill>
        <p:spPr bwMode="auto">
          <a:xfrm>
            <a:off x="179512" y="188640"/>
            <a:ext cx="4322723" cy="1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Screenshot_20210219_180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0" b="2047"/>
          <a:stretch/>
        </p:blipFill>
        <p:spPr bwMode="auto">
          <a:xfrm>
            <a:off x="179512" y="2119086"/>
            <a:ext cx="4322723" cy="30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Screenshot_20210219_1810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/>
          <a:stretch/>
        </p:blipFill>
        <p:spPr bwMode="auto">
          <a:xfrm>
            <a:off x="4633168" y="1700808"/>
            <a:ext cx="4022268" cy="50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05860" y="0"/>
            <a:ext cx="3949576" cy="163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C00000"/>
                </a:solidFill>
              </a:rPr>
              <a:t>Онлайн-мероприятия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79512" y="5227504"/>
            <a:ext cx="3949576" cy="163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rgbClr val="C00000"/>
                </a:solidFill>
              </a:rPr>
              <a:t>к 75-летию Великой Победы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948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772"/>
              </p:ext>
            </p:extLst>
          </p:nvPr>
        </p:nvGraphicFramePr>
        <p:xfrm>
          <a:off x="827584" y="908720"/>
          <a:ext cx="7777162" cy="4738583"/>
        </p:xfrm>
        <a:graphic>
          <a:graphicData uri="http://schemas.openxmlformats.org/drawingml/2006/table">
            <a:tbl>
              <a:tblPr/>
              <a:tblGrid>
                <a:gridCol w="6446603"/>
                <a:gridCol w="1330559"/>
              </a:tblGrid>
              <a:tr h="997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году было проведено заседаний Совета депутатов</a:t>
                      </a: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  10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Принято </a:t>
                      </a: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решений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 61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5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alibri"/>
                          <a:ea typeface="Calibri"/>
                          <a:cs typeface="Times New Roman"/>
                        </a:rPr>
                        <a:t>Направлено в департамент муниципальных правовых актов:          </a:t>
                      </a:r>
                      <a:endParaRPr lang="ru-RU" sz="2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Решений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Постановлений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  61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Протесты прокуратуры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2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27" marR="65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Screenshot_20210219_181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9" y="260648"/>
            <a:ext cx="4673125" cy="64385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Screenshot_20210219_1811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2"/>
          <a:stretch/>
        </p:blipFill>
        <p:spPr bwMode="auto">
          <a:xfrm>
            <a:off x="4932040" y="1289505"/>
            <a:ext cx="3806280" cy="343563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wnloads\Screenshot_20210219_1811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2"/>
          <a:stretch/>
        </p:blipFill>
        <p:spPr bwMode="auto">
          <a:xfrm>
            <a:off x="4932040" y="4725144"/>
            <a:ext cx="3806280" cy="183307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860392" y="0"/>
            <a:ext cx="3949576" cy="1289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C00000"/>
                </a:solidFill>
              </a:rPr>
              <a:t>К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 75-летию Великой Победы</a:t>
            </a:r>
            <a:endParaRPr lang="ru-RU" alt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1149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81168" cy="114300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Я выбираю жизнь!</a:t>
            </a:r>
          </a:p>
        </p:txBody>
      </p:sp>
      <p:pic>
        <p:nvPicPr>
          <p:cNvPr id="8194" name="Picture 2" descr="C:\Users\User\Downloads\UR-9yvPb8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1222"/>
            <a:ext cx="7992888" cy="602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9705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263" y="-17145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ОДИ: компьютерные курсы</a:t>
            </a:r>
          </a:p>
        </p:txBody>
      </p:sp>
      <p:pic>
        <p:nvPicPr>
          <p:cNvPr id="21508" name="Picture 12" descr="IMG_25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3" y="984570"/>
            <a:ext cx="3980489" cy="2653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13" descr="IMG_25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395922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14" descr="IMG_25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798" y="3159076"/>
            <a:ext cx="30205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15" descr="IMG_2562"/>
          <p:cNvPicPr>
            <a:picLocks noChangeAspect="1" noChangeArrowheads="1"/>
          </p:cNvPicPr>
          <p:nvPr/>
        </p:nvPicPr>
        <p:blipFill>
          <a:blip r:embed="rId5" cstate="print"/>
          <a:srcRect l="14893" r="10504"/>
          <a:stretch>
            <a:fillRect/>
          </a:stretch>
        </p:blipFill>
        <p:spPr bwMode="auto">
          <a:xfrm>
            <a:off x="5327650" y="4167188"/>
            <a:ext cx="2882900" cy="257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User\Downloads\pdzoI3rjva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57" y="871400"/>
            <a:ext cx="4074486" cy="2880000"/>
          </a:xfrm>
          <a:prstGeom prst="rect">
            <a:avLst/>
          </a:prstGeom>
          <a:ln w="28575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5821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45904" y="836712"/>
            <a:ext cx="4454954" cy="1800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C00000"/>
                </a:solidFill>
              </a:rPr>
              <a:t>Пермский район:</a:t>
            </a:r>
            <a:br>
              <a:rPr lang="ru-RU" altLang="ru-RU" sz="3200" b="1" dirty="0" smtClean="0">
                <a:solidFill>
                  <a:srgbClr val="C00000"/>
                </a:solidFill>
              </a:rPr>
            </a:br>
            <a:r>
              <a:rPr lang="ru-RU" altLang="ru-RU" sz="4000" b="1" dirty="0" smtClean="0">
                <a:solidFill>
                  <a:srgbClr val="C00000"/>
                </a:solidFill>
              </a:rPr>
              <a:t>Фестиваль чтения</a:t>
            </a:r>
          </a:p>
        </p:txBody>
      </p:sp>
      <p:pic>
        <p:nvPicPr>
          <p:cNvPr id="11266" name="Picture 2" descr="C:\Users\User\Downloads\hiTHeb9nuh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7"/>
            <a:ext cx="4536504" cy="64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" descr="E:\2019\2019 - ФОТО\2019 - ФЕСТИВАЛЬ ЧТЕНИЯ\Фестиваль\Фестиваль - фото\IMG_20191106_15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1684" y="3212976"/>
            <a:ext cx="4039423" cy="30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4694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187936" cy="527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8793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Дом спорта директор КСЦ-Гамово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Кайгородов Игорь Анатольевич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9266" name="Picture 2" descr="C:\Мои документы\ГОДОВОЙ ОТЧЕТ Алдаров\сход 2021\фото отчет\фото ФОК\ygUaVBSodq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" y="0"/>
            <a:ext cx="9036496" cy="68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Мои документы\ГОДОВОЙ ОТЧЕТ Алдаров\сход 2021\фото отчет\фото ФОК\bf7aomA-o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Мои документы\ГОДОВОЙ ОТЧЕТ Алдаров\сход 2021\фото отчет\фото ФОК\nUKKUYf_z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" y="332656"/>
            <a:ext cx="4258866" cy="58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Picture 3" descr="C:\Мои документы\ГОДОВОЙ ОТЧЕТ Алдаров\сход 2021\фото отчет\фото ФОК\OuMAaY4Yc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70" y="353736"/>
            <a:ext cx="4877391" cy="58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Мои документы\ГОДОВОЙ ОТЧЕТ Алдаров\сход 2021\фото отчет\фото ФОК\u3yb2XgCi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Мои документы\ГОДОВОЙ ОТЧЕТ Алдаров\сход 2021\фото отчет\фото ФОК\q6MTAOfh_Q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2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84893"/>
              </p:ext>
            </p:extLst>
          </p:nvPr>
        </p:nvGraphicFramePr>
        <p:xfrm>
          <a:off x="250825" y="1916113"/>
          <a:ext cx="8569325" cy="3089276"/>
        </p:xfrm>
        <a:graphic>
          <a:graphicData uri="http://schemas.openxmlformats.org/drawingml/2006/table">
            <a:tbl>
              <a:tblPr/>
              <a:tblGrid>
                <a:gridCol w="6951663"/>
                <a:gridCol w="1617662"/>
              </a:tblGrid>
              <a:tr h="154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Издано постановлений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262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Издано распоряжений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8313" y="668338"/>
            <a:ext cx="7704137" cy="523875"/>
          </a:xfrm>
          <a:prstGeom prst="rect">
            <a:avLst/>
          </a:prstGeom>
          <a:solidFill>
            <a:srgbClr val="FF9933">
              <a:alpha val="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/>
              <a:t>По администрации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Мои документы\ГОДОВОЙ ОТЧЕТ Алдаров\сход 2021\фото отчет\фото ФОК\gjBO8JIr2Y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-32973"/>
            <a:ext cx="5202951" cy="41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3" name="Picture 3" descr="C:\Мои документы\ГОДОВОЙ ОТЧЕТ Алдаров\сход 2021\фото отчет\фото ФОК\Zdw14dNy3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75" y="-50941"/>
            <a:ext cx="4453313" cy="42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C:\Мои документы\ГОДОВОЙ ОТЧЕТ Алдаров\сход 2021\фото отчет\фото ФОК\vQysqLtgt5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0" y="4064449"/>
            <a:ext cx="4713195" cy="28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5" name="Picture 5" descr="C:\Мои документы\ГОДОВОЙ ОТЧЕТ Алдаров\сход 2021\фото отчет\фото ФОК\zsx3Ydq0kW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75" y="3356992"/>
            <a:ext cx="444532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0"/>
            <a:ext cx="7632847" cy="2131971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Мы команда ! Мы любим Гамово!</a:t>
            </a:r>
            <a:r>
              <a:rPr lang="ru-RU" sz="3200" b="0" dirty="0" smtClean="0">
                <a:solidFill>
                  <a:srgbClr val="FF0000"/>
                </a:solidFill>
              </a:rPr>
              <a:t/>
            </a:r>
            <a:br>
              <a:rPr lang="ru-RU" sz="3200" b="0" dirty="0" smtClean="0">
                <a:solidFill>
                  <a:srgbClr val="FF0000"/>
                </a:solidFill>
              </a:rPr>
            </a:br>
            <a:r>
              <a:rPr lang="ru-RU" sz="2000" b="0" dirty="0" smtClean="0">
                <a:solidFill>
                  <a:schemeClr val="accent1"/>
                </a:solidFill>
              </a:rPr>
              <a:t>Есть вопросы? Спрашивайте! ВКонтакте</a:t>
            </a:r>
            <a:r>
              <a:rPr lang="en-US" sz="2000" b="0" dirty="0" smtClean="0">
                <a:solidFill>
                  <a:schemeClr val="accent1"/>
                </a:solidFill>
              </a:rPr>
              <a:t> k.com</a:t>
            </a:r>
            <a:r>
              <a:rPr lang="ru-RU" sz="2000" b="0" dirty="0" smtClean="0">
                <a:solidFill>
                  <a:schemeClr val="accent1"/>
                </a:solidFill>
              </a:rPr>
              <a:t>/</a:t>
            </a:r>
            <a:r>
              <a:rPr lang="en-US" sz="2000" b="0" dirty="0" smtClean="0">
                <a:solidFill>
                  <a:schemeClr val="accent1"/>
                </a:solidFill>
              </a:rPr>
              <a:t>permraionpress</a:t>
            </a:r>
            <a:br>
              <a:rPr lang="en-US" sz="2000" b="0" dirty="0" smtClean="0">
                <a:solidFill>
                  <a:schemeClr val="accent1"/>
                </a:solidFill>
              </a:rPr>
            </a:br>
            <a:r>
              <a:rPr lang="ru-RU" sz="2000" b="0" dirty="0" smtClean="0">
                <a:solidFill>
                  <a:schemeClr val="accent1"/>
                </a:solidFill>
              </a:rPr>
              <a:t> Инстаграм </a:t>
            </a:r>
            <a:r>
              <a:rPr lang="en-US" sz="2000" b="0" dirty="0" smtClean="0">
                <a:solidFill>
                  <a:schemeClr val="accent1"/>
                </a:solidFill>
              </a:rPr>
              <a:t>instagram.com</a:t>
            </a:r>
            <a:r>
              <a:rPr lang="ru-RU" sz="2000" b="0" dirty="0" smtClean="0">
                <a:solidFill>
                  <a:schemeClr val="accent1"/>
                </a:solidFill>
              </a:rPr>
              <a:t>/</a:t>
            </a:r>
            <a:r>
              <a:rPr lang="en-US" sz="2000" b="0" dirty="0" smtClean="0">
                <a:solidFill>
                  <a:schemeClr val="accent1"/>
                </a:solidFill>
              </a:rPr>
              <a:t>presspermraion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1971"/>
            <a:ext cx="7560840" cy="465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9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92755"/>
              </p:ext>
            </p:extLst>
          </p:nvPr>
        </p:nvGraphicFramePr>
        <p:xfrm>
          <a:off x="0" y="81164"/>
          <a:ext cx="9173451" cy="6776836"/>
        </p:xfrm>
        <a:graphic>
          <a:graphicData uri="http://schemas.openxmlformats.org/drawingml/2006/table">
            <a:tbl>
              <a:tblPr/>
              <a:tblGrid>
                <a:gridCol w="805862"/>
                <a:gridCol w="8367589"/>
              </a:tblGrid>
              <a:tr h="9306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Наиболее значимые постановления</a:t>
                      </a: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7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FontTx/>
                        <a:buNone/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Постановление от 13.02.2020 № 40 «Об утверждении инвестиционного проекта «Строительство водопровода по ул. Восточная в с. Гамово»»</a:t>
                      </a: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7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Постановление от 17.11.2020 № 223 «Об утверждении инвестиционного проекта «Строительство распределительного газопровода в с. Гамово ул. Ванькова, ул. Цветочная, ул. Полевая, ул. Луговая, ул. Новая,  ул. Целинная,  ул. Западная»»;</a:t>
                      </a: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buFont typeface="Symbol"/>
                        <a:buNone/>
                      </a:pP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7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Постановление от 21.04.2020 № 97 «Об утверждении Положения о порядке выявления и оформления права муниципальной собственности на бесхозяйные объекты недвижимого имущества на территории Гамовского  сельского поселения»</a:t>
                      </a: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buFont typeface="Symbol"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676" marR="586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339359"/>
              </p:ext>
            </p:extLst>
          </p:nvPr>
        </p:nvGraphicFramePr>
        <p:xfrm>
          <a:off x="1" y="-2021"/>
          <a:ext cx="9178386" cy="6860021"/>
        </p:xfrm>
        <a:graphic>
          <a:graphicData uri="http://schemas.openxmlformats.org/drawingml/2006/table">
            <a:tbl>
              <a:tblPr/>
              <a:tblGrid>
                <a:gridCol w="8142843"/>
                <a:gridCol w="1035543"/>
              </a:tblGrid>
              <a:tr h="692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ПОСТУПИЛО     ЗАЯВЛЕНИЙ   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890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документов (единого жилищного документа, копии финансово-лицевого счета, выписки из домовой книги, карточки учета собственника жилого помещения, справок и иных документов)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659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выкопировки из схемы населенного пункта, на территории которого находится земельный участок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483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Присвоение адреса объекту недвижимости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1186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технических условий на проектирование объектов капитального строительства (в части благоустройства территории и подключения к сетям ливневой канализации, улично-дорожной сети) при получении разрешения на строительство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694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на учет многодетных семей в целях бесплатного предоставления земельных участков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646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Выдача разрешений на проведение земляных работ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71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Предоставление копий архивных документов и подготовка архивных справок по запросам юридических и физических лиц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  <a:tr h="890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Справки и иные документы.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846" marR="598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341438"/>
            <a:ext cx="8820150" cy="5256212"/>
          </a:xfrm>
        </p:spPr>
        <p:txBody>
          <a:bodyPr/>
          <a:lstStyle/>
          <a:p>
            <a:r>
              <a:rPr lang="ru-RU" altLang="ru-RU" dirty="0" smtClean="0"/>
              <a:t>Всего   хозяйств                    -   2 985                                        	                                      численность                          –  7 690 чел.</a:t>
            </a:r>
          </a:p>
          <a:p>
            <a:r>
              <a:rPr lang="ru-RU" altLang="ru-RU" dirty="0" smtClean="0"/>
              <a:t>из них:  	</a:t>
            </a:r>
          </a:p>
          <a:p>
            <a:r>
              <a:rPr lang="ru-RU" altLang="ru-RU" dirty="0" smtClean="0"/>
              <a:t>трудоспособного		  - 4 676 чел. </a:t>
            </a:r>
          </a:p>
          <a:p>
            <a:pPr>
              <a:buFontTx/>
              <a:buChar char="•"/>
            </a:pPr>
            <a:r>
              <a:rPr lang="ru-RU" altLang="ru-RU" dirty="0" smtClean="0"/>
              <a:t> детей                                 - 2128 чел.   </a:t>
            </a:r>
          </a:p>
          <a:p>
            <a:pPr>
              <a:buFontTx/>
              <a:buChar char="•"/>
            </a:pPr>
            <a:r>
              <a:rPr lang="ru-RU" altLang="ru-RU" dirty="0" smtClean="0"/>
              <a:t> пенсионеров                      - 1203 чел. </a:t>
            </a:r>
          </a:p>
          <a:p>
            <a:pPr>
              <a:buFontTx/>
              <a:buChar char="•"/>
            </a:pPr>
            <a:r>
              <a:rPr lang="ru-RU" altLang="ru-RU" dirty="0" smtClean="0"/>
              <a:t>безработных                       -      3 чел. 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   </a:t>
            </a:r>
          </a:p>
          <a:p>
            <a:endParaRPr lang="ru-RU" altLang="ru-RU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60350"/>
            <a:ext cx="7772400" cy="1081088"/>
          </a:xfrm>
        </p:spPr>
        <p:txBody>
          <a:bodyPr/>
          <a:lstStyle/>
          <a:p>
            <a:pPr marL="18288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300" u="sng" dirty="0" smtClean="0">
                <a:solidFill>
                  <a:schemeClr val="tx1"/>
                </a:solidFill>
              </a:rPr>
              <a:t>Численность населения Гамовского поселения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B0F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B0F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11030</TotalTime>
  <Words>1237</Words>
  <Application>Microsoft Office PowerPoint</Application>
  <PresentationFormat>Экран (4:3)</PresentationFormat>
  <Paragraphs>330</Paragraphs>
  <Slides>61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Воздушный поток</vt:lpstr>
      <vt:lpstr>1_Воздушный поток</vt:lpstr>
      <vt:lpstr>1_Соседство</vt:lpstr>
      <vt:lpstr>Default</vt:lpstr>
      <vt:lpstr>2_Соседство</vt:lpstr>
      <vt:lpstr>Диаграмма</vt:lpstr>
      <vt:lpstr>Собрание жителей Гамовского сельского поселения </vt:lpstr>
      <vt:lpstr>Презентация PowerPoint</vt:lpstr>
      <vt:lpstr>Повестка собрания:</vt:lpstr>
      <vt:lpstr>Состав Совета депутатов Гамовского сельского поселения: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населения Гамовского поселения</vt:lpstr>
      <vt:lpstr>На территории Гамовского поселения</vt:lpstr>
      <vt:lpstr> </vt:lpstr>
      <vt:lpstr>Презентация PowerPoint</vt:lpstr>
      <vt:lpstr>Презентация PowerPoint</vt:lpstr>
      <vt:lpstr>ООО Каскад розлив 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детей на дому </vt:lpstr>
      <vt:lpstr>Презентация PowerPoint</vt:lpstr>
      <vt:lpstr>Презентация PowerPoint</vt:lpstr>
      <vt:lpstr>Презентация PowerPoint</vt:lpstr>
      <vt:lpstr>Презентация PowerPoint</vt:lpstr>
      <vt:lpstr>Дом культуры Гамовского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2020г. Основные показатели</vt:lpstr>
      <vt:lpstr>Отремонтировано  более 1200 книг  для детей и взрослых</vt:lpstr>
      <vt:lpstr>Профилактические меры</vt:lpstr>
      <vt:lpstr>2020г. Поступления в фонд</vt:lpstr>
      <vt:lpstr>2020г. Поступления в фонд</vt:lpstr>
      <vt:lpstr>Презентация PowerPoint</vt:lpstr>
      <vt:lpstr>Презентация PowerPoint</vt:lpstr>
      <vt:lpstr>Я выбираю жизнь!</vt:lpstr>
      <vt:lpstr>ОДИ: компьютерные курсы</vt:lpstr>
      <vt:lpstr>Пермский район: Фестиваль чтения</vt:lpstr>
      <vt:lpstr>Дом спорта директор КСЦ-Гамово Кайгородов Игорь Анатольевич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Мы команда ! Мы любим Гамово! Есть вопросы? Спрашивайте! ВКонтакте k.com/permraionpress  Инстаграм instagram.com/presspermraion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СХОД ГРАЖДАН</dc:title>
  <dc:creator>Владелец</dc:creator>
  <cp:lastModifiedBy>user</cp:lastModifiedBy>
  <cp:revision>959</cp:revision>
  <dcterms:created xsi:type="dcterms:W3CDTF">2010-03-19T07:02:23Z</dcterms:created>
  <dcterms:modified xsi:type="dcterms:W3CDTF">2021-02-26T04:47:43Z</dcterms:modified>
</cp:coreProperties>
</file>