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52"/>
  </p:notesMasterIdLst>
  <p:sldIdLst>
    <p:sldId id="256" r:id="rId2"/>
    <p:sldId id="261" r:id="rId3"/>
    <p:sldId id="262" r:id="rId4"/>
    <p:sldId id="264" r:id="rId5"/>
    <p:sldId id="263" r:id="rId6"/>
    <p:sldId id="257" r:id="rId7"/>
    <p:sldId id="267" r:id="rId8"/>
    <p:sldId id="268" r:id="rId9"/>
    <p:sldId id="279" r:id="rId10"/>
    <p:sldId id="296" r:id="rId11"/>
    <p:sldId id="320" r:id="rId12"/>
    <p:sldId id="269" r:id="rId13"/>
    <p:sldId id="281" r:id="rId14"/>
    <p:sldId id="270" r:id="rId15"/>
    <p:sldId id="282" r:id="rId16"/>
    <p:sldId id="314" r:id="rId17"/>
    <p:sldId id="297" r:id="rId18"/>
    <p:sldId id="298" r:id="rId19"/>
    <p:sldId id="299" r:id="rId20"/>
    <p:sldId id="300" r:id="rId21"/>
    <p:sldId id="321" r:id="rId22"/>
    <p:sldId id="301" r:id="rId23"/>
    <p:sldId id="302" r:id="rId24"/>
    <p:sldId id="303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71" r:id="rId33"/>
    <p:sldId id="272" r:id="rId34"/>
    <p:sldId id="273" r:id="rId35"/>
    <p:sldId id="287" r:id="rId36"/>
    <p:sldId id="274" r:id="rId37"/>
    <p:sldId id="317" r:id="rId38"/>
    <p:sldId id="329" r:id="rId39"/>
    <p:sldId id="330" r:id="rId40"/>
    <p:sldId id="283" r:id="rId41"/>
    <p:sldId id="288" r:id="rId42"/>
    <p:sldId id="284" r:id="rId43"/>
    <p:sldId id="331" r:id="rId44"/>
    <p:sldId id="289" r:id="rId45"/>
    <p:sldId id="291" r:id="rId46"/>
    <p:sldId id="292" r:id="rId47"/>
    <p:sldId id="293" r:id="rId48"/>
    <p:sldId id="332" r:id="rId49"/>
    <p:sldId id="333" r:id="rId50"/>
    <p:sldId id="295" r:id="rId51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3" d="100"/>
          <a:sy n="73" d="100"/>
        </p:scale>
        <p:origin x="-189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38EE6-05BC-4710-BC92-86805CB7326E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7243D-C9CA-4485-9A50-963EEA1A6B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2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7243D-C9CA-4485-9A50-963EEA1A6B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19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6CEFBCF-A968-4FB1-9624-ED1D3821973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E5C4E02-086C-450B-BF32-975C094B7B5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22451"/>
            <a:ext cx="7772400" cy="25477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Февраль 2021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20" y="404664"/>
            <a:ext cx="1209675" cy="1752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564904"/>
            <a:ext cx="7937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лавы сельского поселения – главы администрации Кондратовского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ельского поселения перед депутатами Совета депутатов Кондратовского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ельского поселения по итогам 2020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4"/>
    </mc:Choice>
    <mc:Fallback xmlns="">
      <p:transition spd="slow" advTm="1479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8424935" cy="6264696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j-cs"/>
              </a:rPr>
              <a:t>проведена </a:t>
            </a: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j-cs"/>
              </a:rPr>
              <a:t>государственная регистрация права собственности за муниципальным образованием</a:t>
            </a:r>
            <a:r>
              <a:rPr lang="ru-RU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j-cs"/>
              </a:rPr>
              <a:t>:</a:t>
            </a:r>
          </a:p>
          <a:p>
            <a:pPr algn="just">
              <a:buFontTx/>
              <a:buChar char="-"/>
            </a:pP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Газопровод 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в СНТ </a:t>
            </a: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Ива;</a:t>
            </a:r>
          </a:p>
          <a:p>
            <a:pPr algn="just">
              <a:buFontTx/>
              <a:buChar char="-"/>
            </a:pPr>
            <a:endParaRPr lang="ru-RU" sz="16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  <a:cs typeface="+mj-cs"/>
            </a:endParaRPr>
          </a:p>
          <a:p>
            <a:pPr algn="just">
              <a:buFontTx/>
              <a:buChar char="-"/>
            </a:pP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канализационная 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насосная станция с погружными электронасосами, по адресу: д. </a:t>
            </a:r>
            <a:r>
              <a:rPr lang="ru-RU" sz="16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Кондратово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, ул. Садовое </a:t>
            </a: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кольцо;</a:t>
            </a:r>
          </a:p>
          <a:p>
            <a:pPr algn="just">
              <a:buFontTx/>
              <a:buChar char="-"/>
            </a:pPr>
            <a:endParaRPr lang="ru-RU" sz="16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  <a:cs typeface="+mj-cs"/>
            </a:endParaRPr>
          </a:p>
          <a:p>
            <a:pPr algn="just">
              <a:buFontTx/>
              <a:buChar char="-"/>
            </a:pP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ШРП 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(шкафной регуляторный пункт), по адресу: д. </a:t>
            </a:r>
            <a:r>
              <a:rPr lang="ru-RU" sz="16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Кондратово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, ул. </a:t>
            </a: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Водопроводная;</a:t>
            </a:r>
          </a:p>
          <a:p>
            <a:pPr algn="just">
              <a:buFontTx/>
              <a:buChar char="-"/>
            </a:pPr>
            <a:endParaRPr lang="ru-RU" sz="16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  <a:cs typeface="+mj-cs"/>
            </a:endParaRPr>
          </a:p>
          <a:p>
            <a:pPr marL="331470" indent="-285750" algn="just">
              <a:buFontTx/>
              <a:buChar char="-"/>
            </a:pP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Газопровод 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высокого давления (от ШОП до точки врезки), по адресу: д. </a:t>
            </a:r>
            <a:r>
              <a:rPr lang="ru-RU" sz="16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Кондратово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, ул. </a:t>
            </a: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Водопроводная;</a:t>
            </a:r>
          </a:p>
          <a:p>
            <a:pPr marL="45720" indent="0" algn="just">
              <a:buNone/>
            </a:pPr>
            <a:endParaRPr lang="ru-RU" sz="16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  <a:cs typeface="+mj-cs"/>
            </a:endParaRPr>
          </a:p>
          <a:p>
            <a:pPr marL="45720" indent="0" algn="just">
              <a:buNone/>
            </a:pPr>
            <a:r>
              <a:rPr lang="ru-RU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+mj-cs"/>
              </a:rPr>
              <a:t>Одновременно с постановкой на кадастровый учет:</a:t>
            </a:r>
          </a:p>
          <a:p>
            <a:pPr marL="331470" indent="-285750" algn="just">
              <a:buFontTx/>
              <a:buChar char="-"/>
            </a:pPr>
            <a:endParaRPr lang="ru-RU" sz="16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  <a:cs typeface="+mj-cs"/>
            </a:endParaRPr>
          </a:p>
          <a:p>
            <a:pPr marL="331470" indent="-285750" algn="just">
              <a:buFontTx/>
              <a:buChar char="-"/>
            </a:pP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15 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проездов протяженностью 5 746 м, по улицам Народная, Сиреневая, Изумрудная, Земляничная, Дружная, Зелёная, Полевая, Берёзовая, Детства, Виноградная, Таёжная, Кленовая, пер. Весенний д. </a:t>
            </a:r>
            <a:r>
              <a:rPr lang="ru-RU" sz="16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Кондратово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, проезд от д. 2 по ул. Карла Маркса до д. 2 по ул. Садовое кольцо, ул. Таможенная д. Берег Камы</a:t>
            </a: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;</a:t>
            </a:r>
          </a:p>
          <a:p>
            <a:pPr marL="331470" indent="-285750" algn="just">
              <a:buFontTx/>
              <a:buChar char="-"/>
            </a:pPr>
            <a:endParaRPr lang="ru-RU" sz="16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  <a:cs typeface="+mj-cs"/>
            </a:endParaRPr>
          </a:p>
          <a:p>
            <a:pPr marL="331470" indent="-285750" algn="just">
              <a:buFontTx/>
              <a:buChar char="-"/>
            </a:pPr>
            <a:r>
              <a:rPr lang="ru-RU" sz="16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4 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автомобильных дорог протяженностью 4 683 м, по улицам Вербная, Попутная, Уральская д. </a:t>
            </a:r>
            <a:r>
              <a:rPr lang="ru-RU" sz="16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Кондратово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, д. </a:t>
            </a:r>
            <a:r>
              <a:rPr lang="ru-RU" sz="16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Заосиново</a:t>
            </a:r>
            <a:r>
              <a:rPr lang="ru-RU" sz="16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/>
                <a:ea typeface="Times New Roman"/>
                <a:cs typeface="+mj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3335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6179016"/>
          </a:xfrm>
        </p:spPr>
        <p:txBody>
          <a:bodyPr>
            <a:normAutofit/>
          </a:bodyPr>
          <a:lstStyle/>
          <a:p>
            <a:pPr marL="109728" lvl="0" indent="0" algn="just">
              <a:buClr>
                <a:srgbClr val="2DA2BF"/>
              </a:buClr>
              <a:buNone/>
            </a:pP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Поставлены на кадастровый учёт и приняты как </a:t>
            </a:r>
            <a:r>
              <a:rPr lang="ru-RU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бесхозяйные: </a:t>
            </a:r>
          </a:p>
          <a:p>
            <a:pPr marL="109728" lvl="0" indent="0" algn="just">
              <a:buClr>
                <a:srgbClr val="2DA2BF"/>
              </a:buClr>
              <a:buNone/>
            </a:pPr>
            <a:endParaRPr lang="ru-RU" sz="20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 автомобильные дороги протяженностью 952 м по улицам Набережная, Центральная, Солнечная д.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Кондратово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сети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электроснабжения о освещения протяженностью 3050 м, по адресу: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д.Кондратово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ул. Слободская, Набережная, Встречная, Центральная, Заречная, Молодежная, Никольская, Спортивная, Солнечная, Светлая.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marL="45720" lvl="0" indent="0" algn="just">
              <a:buClr>
                <a:srgbClr val="2DA2BF"/>
              </a:buClr>
              <a:buNone/>
            </a:pPr>
            <a:endParaRPr lang="ru-RU" sz="1600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/>
              <a:ea typeface="Times New Roman"/>
            </a:endParaRPr>
          </a:p>
          <a:p>
            <a:pPr marL="45720" lvl="0" indent="0" algn="just">
              <a:buClr>
                <a:srgbClr val="2DA2BF"/>
              </a:buClr>
              <a:buNone/>
            </a:pPr>
            <a:endParaRPr lang="ru-RU" sz="2000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45720" lvl="0" indent="0" algn="just">
              <a:buClr>
                <a:srgbClr val="2DA2BF"/>
              </a:buClr>
              <a:buNone/>
            </a:pPr>
            <a:r>
              <a:rPr lang="ru-RU" sz="20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Снят </a:t>
            </a: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 кадастрового учета МКД по адресу: д. </a:t>
            </a:r>
            <a:r>
              <a:rPr lang="ru-RU" sz="20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Кондратово</a:t>
            </a:r>
            <a:r>
              <a:rPr lang="ru-RU" sz="20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ул. Камская, д. 15.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33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957392" cy="5361776"/>
          </a:xfrm>
        </p:spPr>
        <p:txBody>
          <a:bodyPr>
            <a:normAutofit/>
          </a:bodyPr>
          <a:lstStyle/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latin typeface="Times New Roman"/>
                <a:ea typeface="Times New Roman"/>
              </a:rPr>
              <a:t>Муниципальная </a:t>
            </a:r>
            <a:r>
              <a:rPr lang="ru-RU" sz="2000" b="1" dirty="0">
                <a:latin typeface="Times New Roman"/>
                <a:ea typeface="Times New Roman"/>
              </a:rPr>
              <a:t>программа «Комплексное развитие систем коммунально-инженерной инфраструктуры Кондратовского сельского поселения Пермского муниципального </a:t>
            </a:r>
            <a:r>
              <a:rPr lang="ru-RU" sz="2000" b="1" dirty="0" smtClean="0">
                <a:latin typeface="Times New Roman"/>
                <a:ea typeface="Times New Roman"/>
              </a:rPr>
              <a:t>района»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2000" i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Цель </a:t>
            </a:r>
            <a:r>
              <a:rPr lang="ru-RU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Программы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–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развитие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обеспечение надежности, повышение качества и эффективности работы коммунального комплекса в соответствии со стратегией и планами социально-экономического  развития Кондратовского сельского 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поселения.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0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4"/>
    </mc:Choice>
    <mc:Fallback xmlns="">
      <p:transition spd="slow" advTm="204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461448" cy="5649808"/>
          </a:xfrm>
        </p:spPr>
        <p:txBody>
          <a:bodyPr>
            <a:normAutofit fontScale="70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За 2020 год МКУ были получены доходы в размере </a:t>
            </a:r>
            <a:r>
              <a:rPr lang="ru-RU" sz="2400" b="1" dirty="0" smtClean="0">
                <a:latin typeface="Times New Roman"/>
                <a:ea typeface="Times New Roman"/>
              </a:rPr>
              <a:t>67 995 610,36 рублей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- </a:t>
            </a:r>
            <a:r>
              <a:rPr lang="ru-RU" sz="2400" dirty="0">
                <a:latin typeface="Times New Roman"/>
                <a:ea typeface="Times New Roman"/>
              </a:rPr>
              <a:t>выдано </a:t>
            </a:r>
            <a:r>
              <a:rPr lang="ru-RU" sz="2400" dirty="0" smtClean="0">
                <a:latin typeface="Times New Roman"/>
                <a:ea typeface="Times New Roman"/>
              </a:rPr>
              <a:t>19 технических </a:t>
            </a:r>
            <a:r>
              <a:rPr lang="ru-RU" sz="2400" dirty="0">
                <a:latin typeface="Times New Roman"/>
                <a:ea typeface="Times New Roman"/>
              </a:rPr>
              <a:t>условий на подключение к сетям холодного водоснабжения и водоотведения;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70866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/>
                <a:ea typeface="Times New Roman"/>
              </a:rPr>
              <a:t>за </a:t>
            </a:r>
            <a:r>
              <a:rPr lang="ru-RU" sz="2400" dirty="0">
                <a:latin typeface="Times New Roman"/>
                <a:ea typeface="Times New Roman"/>
              </a:rPr>
              <a:t>подключение к централизованной системе водоснабжения и водоотведения д. </a:t>
            </a:r>
            <a:r>
              <a:rPr lang="ru-RU" sz="2400" dirty="0" err="1">
                <a:latin typeface="Times New Roman"/>
                <a:ea typeface="Times New Roman"/>
              </a:rPr>
              <a:t>Кондратово</a:t>
            </a:r>
            <a:r>
              <a:rPr lang="ru-RU" sz="2400" dirty="0">
                <a:latin typeface="Times New Roman"/>
                <a:ea typeface="Times New Roman"/>
              </a:rPr>
              <a:t> в бюджет поселения поступило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26 081 904,72 рублей</a:t>
            </a:r>
            <a:r>
              <a:rPr lang="ru-RU" sz="2400" dirty="0">
                <a:latin typeface="Times New Roman"/>
                <a:ea typeface="Times New Roman"/>
              </a:rPr>
              <a:t>;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-  </a:t>
            </a:r>
            <a:r>
              <a:rPr lang="ru-RU" sz="2400" dirty="0">
                <a:latin typeface="Times New Roman"/>
                <a:ea typeface="Times New Roman"/>
              </a:rPr>
              <a:t>выдано </a:t>
            </a:r>
            <a:r>
              <a:rPr lang="ru-RU" sz="2400" dirty="0" smtClean="0">
                <a:latin typeface="Times New Roman"/>
                <a:ea typeface="Times New Roman"/>
              </a:rPr>
              <a:t>17 разрешение </a:t>
            </a:r>
            <a:r>
              <a:rPr lang="ru-RU" sz="2400" dirty="0">
                <a:latin typeface="Times New Roman"/>
                <a:ea typeface="Times New Roman"/>
              </a:rPr>
              <a:t>на земляные работы на территории поселения;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70866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/>
                <a:ea typeface="Times New Roman"/>
              </a:rPr>
              <a:t>регулярная </a:t>
            </a:r>
            <a:r>
              <a:rPr lang="ru-RU" sz="2400" dirty="0">
                <a:latin typeface="Times New Roman"/>
                <a:ea typeface="Times New Roman"/>
              </a:rPr>
              <a:t>работа с должниками позволила закрепить судебными решениями дебиторскую задолженность в сумме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2 995 333,31 рублей</a:t>
            </a:r>
            <a:r>
              <a:rPr lang="ru-RU" sz="2400" dirty="0" smtClean="0">
                <a:latin typeface="Times New Roman"/>
                <a:ea typeface="Times New Roman"/>
              </a:rPr>
              <a:t>;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70866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400" dirty="0" smtClean="0">
                <a:latin typeface="Times New Roman"/>
                <a:ea typeface="Times New Roman"/>
              </a:rPr>
              <a:t>приобретено </a:t>
            </a:r>
            <a:r>
              <a:rPr lang="ru-RU" sz="2400" dirty="0">
                <a:latin typeface="Times New Roman"/>
                <a:ea typeface="Times New Roman"/>
              </a:rPr>
              <a:t>воды для нужд поселения на общую сумму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22 178 123,33 рублей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68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245424" cy="5433784"/>
          </a:xfrm>
        </p:spPr>
        <p:txBody>
          <a:bodyPr>
            <a:normAutofit fontScale="92500" lnSpcReduction="10000"/>
          </a:bodyPr>
          <a:lstStyle/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latin typeface="Times New Roman"/>
                <a:ea typeface="Times New Roman"/>
              </a:rPr>
              <a:t>Муниципальная </a:t>
            </a:r>
            <a:r>
              <a:rPr lang="ru-RU" sz="2000" b="1" dirty="0">
                <a:latin typeface="Times New Roman"/>
                <a:ea typeface="Times New Roman"/>
              </a:rPr>
              <a:t>программа </a:t>
            </a:r>
            <a:r>
              <a:rPr lang="ru-RU" sz="2000" b="1" dirty="0" smtClean="0">
                <a:latin typeface="Times New Roman"/>
                <a:ea typeface="Times New Roman"/>
              </a:rPr>
              <a:t>«Развитие </a:t>
            </a:r>
            <a:r>
              <a:rPr lang="ru-RU" sz="2000" b="1" dirty="0">
                <a:latin typeface="Times New Roman"/>
                <a:ea typeface="Times New Roman"/>
              </a:rPr>
              <a:t>дорожного хозяйства и благоустройства на территории Кондратовского сельского </a:t>
            </a:r>
            <a:r>
              <a:rPr lang="ru-RU" sz="2000" b="1" dirty="0" smtClean="0">
                <a:latin typeface="Times New Roman"/>
                <a:ea typeface="Times New Roman"/>
              </a:rPr>
              <a:t>поселения»</a:t>
            </a: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20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Муниципальная программа «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Формирование современной городской среды Кондратовского сельского поселения на 2018-2022 годы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»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1900" i="1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9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Цель </a:t>
            </a:r>
            <a:r>
              <a:rPr lang="ru-RU" sz="19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Программ 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–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обеспечение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круглогодичного транспортного сообщения внутри населенных пунктов Кондратовского сельского поселения, а также их сообщение с сетью дорог межмуниципального, регионального, федерального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значения;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600" dirty="0" smtClean="0">
              <a:latin typeface="Calibri"/>
              <a:ea typeface="Times New Roman"/>
              <a:cs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повышение уровня благоустройства территорий общего пользования Кондратовского сельского поселения, а также дворовых территорий многоквартирных домов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.</a:t>
            </a:r>
            <a:endParaRPr lang="ru-RU" sz="18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600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0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4"/>
    </mc:Choice>
    <mc:Fallback xmlns="">
      <p:transition spd="slow" advTm="2923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461448" cy="5721816"/>
          </a:xfrm>
        </p:spPr>
        <p:txBody>
          <a:bodyPr>
            <a:normAutofit fontScale="92500" lnSpcReduction="1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</a:rPr>
              <a:t>2020 </a:t>
            </a:r>
            <a:r>
              <a:rPr lang="ru-RU" sz="2400" b="1" dirty="0">
                <a:latin typeface="Times New Roman"/>
                <a:ea typeface="Calibri"/>
              </a:rPr>
              <a:t>год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400" i="1" dirty="0">
                <a:latin typeface="Times New Roman"/>
                <a:ea typeface="Calibri"/>
              </a:rPr>
              <a:t>Дорожное хозяйство</a:t>
            </a:r>
            <a:r>
              <a:rPr lang="ru-RU" sz="2400" dirty="0">
                <a:latin typeface="Times New Roman"/>
                <a:ea typeface="Calibri"/>
              </a:rPr>
              <a:t>.</a:t>
            </a:r>
            <a:endParaRPr lang="ru-RU" sz="2000" dirty="0">
              <a:latin typeface="Times New Roman"/>
              <a:ea typeface="Times New Roman"/>
            </a:endParaRPr>
          </a:p>
          <a:p>
            <a:pPr indent="450215" algn="just"/>
            <a:r>
              <a:rPr lang="ru-RU" sz="2400" dirty="0" smtClean="0">
                <a:latin typeface="Times New Roman"/>
                <a:ea typeface="Calibri"/>
              </a:rPr>
              <a:t>В </a:t>
            </a:r>
            <a:r>
              <a:rPr lang="ru-RU" sz="2400" dirty="0">
                <a:latin typeface="Times New Roman"/>
                <a:ea typeface="Calibri"/>
              </a:rPr>
              <a:t>2020 году </a:t>
            </a:r>
            <a:r>
              <a:rPr lang="ru-RU" sz="2400" dirty="0">
                <a:latin typeface="Times New Roman"/>
                <a:ea typeface="Times New Roman"/>
              </a:rPr>
              <a:t>за счет средств дорожного фонда Пермского края и бюджета поселения произведен ремонт автомобильной дороги по ул. Водопроводная в д. </a:t>
            </a:r>
            <a:r>
              <a:rPr lang="ru-RU" sz="2400" dirty="0" err="1">
                <a:latin typeface="Times New Roman"/>
                <a:ea typeface="Times New Roman"/>
              </a:rPr>
              <a:t>Кондратово</a:t>
            </a:r>
            <a:r>
              <a:rPr lang="ru-RU" sz="2400" dirty="0">
                <a:latin typeface="Times New Roman"/>
                <a:ea typeface="Times New Roman"/>
              </a:rPr>
              <a:t>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Полностью </a:t>
            </a:r>
            <a:r>
              <a:rPr lang="ru-RU" sz="2400" dirty="0">
                <a:latin typeface="Times New Roman"/>
                <a:ea typeface="Times New Roman"/>
              </a:rPr>
              <a:t>заменено асфальтное покрытие, произведено уширение проезжей части, установлено пешеходное ограждение и модернизировано освещение.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Также </a:t>
            </a:r>
            <a:r>
              <a:rPr lang="ru-RU" sz="2400" dirty="0">
                <a:latin typeface="Times New Roman"/>
                <a:ea typeface="Times New Roman"/>
              </a:rPr>
              <a:t>произведен </a:t>
            </a:r>
            <a:r>
              <a:rPr lang="ru-RU" sz="2400" dirty="0">
                <a:latin typeface="Times New Roman"/>
                <a:ea typeface="Calibri"/>
              </a:rPr>
              <a:t>ремонт автомобильной дороги по ул. Кирпичная в д. </a:t>
            </a:r>
            <a:r>
              <a:rPr lang="ru-RU" sz="2400" dirty="0" err="1">
                <a:latin typeface="Times New Roman"/>
                <a:ea typeface="Calibri"/>
              </a:rPr>
              <a:t>Кондратово</a:t>
            </a:r>
            <a:r>
              <a:rPr lang="ru-RU" sz="2400" dirty="0">
                <a:latin typeface="Times New Roman"/>
                <a:ea typeface="Calibri"/>
              </a:rPr>
              <a:t>. Здесь произведено </a:t>
            </a:r>
            <a:r>
              <a:rPr lang="ru-RU" sz="2400" dirty="0">
                <a:latin typeface="Times New Roman"/>
                <a:ea typeface="Times New Roman"/>
              </a:rPr>
              <a:t>восстановление профиля дороги с добавлением щебеночных материалов.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indent="0" algn="just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Общая </a:t>
            </a:r>
            <a:r>
              <a:rPr lang="ru-RU" sz="2400" dirty="0">
                <a:latin typeface="Times New Roman"/>
                <a:ea typeface="Times New Roman"/>
              </a:rPr>
              <a:t>стоимость работ составляет 5 780 854,74 рублей. Около 300 тыс. руб. средства бюджета поселения (5%).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.</a:t>
            </a:r>
            <a:endParaRPr lang="ru-RU" sz="20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63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31520"/>
            <a:ext cx="8064896" cy="5721816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 descr="1jVN7V9oU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9287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4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620688"/>
            <a:ext cx="7389440" cy="5418936"/>
          </a:xfrm>
        </p:spPr>
        <p:txBody>
          <a:bodyPr>
            <a:normAutofit/>
          </a:bodyPr>
          <a:lstStyle/>
          <a:p>
            <a:pPr lvl="0" indent="0" algn="just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Благоустройство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Calibri"/>
              </a:rPr>
              <a:t>.</a:t>
            </a:r>
            <a:endParaRPr lang="ru-RU" sz="17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Calibri"/>
            </a:endParaRPr>
          </a:p>
          <a:p>
            <a:pPr indent="450215" algn="just"/>
            <a:r>
              <a:rPr lang="ru-RU" sz="2000" dirty="0">
                <a:latin typeface="Times New Roman"/>
                <a:ea typeface="Calibri"/>
              </a:rPr>
              <a:t>В 2020 году </a:t>
            </a:r>
            <a:r>
              <a:rPr lang="ru-RU" sz="2000" dirty="0" smtClean="0">
                <a:latin typeface="Times New Roman"/>
                <a:ea typeface="Calibri"/>
              </a:rPr>
              <a:t>реализовано </a:t>
            </a:r>
            <a:r>
              <a:rPr lang="ru-RU" sz="2000" dirty="0">
                <a:latin typeface="Times New Roman"/>
                <a:ea typeface="Calibri"/>
              </a:rPr>
              <a:t>два крупных проекта по благоустройству территории, в рамках Государственной программы "Комплексное развитие сельских территорий". </a:t>
            </a:r>
            <a:endParaRPr lang="ru-RU" sz="1800" dirty="0">
              <a:latin typeface="Times New Roman"/>
              <a:ea typeface="Times New Roman"/>
            </a:endParaRPr>
          </a:p>
          <a:p>
            <a:pPr indent="450215" algn="just"/>
            <a:r>
              <a:rPr lang="ru-RU" sz="2000" dirty="0">
                <a:latin typeface="Times New Roman"/>
                <a:ea typeface="Calibri"/>
              </a:rPr>
              <a:t>1. Благоустройство спортивных площадок. </a:t>
            </a:r>
            <a:r>
              <a:rPr lang="ru-RU" sz="2000" dirty="0">
                <a:latin typeface="Times New Roman"/>
                <a:ea typeface="Times New Roman"/>
              </a:rPr>
              <a:t>На хоккейной коробке обустроено асфальтированное покрытие, произведен ремонт подъездных путей, установлено дополнительное освещение, обустроен навес для переодевания, а также площадка для катания на роликах, скейтбордах и занятий на турниках. На спортивной площадке во </a:t>
            </a:r>
            <a:r>
              <a:rPr lang="ru-RU" sz="2000" dirty="0" smtClean="0">
                <a:latin typeface="Times New Roman"/>
                <a:ea typeface="Times New Roman"/>
              </a:rPr>
              <a:t>дворе по ул. Садовое Кольцо </a:t>
            </a:r>
            <a:r>
              <a:rPr lang="ru-RU" sz="2000" dirty="0">
                <a:latin typeface="Times New Roman"/>
                <a:ea typeface="Times New Roman"/>
              </a:rPr>
              <a:t>4,6,8 </a:t>
            </a:r>
            <a:r>
              <a:rPr lang="ru-RU" sz="2000" dirty="0">
                <a:latin typeface="Times New Roman"/>
                <a:ea typeface="Calibri"/>
              </a:rPr>
              <a:t>обустроено </a:t>
            </a:r>
            <a:r>
              <a:rPr lang="ru-RU" sz="2000" dirty="0">
                <a:latin typeface="Times New Roman"/>
                <a:ea typeface="Times New Roman"/>
              </a:rPr>
              <a:t>асфальтированное покрытие</a:t>
            </a:r>
            <a:r>
              <a:rPr lang="ru-RU" sz="2000" dirty="0">
                <a:latin typeface="Times New Roman"/>
                <a:ea typeface="Calibri"/>
              </a:rPr>
              <a:t> спортивной площадки, резиновое покрытие под тренажерами, а также дополнена имеющееся детская площадка игровыми элементами «Маленькая крепость» и </a:t>
            </a:r>
            <a:r>
              <a:rPr lang="ru-RU" sz="2000" dirty="0" err="1">
                <a:latin typeface="Times New Roman"/>
                <a:ea typeface="Calibri"/>
              </a:rPr>
              <a:t>качель</a:t>
            </a:r>
            <a:r>
              <a:rPr lang="ru-RU" sz="2000" dirty="0">
                <a:latin typeface="Times New Roman"/>
                <a:ea typeface="Calibri"/>
              </a:rPr>
              <a:t> «Гнездо».</a:t>
            </a:r>
            <a:endParaRPr lang="ru-RU" sz="1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93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605464" cy="5721816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9070013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ru-RU" sz="2800" dirty="0"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2" y="1196752"/>
            <a:ext cx="8738588" cy="47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effectLst/>
                <a:latin typeface="Times New Roman"/>
                <a:ea typeface="Calibri"/>
              </a:rPr>
              <a:t/>
            </a:r>
            <a:br>
              <a:rPr lang="ru-RU" sz="2000" dirty="0" smtClean="0">
                <a:effectLst/>
                <a:latin typeface="Times New Roman"/>
                <a:ea typeface="Calibri"/>
              </a:rPr>
            </a:br>
            <a:r>
              <a:rPr lang="ru-RU" sz="2000" dirty="0" smtClean="0">
                <a:effectLst/>
                <a:latin typeface="Times New Roman"/>
                <a:ea typeface="Calibri"/>
              </a:rPr>
              <a:t>Общие </a:t>
            </a:r>
            <a:r>
              <a:rPr lang="ru-RU" sz="2000" dirty="0">
                <a:effectLst/>
                <a:latin typeface="Times New Roman"/>
                <a:ea typeface="Calibri"/>
              </a:rPr>
              <a:t>данные о Кондратовском сельском поселении</a:t>
            </a:r>
            <a:endParaRPr lang="ru-RU" sz="2000" dirty="0"/>
          </a:p>
        </p:txBody>
      </p:sp>
      <p:pic>
        <p:nvPicPr>
          <p:cNvPr id="5122" name="Picture 2" descr="Z:\8к Землянкин\Фото\Kondratovo 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" y="1412776"/>
            <a:ext cx="9144000" cy="45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"/>
    </mc:Choice>
    <mc:Fallback xmlns="">
      <p:transition spd="slow" advTm="611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533456" cy="5289768"/>
          </a:xfrm>
        </p:spPr>
        <p:txBody>
          <a:bodyPr>
            <a:normAutofit fontScale="85000" lnSpcReduction="20000"/>
          </a:bodyPr>
          <a:lstStyle/>
          <a:p>
            <a:pPr indent="450215" algn="just"/>
            <a:r>
              <a:rPr lang="ru-RU" sz="2800" dirty="0">
                <a:latin typeface="Times New Roman"/>
                <a:ea typeface="Calibri"/>
              </a:rPr>
              <a:t>2. Обустроено уличное освещение по всем улицам в СНТ «Надежда» и «</a:t>
            </a:r>
            <a:r>
              <a:rPr lang="ru-RU" sz="2800" dirty="0" err="1">
                <a:latin typeface="Times New Roman"/>
                <a:ea typeface="Calibri"/>
              </a:rPr>
              <a:t>Эмсон</a:t>
            </a:r>
            <a:r>
              <a:rPr lang="ru-RU" sz="2800" dirty="0">
                <a:latin typeface="Times New Roman"/>
                <a:ea typeface="Calibri"/>
              </a:rPr>
              <a:t>» (9 улиц), а также по ул. Камской на участке от ул. Садовое Кольцо до ул. Культуры. В общей сложности протянуто около 3,5 км сетей и установлено 57 светильников. Общая стоимость всех работ составила около 4 млн. рублей. Около 1 млн. рублей средства бюджета поселения (25%).</a:t>
            </a:r>
            <a:endParaRPr lang="ru-RU" sz="2400" dirty="0">
              <a:latin typeface="Times New Roman"/>
              <a:ea typeface="Times New Roman"/>
            </a:endParaRPr>
          </a:p>
          <a:p>
            <a:pPr indent="450215" algn="just"/>
            <a:endParaRPr lang="ru-RU" sz="2400" dirty="0">
              <a:latin typeface="Times New Roman"/>
              <a:ea typeface="Times New Roman"/>
            </a:endParaRPr>
          </a:p>
          <a:p>
            <a:pPr indent="450215" algn="just"/>
            <a:r>
              <a:rPr lang="ru-RU" sz="2800" dirty="0">
                <a:latin typeface="Times New Roman"/>
                <a:ea typeface="Calibri"/>
              </a:rPr>
              <a:t>В рамках муниципальной программы "Формирование современной городской среды" (в этом году только за счет средств бюджета поселения) произведен 1 этап ремонта дворовой территории по адресу Садовое Кольцо 1,3,3а. Отремонтированы два заезда во двор и обустроен небольшой тротуар к пешеходному переходу. </a:t>
            </a:r>
            <a:endParaRPr lang="ru-RU" sz="2400" dirty="0">
              <a:latin typeface="Times New Roman"/>
              <a:ea typeface="Times New Roman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9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5" y="1484784"/>
            <a:ext cx="879417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38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533456" cy="5505792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2400" dirty="0">
                <a:latin typeface="Times New Roman"/>
                <a:ea typeface="Calibri"/>
              </a:rPr>
              <a:t>В рамках муниципальной программы по благоустройству проведены следующие работы</a:t>
            </a:r>
            <a:r>
              <a:rPr lang="ru-RU" sz="2400" dirty="0" smtClean="0">
                <a:latin typeface="Times New Roman"/>
                <a:ea typeface="Calibri"/>
              </a:rPr>
              <a:t>:</a:t>
            </a:r>
          </a:p>
          <a:p>
            <a:pPr indent="0" algn="just"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indent="450215" algn="just"/>
            <a:r>
              <a:rPr lang="ru-RU" sz="2400" dirty="0">
                <a:latin typeface="Times New Roman"/>
                <a:ea typeface="Calibri"/>
              </a:rPr>
              <a:t>1. Обустроена спортивная площадка по улице Матросова. Также приобретено и в дальнейшем установлено силами управляющих компаний и ТСЖ оборудование для детских и спортивных площадок во дворе по ул. Культуры 1 и Садовое Кольцо 12. Также приобретено спортивное оборудование для установки в этом году в д. </a:t>
            </a:r>
            <a:r>
              <a:rPr lang="ru-RU" sz="2400" dirty="0" err="1">
                <a:latin typeface="Times New Roman"/>
                <a:ea typeface="Calibri"/>
              </a:rPr>
              <a:t>Заосиново</a:t>
            </a:r>
            <a:r>
              <a:rPr lang="ru-RU" sz="2400" dirty="0">
                <a:latin typeface="Times New Roman"/>
                <a:ea typeface="Calibri"/>
              </a:rPr>
              <a:t>. </a:t>
            </a:r>
            <a:endParaRPr lang="ru-RU" sz="2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4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10575" cy="380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533456" cy="5505792"/>
          </a:xfrm>
        </p:spPr>
        <p:txBody>
          <a:bodyPr/>
          <a:lstStyle/>
          <a:p>
            <a:pPr marL="45720" indent="0" algn="ctr">
              <a:spcAft>
                <a:spcPts val="0"/>
              </a:spcAft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algn="ctr"/>
            <a:endParaRPr lang="ru-RU" sz="2800" dirty="0" smtClean="0">
              <a:latin typeface="Times New Roman"/>
              <a:ea typeface="Times New Roman"/>
            </a:endParaRPr>
          </a:p>
          <a:p>
            <a:pPr algn="ctr"/>
            <a:endParaRPr lang="ru-RU" sz="2800" dirty="0" smtClean="0">
              <a:latin typeface="Times New Roman"/>
              <a:ea typeface="Calibri"/>
            </a:endParaRPr>
          </a:p>
          <a:p>
            <a:pPr algn="ctr"/>
            <a:endParaRPr lang="ru-RU" sz="2800" dirty="0">
              <a:latin typeface="Times New Roman"/>
              <a:ea typeface="Calibri"/>
            </a:endParaRPr>
          </a:p>
          <a:p>
            <a:pPr algn="ctr"/>
            <a:r>
              <a:rPr lang="ru-RU" sz="2800" dirty="0" smtClean="0">
                <a:latin typeface="Times New Roman"/>
                <a:ea typeface="Calibri"/>
              </a:rPr>
              <a:t>Установлен </a:t>
            </a:r>
            <a:r>
              <a:rPr lang="ru-RU" sz="2800" dirty="0">
                <a:latin typeface="Times New Roman"/>
                <a:ea typeface="Calibri"/>
              </a:rPr>
              <a:t>Арт объект (фотозона) на центральной клумбе по адресу Культуры 6.</a:t>
            </a:r>
            <a:endParaRPr lang="ru-RU" sz="28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871303" cy="50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81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/>
            <a:endParaRPr lang="ru-RU" sz="2800" dirty="0" smtClean="0">
              <a:latin typeface="Times New Roman"/>
              <a:ea typeface="Calibri"/>
            </a:endParaRPr>
          </a:p>
          <a:p>
            <a:pPr indent="450215" algn="just"/>
            <a:endParaRPr lang="ru-RU" sz="2800" dirty="0">
              <a:latin typeface="Times New Roman"/>
              <a:ea typeface="Calibri"/>
            </a:endParaRPr>
          </a:p>
          <a:p>
            <a:pPr indent="450215" algn="just"/>
            <a:r>
              <a:rPr lang="ru-RU" sz="2800" dirty="0" smtClean="0">
                <a:latin typeface="Times New Roman"/>
                <a:ea typeface="Calibri"/>
              </a:rPr>
              <a:t>Построены </a:t>
            </a:r>
            <a:r>
              <a:rPr lang="ru-RU" sz="2800" dirty="0">
                <a:latin typeface="Times New Roman"/>
                <a:ea typeface="Calibri"/>
              </a:rPr>
              <a:t>2 площадки для сбора ТКО (ул. Шоссейная и в д. </a:t>
            </a:r>
            <a:r>
              <a:rPr lang="ru-RU" sz="2800" dirty="0" err="1">
                <a:latin typeface="Times New Roman"/>
                <a:ea typeface="Calibri"/>
              </a:rPr>
              <a:t>Заосиново</a:t>
            </a:r>
            <a:r>
              <a:rPr lang="ru-RU" sz="2800" dirty="0">
                <a:latin typeface="Times New Roman"/>
                <a:ea typeface="Calibri"/>
              </a:rPr>
              <a:t>).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2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" y="1484784"/>
            <a:ext cx="90211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032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/>
            <a:endParaRPr lang="ru-RU" sz="2800" dirty="0" smtClean="0">
              <a:latin typeface="Times New Roman"/>
              <a:ea typeface="Calibri"/>
            </a:endParaRPr>
          </a:p>
          <a:p>
            <a:pPr indent="450215" algn="just"/>
            <a:endParaRPr lang="ru-RU" sz="2800" dirty="0">
              <a:latin typeface="Times New Roman"/>
              <a:ea typeface="Calibri"/>
            </a:endParaRPr>
          </a:p>
          <a:p>
            <a:pPr indent="450215" algn="just"/>
            <a:r>
              <a:rPr lang="ru-RU" sz="2800" dirty="0" smtClean="0">
                <a:latin typeface="Times New Roman"/>
                <a:ea typeface="Calibri"/>
              </a:rPr>
              <a:t>Обустроен </a:t>
            </a:r>
            <a:r>
              <a:rPr lang="ru-RU" sz="2800" dirty="0">
                <a:latin typeface="Times New Roman"/>
                <a:ea typeface="Calibri"/>
              </a:rPr>
              <a:t>тротуар по ул. Камская </a:t>
            </a:r>
            <a:r>
              <a:rPr lang="ru-RU" sz="2800" dirty="0">
                <a:latin typeface="Times New Roman"/>
                <a:ea typeface="Times New Roman"/>
              </a:rPr>
              <a:t>(от улицы Матросова до съезда к СНТ «Надежда»)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35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544413" cy="40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1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700808"/>
            <a:ext cx="640080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>
                <a:latin typeface="Times New Roman"/>
                <a:ea typeface="Calibri"/>
              </a:rPr>
              <a:t>Кондратовское сельское поселение состоит из трёх населенных пунктов: </a:t>
            </a: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д</a:t>
            </a:r>
            <a:r>
              <a:rPr lang="ru-RU" sz="2400" dirty="0">
                <a:latin typeface="Times New Roman"/>
                <a:ea typeface="Calibri"/>
              </a:rPr>
              <a:t>. Берег Камы, </a:t>
            </a: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д</a:t>
            </a:r>
            <a:r>
              <a:rPr lang="ru-RU" sz="2400" dirty="0">
                <a:latin typeface="Times New Roman"/>
                <a:ea typeface="Calibri"/>
              </a:rPr>
              <a:t>. </a:t>
            </a:r>
            <a:r>
              <a:rPr lang="ru-RU" sz="2400" dirty="0" err="1">
                <a:latin typeface="Times New Roman"/>
                <a:ea typeface="Calibri"/>
              </a:rPr>
              <a:t>Заосиново</a:t>
            </a:r>
            <a:r>
              <a:rPr lang="ru-RU" sz="2400" dirty="0">
                <a:latin typeface="Times New Roman"/>
                <a:ea typeface="Calibri"/>
              </a:rPr>
              <a:t>, </a:t>
            </a: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д</a:t>
            </a:r>
            <a:r>
              <a:rPr lang="ru-RU" sz="2400" dirty="0">
                <a:latin typeface="Times New Roman"/>
                <a:ea typeface="Calibri"/>
              </a:rPr>
              <a:t>. Кондратово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7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6"/>
    </mc:Choice>
    <mc:Fallback xmlns="">
      <p:transition spd="slow" advTm="963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/>
            <a:endParaRPr lang="ru-RU" sz="2800" dirty="0" smtClean="0">
              <a:latin typeface="Times New Roman"/>
              <a:ea typeface="Calibri"/>
            </a:endParaRPr>
          </a:p>
          <a:p>
            <a:pPr indent="450215" algn="just"/>
            <a:r>
              <a:rPr lang="ru-RU" sz="2800" dirty="0" smtClean="0">
                <a:latin typeface="Times New Roman"/>
                <a:ea typeface="Calibri"/>
              </a:rPr>
              <a:t>В </a:t>
            </a:r>
            <a:r>
              <a:rPr lang="ru-RU" sz="2800" dirty="0">
                <a:latin typeface="Times New Roman"/>
                <a:ea typeface="Calibri"/>
              </a:rPr>
              <a:t>целях пожарной безопасности и санитарного благополучия населения проведена очистка территории по ул. Камкой 15 – 19 от бесхозяйных сараев и мусора. 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04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/>
            <a:endParaRPr lang="ru-RU" sz="2800" dirty="0" smtClean="0">
              <a:latin typeface="Times New Roman"/>
              <a:ea typeface="Calibri"/>
            </a:endParaRPr>
          </a:p>
          <a:p>
            <a:pPr indent="450215" algn="just"/>
            <a:r>
              <a:rPr lang="ru-RU" sz="2800" dirty="0" smtClean="0">
                <a:latin typeface="Times New Roman"/>
                <a:ea typeface="Calibri"/>
              </a:rPr>
              <a:t>К </a:t>
            </a:r>
            <a:r>
              <a:rPr lang="ru-RU" sz="2800" dirty="0">
                <a:latin typeface="Times New Roman"/>
                <a:ea typeface="Calibri"/>
              </a:rPr>
              <a:t>75-летию Дня Победы увеличены памятные таблички на мемориале «Вечная память защитникам Родины». Добавлены 38 фамилий участников Великой Отечественной Войны, в разное время проживающих на территории Кондратовского сельского поселения.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619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173416" cy="5505792"/>
          </a:xfrm>
        </p:spPr>
        <p:txBody>
          <a:bodyPr>
            <a:normAutofit fontScale="92500" lnSpcReduction="10000"/>
          </a:bodyPr>
          <a:lstStyle/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Муниципальная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программа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«</a:t>
            </a:r>
            <a:r>
              <a:rPr lang="ru-RU" sz="2000" b="1" dirty="0">
                <a:latin typeface="Times New Roman"/>
                <a:ea typeface="Times New Roman"/>
              </a:rPr>
              <a:t>Улучшение жилищных условий граждан, проживающих на территории Кондратовского сельского </a:t>
            </a:r>
            <a:r>
              <a:rPr lang="ru-RU" sz="2000" b="1" dirty="0" smtClean="0">
                <a:latin typeface="Times New Roman"/>
                <a:ea typeface="Times New Roman"/>
              </a:rPr>
              <a:t>поселения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»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ru-RU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2000" i="1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Цель Программы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–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endParaRPr lang="ru-RU" sz="20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оказание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поддержки в решении жилищной проблемы граждан, признанных в установленном порядке, нуждающимися в улучшении жилищных условий, проживающих на территории  Кондратовского сельского поселения, в том числе молодых семей и молодых специалистов; </a:t>
            </a:r>
            <a:endParaRPr lang="ru-RU" sz="1600" dirty="0" smtClean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endParaRPr lang="ru-RU" sz="16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r>
              <a:rPr lang="ru-RU" sz="2000" dirty="0" smtClean="0">
                <a:latin typeface="Times New Roman"/>
                <a:ea typeface="Calibri"/>
              </a:rPr>
              <a:t>привлечение </a:t>
            </a:r>
            <a:r>
              <a:rPr lang="ru-RU" sz="2000" dirty="0">
                <a:latin typeface="Times New Roman"/>
                <a:ea typeface="Calibri"/>
              </a:rPr>
              <a:t>и закрепление кадров для работы на селе в агропромышленном комплексе, социальной сфере и других секторах сельской экономики, в том числе молодых специалистов</a:t>
            </a: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2"/>
    </mc:Choice>
    <mc:Fallback xmlns="">
      <p:transition spd="slow" advTm="3206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245424" cy="5721816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  <a:tabLst>
                <a:tab pos="1047750" algn="l"/>
              </a:tabLst>
            </a:pPr>
            <a:endParaRPr lang="ru-RU" sz="2000" dirty="0" smtClean="0">
              <a:latin typeface="Times New Roman"/>
              <a:ea typeface="Times New Roman"/>
            </a:endParaRPr>
          </a:p>
          <a:p>
            <a:pPr indent="450215" algn="just">
              <a:tabLst>
                <a:tab pos="1047750" algn="l"/>
              </a:tabLst>
            </a:pPr>
            <a:r>
              <a:rPr lang="ru-RU" sz="2000" dirty="0">
                <a:latin typeface="Times New Roman"/>
                <a:ea typeface="Times New Roman"/>
              </a:rPr>
              <a:t>По результатам работы настоящей муниципальной программы выполнены следующие мероприятия:</a:t>
            </a:r>
            <a:endParaRPr lang="ru-RU" sz="1800" dirty="0">
              <a:latin typeface="Times New Roman"/>
              <a:ea typeface="Times New Roman"/>
            </a:endParaRPr>
          </a:p>
          <a:p>
            <a:pPr indent="450215" algn="just">
              <a:tabLst>
                <a:tab pos="1047750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проведено </a:t>
            </a:r>
            <a:r>
              <a:rPr lang="ru-RU" sz="2000" dirty="0">
                <a:latin typeface="Times New Roman"/>
                <a:ea typeface="Times New Roman"/>
              </a:rPr>
              <a:t>19 заседаний жилищной комиссии, на которых рассмотрено 69 вопросов, в том числе 41 о признании нуждающимися в улучшении жилищных условий молодых семей;</a:t>
            </a:r>
            <a:endParaRPr lang="ru-RU" sz="1800" dirty="0">
              <a:latin typeface="Times New Roman"/>
              <a:ea typeface="Times New Roman"/>
            </a:endParaRPr>
          </a:p>
          <a:p>
            <a:pPr indent="450215" algn="just">
              <a:tabLst>
                <a:tab pos="1047750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в </a:t>
            </a:r>
            <a:r>
              <a:rPr lang="ru-RU" sz="2000" dirty="0">
                <a:latin typeface="Times New Roman"/>
                <a:ea typeface="Times New Roman"/>
              </a:rPr>
              <a:t>2020 году 14 семей реализовали свое право и приобрели жилье с помощью сертификата по данной программе, 7 семей получили сертификаты за счет средств бюджета Пермского края.</a:t>
            </a:r>
            <a:endParaRPr lang="ru-RU" sz="1800" dirty="0">
              <a:latin typeface="Times New Roman"/>
              <a:ea typeface="Times New Roman"/>
            </a:endParaRPr>
          </a:p>
          <a:p>
            <a:pPr indent="450215" algn="just">
              <a:tabLst>
                <a:tab pos="1047750" algn="l"/>
              </a:tabLst>
            </a:pPr>
            <a:endParaRPr lang="ru-RU" sz="2000" dirty="0" smtClean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1047750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На </a:t>
            </a:r>
            <a:r>
              <a:rPr lang="ru-RU" sz="2000" dirty="0">
                <a:latin typeface="Times New Roman"/>
                <a:ea typeface="Times New Roman"/>
              </a:rPr>
              <a:t>2020 год запланировано улучшить жилищные условия с помощью сертификата для 25 молодых семей. </a:t>
            </a:r>
            <a:endParaRPr lang="ru-RU" sz="1800" dirty="0"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16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6"/>
    </mc:Choice>
    <mc:Fallback xmlns="">
      <p:transition spd="slow" advTm="2131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389440" cy="5577800"/>
          </a:xfrm>
        </p:spPr>
        <p:txBody>
          <a:bodyPr>
            <a:normAutofit/>
          </a:bodyPr>
          <a:lstStyle/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Муниципальная 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программа 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«</a:t>
            </a:r>
            <a:r>
              <a:rPr lang="ru-RU" sz="2000" b="1" dirty="0">
                <a:latin typeface="Times New Roman"/>
                <a:ea typeface="Times New Roman"/>
              </a:rPr>
              <a:t>Расселение аварийного жилищного фонда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»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ru-RU" sz="19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1900" i="1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9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Цель Программы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– </a:t>
            </a: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endParaRPr lang="ru-RU" sz="19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Calibri"/>
              <a:cs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r>
              <a:rPr lang="ru-RU" sz="2000" dirty="0">
                <a:latin typeface="Times New Roman"/>
                <a:ea typeface="Times New Roman"/>
              </a:rPr>
              <a:t>создание безопасных и благоприятных условий для проживания граждан,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endParaRPr lang="ru-RU" sz="2000" dirty="0">
              <a:latin typeface="Times New Roman"/>
              <a:ea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обеспечение </a:t>
            </a:r>
            <a:r>
              <a:rPr lang="ru-RU" sz="2000" dirty="0">
                <a:latin typeface="Times New Roman"/>
                <a:ea typeface="Times New Roman"/>
              </a:rPr>
              <a:t>жилищных прав, проживающих в домах, признанных в установленном порядке аварийными и подлежащими сносу;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endParaRPr lang="ru-RU" sz="2000" dirty="0">
              <a:latin typeface="Times New Roman"/>
              <a:ea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  <a:tabLst>
                <a:tab pos="504190" algn="l"/>
                <a:tab pos="1008380" algn="l"/>
                <a:tab pos="1512570" algn="l"/>
                <a:tab pos="2016760" algn="l"/>
                <a:tab pos="2520950" algn="l"/>
                <a:tab pos="3025140" algn="l"/>
                <a:tab pos="3529330" algn="l"/>
                <a:tab pos="4033520" algn="l"/>
                <a:tab pos="4537710" algn="l"/>
                <a:tab pos="5041900" algn="l"/>
                <a:tab pos="5546090" algn="l"/>
                <a:tab pos="6120130" algn="r"/>
                <a:tab pos="6174740" algn="l"/>
                <a:tab pos="6293485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ликвидация </a:t>
            </a:r>
            <a:r>
              <a:rPr lang="ru-RU" sz="2000" dirty="0">
                <a:latin typeface="Times New Roman"/>
                <a:ea typeface="Times New Roman"/>
              </a:rPr>
              <a:t>аварийного жилищного фонда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8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6"/>
    </mc:Choice>
    <mc:Fallback xmlns="">
      <p:transition spd="slow" advTm="2751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389440" cy="5289768"/>
          </a:xfrm>
        </p:spPr>
        <p:txBody>
          <a:bodyPr>
            <a:normAutofit/>
          </a:bodyPr>
          <a:lstStyle/>
          <a:p>
            <a:pPr indent="450215" algn="just">
              <a:tabLst>
                <a:tab pos="1047750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1047750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В </a:t>
            </a:r>
            <a:r>
              <a:rPr lang="ru-RU" sz="2400" dirty="0">
                <a:latin typeface="Times New Roman"/>
                <a:ea typeface="Times New Roman"/>
              </a:rPr>
              <a:t>рамках заключенного соглашения о передаче полномочий по расселению граждан из аварийного жилищного фонда в 2020 году Пермским муниципальным районом предоставлена денежная компенсация двум семьям аварийного дома по адресу Камская 5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1047750" algn="l"/>
              </a:tabLst>
            </a:pP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1047750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Произведен </a:t>
            </a:r>
            <a:r>
              <a:rPr lang="ru-RU" sz="2400" dirty="0">
                <a:latin typeface="Times New Roman"/>
                <a:ea typeface="Times New Roman"/>
              </a:rPr>
              <a:t>снос двух расселенных в 2019 году домов №15 и 11 по ул. Камской.</a:t>
            </a:r>
            <a:endParaRPr lang="ru-RU" sz="2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89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173416" cy="5505792"/>
          </a:xfrm>
        </p:spPr>
        <p:txBody>
          <a:bodyPr>
            <a:normAutofit fontScale="85000" lnSpcReduction="10000"/>
          </a:bodyPr>
          <a:lstStyle/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Муниципальная 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программа 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«</a:t>
            </a:r>
            <a:r>
              <a:rPr lang="ru-RU" sz="2000" b="1" dirty="0">
                <a:latin typeface="Times New Roman"/>
                <a:ea typeface="Times New Roman"/>
              </a:rPr>
              <a:t>Совершенствование социальной и молодежной политики на территории Кондратовского сельского поселения Пермского муниципального </a:t>
            </a:r>
            <a:r>
              <a:rPr lang="ru-RU" sz="2000" b="1" dirty="0" smtClean="0">
                <a:latin typeface="Times New Roman"/>
                <a:ea typeface="Times New Roman"/>
              </a:rPr>
              <a:t>района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»</a:t>
            </a:r>
            <a:r>
              <a:rPr lang="ru-RU" sz="19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ru-RU" sz="19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1900" i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endParaRPr lang="ru-RU" sz="1900" i="1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lvl="0" indent="0" algn="ctr">
              <a:lnSpc>
                <a:spcPct val="115000"/>
              </a:lnSpc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9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Цель Программы</a:t>
            </a:r>
            <a:r>
              <a:rPr lang="ru-RU" sz="19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 </a:t>
            </a:r>
            <a:r>
              <a:rPr lang="ru-RU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–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9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Повышение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роли физической культуры и спорта в формировании здорового образа жизни населения Кондратовского сельского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поселения; </a:t>
            </a:r>
            <a:endParaRPr lang="ru-RU" sz="1600" dirty="0" smtClean="0">
              <a:latin typeface="Calibri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Обеспечение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жителей Кондратовского сельского поселения качественными культурно-досуговыми услугами и услугами библиотечного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обслуживания;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Повышение </a:t>
            </a:r>
            <a:r>
              <a:rPr lang="ru-RU" sz="2000" dirty="0">
                <a:latin typeface="Times New Roman"/>
                <a:ea typeface="Times New Roman"/>
              </a:rPr>
              <a:t>уровня антитеррористической защищенности населения, территории, объектов с массовым пребыванием людей Кондратовского сельского поселения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4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5"/>
    </mc:Choice>
    <mc:Fallback xmlns="">
      <p:transition spd="slow" advTm="3010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31520"/>
            <a:ext cx="8208912" cy="5649808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ru-RU" sz="2800" spc="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Всеобщая </a:t>
            </a:r>
            <a:r>
              <a:rPr lang="ru-RU" sz="2800" spc="15" dirty="0">
                <a:solidFill>
                  <a:srgbClr val="000000"/>
                </a:solidFill>
                <a:latin typeface="Times New Roman"/>
                <a:ea typeface="Times New Roman"/>
              </a:rPr>
              <a:t>самоизоляция внесла кардинальные перемены во многие сферы жизни. Изменения коснулись и работы </a:t>
            </a:r>
            <a:r>
              <a:rPr lang="ru-RU" sz="2800" spc="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МБУ. </a:t>
            </a:r>
            <a:r>
              <a:rPr lang="ru-RU" sz="2800" spc="15" dirty="0">
                <a:solidFill>
                  <a:srgbClr val="000000"/>
                </a:solidFill>
                <a:latin typeface="Times New Roman"/>
                <a:ea typeface="Times New Roman"/>
              </a:rPr>
              <a:t>С середины марта учреждение полностью перешло на удаленный режим </a:t>
            </a:r>
            <a:r>
              <a:rPr lang="ru-RU" sz="2800" spc="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работы.</a:t>
            </a:r>
          </a:p>
          <a:p>
            <a:pPr marL="109728" indent="0">
              <a:buNone/>
            </a:pPr>
            <a:endParaRPr lang="ru-RU" sz="2800" spc="15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109728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С 21 марта под руководством Администрации и Совета депутатов Кондратовского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поселения,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оперативно был создан волонтерский штаб #МЫВМЕСТЕ для оказания помощи тем, кому она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была наиболее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необходима – одиноким пожилым и маломобильным гражданам Кондратовского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поселения,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в том числе гражданам с инвалидностью. </a:t>
            </a: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109728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время работы штаба было выполнено 270 заявок от населения.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0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indent="0" algn="just">
              <a:buNone/>
              <a:tabLst>
                <a:tab pos="1255395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Команда волонтерского штаба Кондратовского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поселения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по итогам конкурса Пермского муниципального района на лучшую организацию волонтерской работы в период пандемии получила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финансовое вознаграждение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в размере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50 000 рублей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01168" indent="0" algn="just">
              <a:buNone/>
              <a:tabLst>
                <a:tab pos="1255395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01168" indent="0" algn="just">
              <a:buNone/>
              <a:tabLst>
                <a:tab pos="125539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Эти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средства пошли на организацию Спартакиады волонтерского движения в ноябре 2020 года.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03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indent="0" algn="just">
              <a:buNone/>
              <a:tabLst>
                <a:tab pos="125539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Волонтеры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Кондратовского штаба были награждены благодарственными письмами </a:t>
            </a: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01168" indent="0" algn="just">
              <a:buNone/>
              <a:tabLst>
                <a:tab pos="125539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Регионального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отделения Всероссийской политической партии «Единая Россия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»,</a:t>
            </a:r>
          </a:p>
          <a:p>
            <a:pPr marL="658368" indent="-457200" algn="just">
              <a:buFontTx/>
              <a:buChar char="-"/>
              <a:tabLst>
                <a:tab pos="125539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серебряными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и бронзовыми знаками «Доброволец Пермского муниципального района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»,</a:t>
            </a:r>
          </a:p>
          <a:p>
            <a:pPr marL="658368" indent="-457200" algn="just">
              <a:buFontTx/>
              <a:buChar char="-"/>
              <a:tabLst>
                <a:tab pos="1255395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благодарственными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письмами Земского Собрания Пермского муниципального района.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4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916832"/>
            <a:ext cx="6400800" cy="154535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dirty="0">
                <a:latin typeface="Times New Roman"/>
                <a:ea typeface="Calibri"/>
              </a:rPr>
              <a:t>Площадь территории сельского поселения </a:t>
            </a:r>
            <a:r>
              <a:rPr lang="ru-RU" sz="2400" dirty="0" smtClean="0">
                <a:latin typeface="Times New Roman"/>
                <a:ea typeface="Calibri"/>
              </a:rPr>
              <a:t>– </a:t>
            </a:r>
          </a:p>
          <a:p>
            <a:pPr marL="45720" indent="0" algn="ctr">
              <a:buNone/>
            </a:pPr>
            <a:endParaRPr lang="ru-RU" sz="2400" dirty="0" smtClean="0">
              <a:latin typeface="Times New Roman"/>
              <a:ea typeface="Calibri"/>
            </a:endParaRPr>
          </a:p>
          <a:p>
            <a:pPr marL="45720" indent="0" algn="ctr">
              <a:buNone/>
            </a:pPr>
            <a:r>
              <a:rPr lang="ru-RU" sz="2400" b="1" dirty="0" smtClean="0">
                <a:latin typeface="Times New Roman"/>
                <a:ea typeface="Calibri"/>
              </a:rPr>
              <a:t>71,15 </a:t>
            </a:r>
            <a:r>
              <a:rPr lang="ru-RU" sz="2400" b="1" dirty="0">
                <a:latin typeface="Times New Roman"/>
                <a:ea typeface="Calibri"/>
              </a:rPr>
              <a:t>км</a:t>
            </a:r>
            <a:r>
              <a:rPr lang="ru-RU" sz="2400" b="1" baseline="30000" dirty="0">
                <a:latin typeface="Times New Roman"/>
                <a:ea typeface="Calibri"/>
              </a:rPr>
              <a:t>2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1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9"/>
    </mc:Choice>
    <mc:Fallback xmlns="">
      <p:transition spd="slow" advTm="706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97152"/>
            <a:ext cx="8136904" cy="1143000"/>
          </a:xfrm>
        </p:spPr>
        <p:txBody>
          <a:bodyPr>
            <a:noAutofit/>
          </a:bodyPr>
          <a:lstStyle/>
          <a:p>
            <a:pPr algn="just">
              <a:tabLst>
                <a:tab pos="962025" algn="l"/>
              </a:tabLst>
            </a:pPr>
            <a:r>
              <a:rPr lang="ru-RU" sz="1800" dirty="0">
                <a:effectLst/>
                <a:latin typeface="Times New Roman"/>
                <a:ea typeface="Times New Roman"/>
              </a:rPr>
              <a:t>Жители Кондратовского сельского поселения могут бесплатно посещать спортивный комплекс «</a:t>
            </a:r>
            <a:r>
              <a:rPr lang="ru-RU" sz="1800" dirty="0" err="1">
                <a:effectLst/>
                <a:latin typeface="Times New Roman"/>
                <a:ea typeface="Times New Roman"/>
              </a:rPr>
              <a:t>Красава</a:t>
            </a:r>
            <a:r>
              <a:rPr lang="ru-RU" sz="1800" dirty="0">
                <a:effectLst/>
                <a:latin typeface="Times New Roman"/>
                <a:ea typeface="Times New Roman"/>
              </a:rPr>
              <a:t>» для занятия спортом. Этим правом воспользовались в </a:t>
            </a:r>
            <a:r>
              <a:rPr lang="ru-RU" sz="1800" dirty="0" smtClean="0">
                <a:effectLst/>
                <a:latin typeface="Times New Roman"/>
                <a:ea typeface="Times New Roman"/>
              </a:rPr>
              <a:t>2020 </a:t>
            </a:r>
            <a:r>
              <a:rPr lang="ru-RU" sz="1800" dirty="0">
                <a:effectLst/>
                <a:latin typeface="Times New Roman"/>
                <a:ea typeface="Times New Roman"/>
              </a:rPr>
              <a:t>году 7 873 </a:t>
            </a:r>
            <a:r>
              <a:rPr lang="ru-RU" sz="1800" dirty="0" smtClean="0">
                <a:effectLst/>
                <a:latin typeface="Times New Roman"/>
                <a:ea typeface="Times New Roman"/>
              </a:rPr>
              <a:t>человек</a:t>
            </a:r>
            <a:r>
              <a:rPr lang="ru-RU" sz="1800" dirty="0">
                <a:effectLst/>
                <a:latin typeface="Times New Roman"/>
                <a:ea typeface="Times New Roman"/>
              </a:rPr>
              <a:t>.</a:t>
            </a:r>
            <a:br>
              <a:rPr lang="ru-RU" sz="1800" dirty="0">
                <a:effectLst/>
                <a:latin typeface="Times New Roman"/>
                <a:ea typeface="Times New Roman"/>
              </a:rPr>
            </a:br>
            <a:endParaRPr lang="ru-RU" sz="1800" dirty="0"/>
          </a:p>
        </p:txBody>
      </p:sp>
      <p:pic>
        <p:nvPicPr>
          <p:cNvPr id="3074" name="Picture 2" descr="Z:\8к Землянкин\Фото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05678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31520"/>
            <a:ext cx="8208912" cy="5721816"/>
          </a:xfrm>
        </p:spPr>
        <p:txBody>
          <a:bodyPr>
            <a:normAutofit/>
          </a:bodyPr>
          <a:lstStyle/>
          <a:p>
            <a:pPr algn="just">
              <a:tabLst>
                <a:tab pos="962025" algn="l"/>
              </a:tabLst>
            </a:pPr>
            <a:endParaRPr lang="ru-RU" sz="2000" dirty="0" smtClean="0">
              <a:latin typeface="Times New Roman"/>
              <a:ea typeface="Times New Roman"/>
            </a:endParaRPr>
          </a:p>
          <a:p>
            <a:pPr algn="just">
              <a:tabLst>
                <a:tab pos="962025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Количество </a:t>
            </a:r>
            <a:r>
              <a:rPr lang="ru-RU" sz="2000" dirty="0">
                <a:latin typeface="Times New Roman"/>
                <a:ea typeface="Times New Roman"/>
              </a:rPr>
              <a:t>проведенных мероприятий: 287. Из них 97 мероприятий  в режиме онлайн</a:t>
            </a:r>
            <a:r>
              <a:rPr lang="ru-RU" sz="2000" dirty="0" smtClean="0">
                <a:latin typeface="Times New Roman"/>
                <a:ea typeface="Times New Roman"/>
              </a:rPr>
              <a:t>.</a:t>
            </a:r>
          </a:p>
          <a:p>
            <a:pPr algn="just">
              <a:tabLst>
                <a:tab pos="962025" algn="l"/>
              </a:tabLst>
            </a:pPr>
            <a:endParaRPr lang="ru-RU" sz="1800" dirty="0">
              <a:latin typeface="Times New Roman"/>
              <a:ea typeface="Times New Roman"/>
            </a:endParaRPr>
          </a:p>
          <a:p>
            <a:pPr algn="just">
              <a:tabLst>
                <a:tab pos="962025" algn="l"/>
              </a:tabLst>
            </a:pPr>
            <a:r>
              <a:rPr lang="ru-RU" sz="2000" dirty="0">
                <a:latin typeface="Times New Roman"/>
                <a:ea typeface="Times New Roman"/>
              </a:rPr>
              <a:t>Количество посещений культурно-массовых, культурно-просветительских, спортивных мероприятий  55 891 человек. Из них 26 808 человек посетили мероприятия в режиме онлайн</a:t>
            </a:r>
            <a:r>
              <a:rPr lang="ru-RU" sz="2000" dirty="0" smtClean="0">
                <a:latin typeface="Times New Roman"/>
                <a:ea typeface="Times New Roman"/>
              </a:rPr>
              <a:t>.</a:t>
            </a:r>
          </a:p>
          <a:p>
            <a:pPr algn="just">
              <a:tabLst>
                <a:tab pos="962025" algn="l"/>
              </a:tabLst>
            </a:pPr>
            <a:endParaRPr lang="ru-RU" sz="1800" dirty="0">
              <a:latin typeface="Times New Roman"/>
              <a:ea typeface="Times New Roman"/>
            </a:endParaRPr>
          </a:p>
          <a:p>
            <a:pPr algn="just">
              <a:tabLst>
                <a:tab pos="962025" algn="l"/>
              </a:tabLst>
            </a:pPr>
            <a:r>
              <a:rPr lang="ru-RU" sz="2000" dirty="0">
                <a:latin typeface="Times New Roman"/>
                <a:ea typeface="Times New Roman"/>
              </a:rPr>
              <a:t>Количество посещений на платной основе 2818 человек.</a:t>
            </a:r>
            <a:endParaRPr lang="ru-RU" sz="1800" dirty="0">
              <a:latin typeface="Times New Roman"/>
              <a:ea typeface="Times New Roman"/>
            </a:endParaRPr>
          </a:p>
          <a:p>
            <a:pPr indent="0" algn="ctr">
              <a:spcAft>
                <a:spcPts val="0"/>
              </a:spcAft>
              <a:buNone/>
              <a:tabLst>
                <a:tab pos="962025" algn="l"/>
              </a:tabLst>
            </a:pPr>
            <a:endParaRPr lang="ru-RU" sz="2000" dirty="0" smtClean="0">
              <a:effectLst/>
              <a:latin typeface="Times New Roman"/>
              <a:ea typeface="Times New Roman"/>
            </a:endParaRPr>
          </a:p>
          <a:p>
            <a:pPr indent="0" algn="ctr">
              <a:buNone/>
              <a:tabLst>
                <a:tab pos="962025" algn="l"/>
              </a:tabLst>
            </a:pPr>
            <a:r>
              <a:rPr lang="ru-RU" sz="2000" dirty="0">
                <a:latin typeface="Times New Roman"/>
                <a:ea typeface="Times New Roman"/>
              </a:rPr>
              <a:t>Самыми масштабными стали онлайн-мероприятия, приуроченные к празднованию 75-летия со дня Победы. 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56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605464" cy="5865832"/>
          </a:xfrm>
        </p:spPr>
        <p:txBody>
          <a:bodyPr>
            <a:normAutofit/>
          </a:bodyPr>
          <a:lstStyle/>
          <a:p>
            <a:pPr marL="457200" algn="just"/>
            <a:endParaRPr lang="ru-RU" sz="1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201168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занятий зимними видами спорта залиты и благоустроены 2 дворовых катка для массового катания жителями Кондратовского с/п по адресам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201168" indent="0" algn="just"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Двор по улице Садовое кольцо, дома 4-6-8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</a:p>
          <a:p>
            <a:pPr marL="457200" algn="just"/>
            <a:endParaRPr lang="ru-RU" sz="2400" dirty="0">
              <a:latin typeface="Times New Roman"/>
              <a:ea typeface="Times New Roman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Хоккейная коробка во дворе дома 4 по улице Карла Маркса.</a:t>
            </a:r>
            <a:endParaRPr lang="ru-RU" sz="2400" dirty="0">
              <a:latin typeface="Times New Roman"/>
              <a:ea typeface="Times New Roman"/>
            </a:endParaRPr>
          </a:p>
          <a:p>
            <a:pPr indent="0" algn="ctr">
              <a:spcAft>
                <a:spcPts val="0"/>
              </a:spcAft>
              <a:buNone/>
              <a:tabLst>
                <a:tab pos="962025" algn="l"/>
              </a:tabLst>
            </a:pPr>
            <a:endParaRPr lang="ru-RU" sz="1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7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rmAutofit fontScale="92500" lnSpcReduction="10000"/>
          </a:bodyPr>
          <a:lstStyle/>
          <a:p>
            <a:pPr marL="109728" indent="0" algn="just">
              <a:buNone/>
            </a:pPr>
            <a:r>
              <a:rPr lang="ru-RU" sz="2800" dirty="0">
                <a:latin typeface="Times New Roman"/>
                <a:ea typeface="Times New Roman"/>
              </a:rPr>
              <a:t>18 мая 2020 были подведены итоги краевого профессионального конкурса «Библиотекарь года: инициатива, творчество, профессиональная компетентность»  - самого престижного для пермских библиотекарей. </a:t>
            </a:r>
            <a:r>
              <a:rPr lang="ru-RU" sz="2800" dirty="0" smtClean="0">
                <a:latin typeface="Times New Roman"/>
                <a:ea typeface="Times New Roman"/>
              </a:rPr>
              <a:t>Жюри </a:t>
            </a:r>
            <a:r>
              <a:rPr lang="ru-RU" sz="2800" dirty="0">
                <a:latin typeface="Times New Roman"/>
                <a:ea typeface="Times New Roman"/>
              </a:rPr>
              <a:t>конкурса в онлайн-формате выбрали победителей.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marL="109728" indent="0" algn="just">
              <a:buNone/>
            </a:pPr>
            <a:endParaRPr lang="ru-RU" sz="2800" dirty="0" smtClean="0">
              <a:latin typeface="Times New Roman"/>
              <a:ea typeface="Times New Roman"/>
            </a:endParaRPr>
          </a:p>
          <a:p>
            <a:pPr marL="109728" indent="0" algn="just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Одним </a:t>
            </a:r>
            <a:r>
              <a:rPr lang="ru-RU" sz="2800" dirty="0">
                <a:latin typeface="Times New Roman"/>
                <a:ea typeface="Times New Roman"/>
              </a:rPr>
              <a:t>из победителей от Пермского муниципального района стала библиотекарь </a:t>
            </a:r>
            <a:r>
              <a:rPr lang="ru-RU" sz="2800" dirty="0" err="1">
                <a:latin typeface="Times New Roman"/>
                <a:ea typeface="Times New Roman"/>
              </a:rPr>
              <a:t>Шахторина</a:t>
            </a:r>
            <a:r>
              <a:rPr lang="ru-RU" sz="2800" dirty="0">
                <a:latin typeface="Times New Roman"/>
                <a:ea typeface="Times New Roman"/>
              </a:rPr>
              <a:t> Елена Александровна</a:t>
            </a:r>
            <a:r>
              <a:rPr lang="ru-RU" sz="2800" dirty="0" smtClean="0">
                <a:latin typeface="Times New Roman"/>
                <a:ea typeface="Times New Roman"/>
              </a:rPr>
              <a:t>.</a:t>
            </a:r>
          </a:p>
          <a:p>
            <a:pPr marL="109728" indent="0" algn="just"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marL="109728" indent="0" algn="just">
              <a:buNone/>
            </a:pPr>
            <a:r>
              <a:rPr lang="ru-RU" sz="2800" dirty="0">
                <a:latin typeface="Times New Roman"/>
                <a:ea typeface="Times New Roman"/>
              </a:rPr>
              <a:t>В конкурсе «Человек года», в номинации «Душа года» победителем объявлена </a:t>
            </a:r>
            <a:r>
              <a:rPr lang="ru-RU" sz="2800" dirty="0" err="1">
                <a:latin typeface="Times New Roman"/>
                <a:ea typeface="Times New Roman"/>
              </a:rPr>
              <a:t>Шахторина</a:t>
            </a:r>
            <a:r>
              <a:rPr lang="ru-RU" sz="2800" dirty="0">
                <a:latin typeface="Times New Roman"/>
                <a:ea typeface="Times New Roman"/>
              </a:rPr>
              <a:t> Елена Александровна.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834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461448" cy="5361776"/>
          </a:xfrm>
        </p:spPr>
        <p:txBody>
          <a:bodyPr>
            <a:normAutofit lnSpcReduction="10000"/>
          </a:bodyPr>
          <a:lstStyle/>
          <a:p>
            <a:pPr indent="0" algn="ctr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000" b="1" u="sng" dirty="0">
                <a:latin typeface="Times New Roman"/>
                <a:ea typeface="Times New Roman"/>
              </a:rPr>
              <a:t>Молодежный актив поселения «Команда К».</a:t>
            </a:r>
            <a:endParaRPr lang="ru-RU" sz="1800" dirty="0">
              <a:latin typeface="Times New Roman"/>
              <a:ea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45720" indent="0" algn="just">
              <a:buNone/>
            </a:pPr>
            <a:r>
              <a:rPr lang="ru-RU" sz="2000" dirty="0">
                <a:latin typeface="Times New Roman"/>
                <a:ea typeface="Times New Roman"/>
              </a:rPr>
              <a:t>Молодежный актив «Команда К» также не остались в </a:t>
            </a:r>
            <a:r>
              <a:rPr lang="ru-RU" sz="2000" dirty="0" smtClean="0">
                <a:latin typeface="Times New Roman"/>
                <a:ea typeface="Times New Roman"/>
              </a:rPr>
              <a:t>стороне:</a:t>
            </a:r>
          </a:p>
          <a:p>
            <a:pPr marL="45720" indent="0" algn="just">
              <a:buNone/>
            </a:pPr>
            <a:endParaRPr lang="ru-RU" sz="2000" dirty="0" smtClean="0">
              <a:latin typeface="Times New Roman"/>
              <a:ea typeface="Times New Roman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Проводили акции, мероприятия, в том числе онлайн, </a:t>
            </a:r>
          </a:p>
          <a:p>
            <a:pPr marL="45720" indent="0" algn="just">
              <a:buNone/>
            </a:pPr>
            <a:endParaRPr lang="ru-RU" sz="2000" dirty="0" smtClean="0">
              <a:latin typeface="Times New Roman"/>
              <a:ea typeface="Times New Roman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Проводили открытые уроки,</a:t>
            </a:r>
          </a:p>
          <a:p>
            <a:pPr marL="45720" indent="0" algn="just"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pPr marL="45720" indent="0" algn="just"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Вели волонтерскую деятельность,</a:t>
            </a:r>
          </a:p>
          <a:p>
            <a:pPr marL="109728" indent="0">
              <a:buNone/>
            </a:pPr>
            <a:endParaRPr lang="ru-RU" dirty="0" smtClean="0"/>
          </a:p>
          <a:p>
            <a:pPr marL="109728" indent="0" algn="just">
              <a:buNone/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На конец 2020 года в составе актива на постоянной основе 11 человек, кроме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того, регулярно,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к мероприятиям привлекаются волонтеры из числа молодежи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нашего поселения.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6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813376" cy="507374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u="sng" dirty="0" smtClean="0"/>
              <a:t>Военно-учетный стол</a:t>
            </a:r>
          </a:p>
          <a:p>
            <a:pPr marL="45720" indent="0" algn="ctr">
              <a:buNone/>
            </a:pPr>
            <a:endParaRPr lang="ru-RU" sz="2000" dirty="0" smtClean="0"/>
          </a:p>
          <a:p>
            <a:pPr marL="109728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В настоящее </a:t>
            </a:r>
            <a:r>
              <a:rPr lang="ru-RU" sz="2000" dirty="0" smtClean="0">
                <a:latin typeface="Calibri"/>
                <a:ea typeface="Calibri"/>
                <a:cs typeface="Times New Roman"/>
              </a:rPr>
              <a:t>время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, на воинском учете  в поселении состоят: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109728" indent="0">
              <a:lnSpc>
                <a:spcPct val="115000"/>
              </a:lnSpc>
              <a:buNone/>
            </a:pPr>
            <a:r>
              <a:rPr lang="ru-RU" sz="2000" dirty="0" smtClean="0">
                <a:latin typeface="Calibri"/>
                <a:ea typeface="Calibri"/>
                <a:cs typeface="Times New Roman"/>
              </a:rPr>
              <a:t>Всего – 2 664 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граждан состоящих на воинском учете, из них: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Calibri"/>
                <a:ea typeface="Calibri"/>
                <a:cs typeface="Times New Roman"/>
              </a:rPr>
              <a:t>Офицеров запаса –180 человек;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Calibri"/>
                <a:ea typeface="Calibri"/>
                <a:cs typeface="Times New Roman"/>
              </a:rPr>
              <a:t>Прапорщиков, солдат, сержантов, матросов запаса – </a:t>
            </a:r>
            <a:endParaRPr lang="ru-RU" sz="2000" dirty="0" smtClean="0">
              <a:latin typeface="Calibri"/>
              <a:ea typeface="Calibri"/>
              <a:cs typeface="Times New Roman"/>
            </a:endParaRPr>
          </a:p>
          <a:p>
            <a:pPr marL="109728" indent="0">
              <a:lnSpc>
                <a:spcPct val="115000"/>
              </a:lnSpc>
              <a:buNone/>
            </a:pPr>
            <a:r>
              <a:rPr lang="ru-RU" sz="2000" dirty="0" smtClean="0">
                <a:latin typeface="Calibri"/>
                <a:ea typeface="Calibri"/>
                <a:cs typeface="Times New Roman"/>
              </a:rPr>
              <a:t>2 220 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человек;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000" dirty="0">
                <a:latin typeface="Calibri"/>
                <a:ea typeface="Calibri"/>
                <a:cs typeface="Times New Roman"/>
              </a:rPr>
              <a:t>Призывников – 264 человек.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45720" indent="0" algn="ctr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9157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749480" cy="4785712"/>
          </a:xfrm>
        </p:spPr>
        <p:txBody>
          <a:bodyPr>
            <a:normAutofit/>
          </a:bodyPr>
          <a:lstStyle/>
          <a:p>
            <a:pPr marL="724535" indent="0" algn="ctr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b="1" u="sng" dirty="0">
                <a:latin typeface="Times New Roman"/>
                <a:ea typeface="Times New Roman"/>
              </a:rPr>
              <a:t>Бюджет Кондратовского сельского поселения</a:t>
            </a:r>
            <a:endParaRPr lang="ru-RU" sz="2000" b="1" u="sng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 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Бюджет Кондратовского сельского поселения исполнен за </a:t>
            </a:r>
            <a:r>
              <a:rPr lang="ru-RU" sz="2400" dirty="0" smtClean="0">
                <a:latin typeface="Times New Roman"/>
                <a:ea typeface="Times New Roman"/>
              </a:rPr>
              <a:t>2020 </a:t>
            </a:r>
            <a:r>
              <a:rPr lang="ru-RU" sz="2400" dirty="0">
                <a:latin typeface="Times New Roman"/>
                <a:ea typeface="Times New Roman"/>
              </a:rPr>
              <a:t>год со следующими показателями: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Доходы </a:t>
            </a:r>
            <a:r>
              <a:rPr lang="ru-RU" sz="2400" dirty="0" smtClean="0">
                <a:latin typeface="Times New Roman"/>
                <a:ea typeface="Times New Roman"/>
              </a:rPr>
              <a:t>122 </a:t>
            </a:r>
            <a:r>
              <a:rPr lang="ru-RU" sz="2400" dirty="0">
                <a:latin typeface="Times New Roman"/>
                <a:ea typeface="Times New Roman"/>
              </a:rPr>
              <a:t>млн. </a:t>
            </a:r>
            <a:r>
              <a:rPr lang="ru-RU" sz="2400" dirty="0" smtClean="0">
                <a:latin typeface="Times New Roman"/>
                <a:ea typeface="Times New Roman"/>
              </a:rPr>
              <a:t>924 тыс</a:t>
            </a:r>
            <a:r>
              <a:rPr lang="ru-RU" sz="2400" dirty="0">
                <a:latin typeface="Times New Roman"/>
                <a:ea typeface="Times New Roman"/>
              </a:rPr>
              <a:t>. руб.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Расходы 116 млн</a:t>
            </a:r>
            <a:r>
              <a:rPr lang="ru-RU" sz="2400" dirty="0">
                <a:latin typeface="Times New Roman"/>
                <a:ea typeface="Times New Roman"/>
              </a:rPr>
              <a:t>. </a:t>
            </a:r>
            <a:r>
              <a:rPr lang="ru-RU" sz="2400" dirty="0" smtClean="0">
                <a:latin typeface="Times New Roman"/>
                <a:ea typeface="Times New Roman"/>
              </a:rPr>
              <a:t>737 тыс</a:t>
            </a:r>
            <a:r>
              <a:rPr lang="ru-RU" sz="2400" dirty="0">
                <a:latin typeface="Times New Roman"/>
                <a:ea typeface="Times New Roman"/>
              </a:rPr>
              <a:t>. руб.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Профицит </a:t>
            </a:r>
            <a:r>
              <a:rPr lang="ru-RU" sz="2400" dirty="0" smtClean="0">
                <a:latin typeface="Times New Roman"/>
                <a:ea typeface="Times New Roman"/>
              </a:rPr>
              <a:t>6 </a:t>
            </a:r>
            <a:r>
              <a:rPr lang="ru-RU" sz="2400" dirty="0">
                <a:latin typeface="Times New Roman"/>
                <a:ea typeface="Times New Roman"/>
              </a:rPr>
              <a:t>млн. </a:t>
            </a:r>
            <a:r>
              <a:rPr lang="ru-RU" sz="2400" dirty="0" smtClean="0">
                <a:latin typeface="Times New Roman"/>
                <a:ea typeface="Times New Roman"/>
              </a:rPr>
              <a:t>187 тыс</a:t>
            </a:r>
            <a:r>
              <a:rPr lang="ru-RU" sz="2400" dirty="0">
                <a:latin typeface="Times New Roman"/>
                <a:ea typeface="Times New Roman"/>
              </a:rPr>
              <a:t>. руб.</a:t>
            </a:r>
            <a:endParaRPr lang="ru-RU" sz="2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0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389440" cy="5865832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В 2020 </a:t>
            </a:r>
            <a:r>
              <a:rPr lang="ru-RU" sz="2400" dirty="0">
                <a:latin typeface="Times New Roman"/>
                <a:ea typeface="Times New Roman"/>
              </a:rPr>
              <a:t>году в доход бюджета поселения из бюджетов других уровней поступило чуть больше </a:t>
            </a:r>
            <a:r>
              <a:rPr lang="ru-RU" sz="2400" dirty="0" smtClean="0">
                <a:latin typeface="Times New Roman"/>
                <a:ea typeface="Times New Roman"/>
              </a:rPr>
              <a:t>14 </a:t>
            </a:r>
            <a:r>
              <a:rPr lang="ru-RU" sz="2400" dirty="0">
                <a:latin typeface="Times New Roman"/>
                <a:ea typeface="Times New Roman"/>
              </a:rPr>
              <a:t>млн. руб.: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Из </a:t>
            </a:r>
            <a:r>
              <a:rPr lang="ru-RU" sz="2400" dirty="0">
                <a:latin typeface="Times New Roman"/>
                <a:ea typeface="Times New Roman"/>
              </a:rPr>
              <a:t>федерального бюджета </a:t>
            </a:r>
            <a:r>
              <a:rPr lang="ru-RU" sz="2400" dirty="0" smtClean="0">
                <a:latin typeface="Times New Roman"/>
                <a:ea typeface="Times New Roman"/>
              </a:rPr>
              <a:t>496 тыс</a:t>
            </a:r>
            <a:r>
              <a:rPr lang="ru-RU" sz="2400" dirty="0">
                <a:latin typeface="Times New Roman"/>
                <a:ea typeface="Times New Roman"/>
              </a:rPr>
              <a:t>. руб.;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Из </a:t>
            </a:r>
            <a:r>
              <a:rPr lang="ru-RU" sz="2400" dirty="0">
                <a:latin typeface="Times New Roman"/>
                <a:ea typeface="Times New Roman"/>
              </a:rPr>
              <a:t>краевого бюджета </a:t>
            </a:r>
            <a:r>
              <a:rPr lang="ru-RU" sz="2400" dirty="0" smtClean="0">
                <a:latin typeface="Times New Roman"/>
                <a:ea typeface="Times New Roman"/>
              </a:rPr>
              <a:t>292 тыс</a:t>
            </a:r>
            <a:r>
              <a:rPr lang="ru-RU" sz="2400" dirty="0">
                <a:latin typeface="Times New Roman"/>
                <a:ea typeface="Times New Roman"/>
              </a:rPr>
              <a:t>. руб.;</a:t>
            </a: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62025" algn="l"/>
              </a:tabLs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962025" algn="l"/>
              </a:tabLst>
            </a:pPr>
            <a:r>
              <a:rPr lang="ru-RU" sz="2400" dirty="0" smtClean="0">
                <a:latin typeface="Times New Roman"/>
                <a:ea typeface="Times New Roman"/>
              </a:rPr>
              <a:t>Из </a:t>
            </a:r>
            <a:r>
              <a:rPr lang="ru-RU" sz="2400" dirty="0">
                <a:latin typeface="Times New Roman"/>
                <a:ea typeface="Times New Roman"/>
              </a:rPr>
              <a:t>бюджета района </a:t>
            </a:r>
            <a:r>
              <a:rPr lang="ru-RU" sz="2400" dirty="0" smtClean="0">
                <a:latin typeface="Times New Roman"/>
                <a:ea typeface="Times New Roman"/>
              </a:rPr>
              <a:t>13  млн.</a:t>
            </a:r>
            <a:r>
              <a:rPr lang="ru-RU" sz="2400" dirty="0">
                <a:latin typeface="Times New Roman"/>
                <a:ea typeface="Times New Roman"/>
              </a:rPr>
              <a:t> </a:t>
            </a:r>
            <a:r>
              <a:rPr lang="ru-RU" sz="2400" dirty="0" smtClean="0">
                <a:latin typeface="Times New Roman"/>
                <a:ea typeface="Times New Roman"/>
              </a:rPr>
              <a:t>738 тыс</a:t>
            </a:r>
            <a:r>
              <a:rPr lang="ru-RU" sz="2400" dirty="0">
                <a:latin typeface="Times New Roman"/>
                <a:ea typeface="Times New Roman"/>
              </a:rPr>
              <a:t>. руб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962025" algn="l"/>
              </a:tabLst>
            </a:pPr>
            <a:endParaRPr lang="ru-RU" sz="2000" dirty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962025" algn="l"/>
              </a:tabLst>
            </a:pPr>
            <a:r>
              <a:rPr lang="ru-RU" sz="2000" dirty="0" smtClean="0">
                <a:latin typeface="Times New Roman"/>
                <a:ea typeface="Times New Roman"/>
              </a:rPr>
              <a:t>Все </a:t>
            </a:r>
            <a:r>
              <a:rPr lang="ru-RU" sz="2000" dirty="0">
                <a:latin typeface="Times New Roman"/>
                <a:ea typeface="Times New Roman"/>
              </a:rPr>
              <a:t>расходные обязательства, принятые администрацией в рамках бюджета 2020 года исполнены в полном объеме. Муниципальный долг Кондратовского сельского поселения по состоянию на 01.01.2021 года отсутствует.</a:t>
            </a:r>
            <a:endParaRPr lang="ru-RU" sz="1800" dirty="0">
              <a:latin typeface="Times New Roman"/>
              <a:ea typeface="Times New Roman"/>
            </a:endParaRPr>
          </a:p>
          <a:p>
            <a:pPr indent="0" algn="just">
              <a:buNone/>
              <a:tabLst>
                <a:tab pos="962025" algn="l"/>
              </a:tabLst>
            </a:pPr>
            <a:endParaRPr lang="ru-RU" sz="18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9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Выписано </a:t>
            </a:r>
            <a:r>
              <a:rPr lang="ru-RU" dirty="0"/>
              <a:t>протоколов: 12 из них 9 направлено в суд.</a:t>
            </a:r>
          </a:p>
          <a:p>
            <a:r>
              <a:rPr lang="ru-RU" dirty="0" smtClean="0"/>
              <a:t>Назначено </a:t>
            </a:r>
            <a:r>
              <a:rPr lang="ru-RU" dirty="0"/>
              <a:t>4 штрафа на общую сумму 8 000 руб. Из них поступлений на сумму 8 000 руб. </a:t>
            </a:r>
          </a:p>
          <a:p>
            <a:endParaRPr lang="ru-RU" dirty="0" smtClean="0"/>
          </a:p>
          <a:p>
            <a:r>
              <a:rPr lang="ru-RU" dirty="0" smtClean="0"/>
              <a:t>В рамках работы комиссии составлено </a:t>
            </a:r>
            <a:r>
              <a:rPr lang="ru-RU" dirty="0"/>
              <a:t>и направлено 20 предписаний, в результате проверки которых предписания были исполнены виновниками надлежащим образом.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административной комиссии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0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/>
          </a:bodyPr>
          <a:lstStyle/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endParaRPr lang="ru-RU" sz="20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В 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работе администрации Кондратовского сельского поселения нельзя не отметить ежедневную работу сотрудников в рамках Федерального закона от 02.05.2006 №59-ФЗ  «О порядке рассмотрения обращений граждан Российской Федерации» - это консультирование, подготовка письменных ответов, разъяснений.</a:t>
            </a:r>
          </a:p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endParaRPr lang="ru-RU" sz="20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В 2020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году принято и обработано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3 880 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</a:rPr>
              <a:t>писем. </a:t>
            </a:r>
            <a:endParaRPr lang="ru-RU" sz="17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marL="228600" lvl="0" indent="0" algn="just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buNone/>
              <a:tabLst>
                <a:tab pos="1047750" algn="l"/>
              </a:tabLst>
            </a:pP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</a:endParaRPr>
          </a:p>
          <a:p>
            <a:pPr marL="22860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endParaRPr lang="ru-RU" sz="19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5165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96752"/>
            <a:ext cx="6400800" cy="2841496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 </a:t>
            </a:r>
          </a:p>
          <a:p>
            <a:pPr marL="45720" indent="0" algn="ctr">
              <a:buNone/>
            </a:pPr>
            <a:r>
              <a:rPr lang="ru-RU" sz="2400" dirty="0" smtClean="0">
                <a:latin typeface="Times New Roman"/>
                <a:ea typeface="Calibri"/>
              </a:rPr>
              <a:t>Численность </a:t>
            </a:r>
            <a:r>
              <a:rPr lang="ru-RU" sz="2400" dirty="0">
                <a:latin typeface="Times New Roman"/>
                <a:ea typeface="Calibri"/>
              </a:rPr>
              <a:t>населения Кондратовского сельского поселения по состоянию на 01 января </a:t>
            </a:r>
            <a:r>
              <a:rPr lang="ru-RU" sz="2400" dirty="0" smtClean="0">
                <a:latin typeface="Times New Roman"/>
                <a:ea typeface="Calibri"/>
              </a:rPr>
              <a:t>2020 </a:t>
            </a:r>
            <a:r>
              <a:rPr lang="ru-RU" sz="2400" dirty="0">
                <a:latin typeface="Times New Roman"/>
                <a:ea typeface="Calibri"/>
              </a:rPr>
              <a:t>года составляет  </a:t>
            </a:r>
            <a:r>
              <a:rPr lang="ru-RU" sz="2400" dirty="0" smtClean="0">
                <a:latin typeface="Times New Roman"/>
                <a:ea typeface="Calibri"/>
              </a:rPr>
              <a:t>13</a:t>
            </a:r>
            <a:r>
              <a:rPr lang="ru-RU" sz="2400" dirty="0">
                <a:latin typeface="Times New Roman"/>
                <a:ea typeface="Calibri"/>
              </a:rPr>
              <a:t> </a:t>
            </a:r>
            <a:r>
              <a:rPr lang="ru-RU" sz="2400" dirty="0" smtClean="0">
                <a:latin typeface="Times New Roman"/>
                <a:ea typeface="Calibri"/>
              </a:rPr>
              <a:t>844 </a:t>
            </a:r>
            <a:r>
              <a:rPr lang="ru-RU" sz="2400" dirty="0">
                <a:latin typeface="Times New Roman"/>
                <a:ea typeface="Calibri"/>
              </a:rPr>
              <a:t>человек (по данным </a:t>
            </a:r>
            <a:r>
              <a:rPr lang="ru-RU" sz="2400" dirty="0" err="1" smtClean="0">
                <a:latin typeface="Times New Roman"/>
                <a:ea typeface="Calibri"/>
              </a:rPr>
              <a:t>Пермьстата</a:t>
            </a:r>
            <a:r>
              <a:rPr lang="ru-RU" sz="2400" dirty="0" smtClean="0">
                <a:latin typeface="Times New Roman"/>
                <a:ea typeface="Calibri"/>
              </a:rPr>
              <a:t>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8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9"/>
    </mc:Choice>
    <mc:Fallback xmlns="">
      <p:transition spd="slow" advTm="11299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957392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957392" cy="5505792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Основные документы стратегического планирования развития Кондратовского сельского поселения:</a:t>
            </a:r>
          </a:p>
          <a:p>
            <a:pPr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- Программа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социально-экономического развития Кондратовского сельского поселения на 2016-2018 годы и на период до 2025 года, утвержденная решением Совета депутатов Кондратовского сельского поселения от 26.08.2015 г. №</a:t>
            </a:r>
            <a:r>
              <a:rPr lang="ru-RU" sz="1800" dirty="0" smtClean="0">
                <a:latin typeface="Times New Roman"/>
                <a:ea typeface="Calibri"/>
                <a:cs typeface="Times New Roman"/>
              </a:rPr>
              <a:t>150;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ru-RU" sz="1800" dirty="0">
                <a:latin typeface="Times New Roman"/>
                <a:ea typeface="Calibri"/>
              </a:rPr>
              <a:t>Генеральный план Кондратовского сельского поселения Пермского муниципального района Пермского края,  с изменениями утвержденными решением Земского Собрания Пермского муниципального района Пермского края от 28.09.2017 г. №</a:t>
            </a:r>
            <a:r>
              <a:rPr lang="ru-RU" sz="1800" dirty="0" smtClean="0">
                <a:latin typeface="Times New Roman"/>
                <a:ea typeface="Calibri"/>
              </a:rPr>
              <a:t>252;</a:t>
            </a:r>
            <a:endParaRPr lang="ru-RU" sz="1800" dirty="0"/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ru-RU" sz="1800" dirty="0">
                <a:latin typeface="Times New Roman"/>
                <a:ea typeface="Calibri"/>
              </a:rPr>
              <a:t>Правила землепользования и застройки муниципального образования «Кондратовское сельское поселение» Пермского муниципального района Пермского края, с изменениями утвержденными решением Земского Собрания Пермского муниципального района Пермского края от 28.08.2018 г. №</a:t>
            </a:r>
            <a:r>
              <a:rPr lang="ru-RU" sz="1800" dirty="0" smtClean="0">
                <a:latin typeface="Times New Roman"/>
                <a:ea typeface="Calibri"/>
              </a:rPr>
              <a:t>334.</a:t>
            </a:r>
            <a:endParaRPr lang="ru-RU" sz="1600" dirty="0"/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400" b="1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9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1"/>
    </mc:Choice>
    <mc:Fallback xmlns="">
      <p:transition spd="slow" advTm="66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404664"/>
            <a:ext cx="7317432" cy="6120680"/>
          </a:xfrm>
        </p:spPr>
        <p:txBody>
          <a:bodyPr anchor="t">
            <a:normAutofit/>
          </a:bodyPr>
          <a:lstStyle/>
          <a:p>
            <a:pPr marL="45720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Для реализации указанных целей в поселении утверждены 7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муниципальных программ:</a:t>
            </a:r>
          </a:p>
          <a:p>
            <a:pPr marL="0" indent="449263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Совершенствование  муниципального и общественного управления Кондратовского сельского поселения Пермского муниципального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района»;</a:t>
            </a:r>
          </a:p>
          <a:p>
            <a:pPr marL="0" indent="449263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Комплексное развитие систем коммунально-инженерной инфраструктуры Кондратовского сельского поселения Пермского муниципального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района»;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449263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Развитие дорожного хозяйства и благоустройства на территории Кондратовского сельского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поселения»;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449263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Улучшение жилищных условий граждан, проживающих на территории Кондратовского сельского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поселения»;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449263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Формирование современной городской среды Кондратовского сельского поселения на 2018-2022 годы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</a:rPr>
              <a:t>»;</a:t>
            </a:r>
          </a:p>
          <a:p>
            <a:pPr marL="0" indent="449263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Расселение аварийного жилищного фонда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»;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449263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Совершенствование социальной и молодежной политики на территории Кондратовского сельского поселения Пермского муниципального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района».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800100" indent="-342900" algn="just">
              <a:lnSpc>
                <a:spcPct val="115000"/>
              </a:lnSpc>
              <a:spcAft>
                <a:spcPts val="1000"/>
              </a:spcAft>
              <a:buAutoNum type="arabicParenR"/>
            </a:pPr>
            <a:endParaRPr lang="ru-RU" sz="1800" dirty="0" smtClean="0">
              <a:latin typeface="Times New Roman"/>
              <a:ea typeface="Times New Roman"/>
              <a:cs typeface="Times New Roman"/>
            </a:endParaRP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45720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7"/>
    </mc:Choice>
    <mc:Fallback xmlns="">
      <p:transition spd="slow" advTm="411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885384" cy="5145752"/>
          </a:xfrm>
        </p:spPr>
        <p:txBody>
          <a:bodyPr/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рограмма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«Совершенствование  муниципального и общественного управления Кондратовского сельского поселения Пермского муниципального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Times New Roman"/>
                <a:cs typeface="Times New Roman"/>
              </a:rPr>
              <a:t>района»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000" i="1" dirty="0" smtClean="0">
              <a:latin typeface="Times New Roman"/>
              <a:ea typeface="Times New Roman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latin typeface="Times New Roman"/>
                <a:ea typeface="Times New Roman"/>
              </a:rPr>
              <a:t>Цель Программы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latin typeface="Times New Roman"/>
                <a:ea typeface="Times New Roman"/>
              </a:rPr>
              <a:t>– 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повышение эффективности и прозрачности управления муниципальным имуществом и земельными ресурсами Кондратовского сельского поселения; 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 smtClean="0">
              <a:latin typeface="Times New Roman"/>
              <a:ea typeface="Times New Roman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</a:rPr>
              <a:t>обеспечение градостроительной деятельности на территории Кондратовского сельского поселения.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93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2"/>
    </mc:Choice>
    <mc:Fallback xmlns="">
      <p:transition spd="slow" advTm="2009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99592" y="476672"/>
            <a:ext cx="7344816" cy="5904656"/>
          </a:xfrm>
        </p:spPr>
        <p:txBody>
          <a:bodyPr>
            <a:normAutofit fontScale="90000"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 проведено 7 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заседаний постоянно действующей комиссии по земельным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вопросам;</a:t>
            </a:r>
            <a:b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- подготовлены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127 решений 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о присвоении и уточнении адресов и направлены в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ФИАС;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-  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выданы 10 актов приемочной комиссии о завершении перепланировки помещений,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1 разрешение 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о переводе из жилого в нежилое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помещение;</a:t>
            </a:r>
            <a:b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-  </a:t>
            </a:r>
            <a:r>
              <a:rPr lang="ru-RU" sz="2200">
                <a:solidFill>
                  <a:schemeClr val="tx1"/>
                </a:solidFill>
                <a:latin typeface="Times New Roman"/>
                <a:ea typeface="Times New Roman"/>
              </a:rPr>
              <a:t>проведено </a:t>
            </a:r>
            <a:r>
              <a:rPr lang="ru-RU" sz="2200" smtClean="0">
                <a:solidFill>
                  <a:schemeClr val="tx1"/>
                </a:solidFill>
                <a:latin typeface="Times New Roman"/>
                <a:ea typeface="Times New Roman"/>
              </a:rPr>
              <a:t>3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жеребьёвки по предоставлению, многодетным семьям 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Кондратовского сельского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поселения, земельных </a:t>
            </a: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</a:rPr>
              <a:t>участков в собственность бесплатно,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по результатам которых земельные участки </a:t>
            </a:r>
            <a:r>
              <a:rPr lang="ru-RU" sz="2200" smtClean="0">
                <a:solidFill>
                  <a:schemeClr val="tx1"/>
                </a:solidFill>
                <a:latin typeface="Times New Roman"/>
                <a:ea typeface="Times New Roman"/>
              </a:rPr>
              <a:t>получили 31 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семьи (п. Красный Восход, д. </a:t>
            </a:r>
            <a:r>
              <a:rPr lang="ru-RU" sz="22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Канабеково</a:t>
            </a:r>
            <a:r>
              <a:rPr lang="ru-RU" sz="2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);</a:t>
            </a:r>
            <a:r>
              <a:rPr lang="ru-RU" sz="2200" dirty="0">
                <a:latin typeface="Times New Roman"/>
                <a:ea typeface="Times New Roman"/>
              </a:rPr>
              <a:t/>
            </a:r>
            <a:br>
              <a:rPr lang="ru-RU" sz="2200" dirty="0">
                <a:latin typeface="Times New Roman"/>
                <a:ea typeface="Times New Roman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4682</TotalTime>
  <Words>2099</Words>
  <Application>Microsoft Office PowerPoint</Application>
  <PresentationFormat>Экран (4:3)</PresentationFormat>
  <Paragraphs>249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Открытая</vt:lpstr>
      <vt:lpstr>Презентация PowerPoint</vt:lpstr>
      <vt:lpstr> Общие данные о Кондратовском сельском поселении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  проведено 7 заседаний постоянно действующей комиссии по земельным вопросам;  - подготовлены 127 решений о присвоении и уточнении адресов и направлены в ФИАС;  -  выданы 10 актов приемочной комиссии о завершении перепланировки помещений, 1 разрешение о переводе из жилого в нежилое помещение;  -  проведено 3 жеребьёвки по предоставлению, многодетным семьям Кондратовского сельского поселения, земельных участков в собственность бесплатно, по результатам которых земельные участки получили 31 семьи (п. Красный Восход, д. Канабеково);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Жители Кондратовского сельского поселения могут бесплатно посещать спортивный комплекс «Красава» для занятия спортом. Этим правом воспользовались в 2020 году 7 873 человек.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административной комиссии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zemlyankinanata1989@outlook.com</cp:lastModifiedBy>
  <cp:revision>203</cp:revision>
  <cp:lastPrinted>2021-02-24T06:04:20Z</cp:lastPrinted>
  <dcterms:created xsi:type="dcterms:W3CDTF">2018-10-29T09:00:14Z</dcterms:created>
  <dcterms:modified xsi:type="dcterms:W3CDTF">2021-02-24T17:16:59Z</dcterms:modified>
</cp:coreProperties>
</file>