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1pPr>
    <a:lvl2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2pPr>
    <a:lvl3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3pPr>
    <a:lvl4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4pPr>
    <a:lvl5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5pPr>
    <a:lvl6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6pPr>
    <a:lvl7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7pPr>
    <a:lvl8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8pPr>
    <a:lvl9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7596"/>
            <a:extLst/>
          </a:blip>
          <a:stretch>
            <a:fillRect/>
          </a:stretch>
        </p:blipFill>
        <p:spPr>
          <a:xfrm>
            <a:off x="-256011" y="-10474143"/>
            <a:ext cx="27695110" cy="3466136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Уровень текста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Уровень текста 1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just" defTabSz="825500">
              <a:lnSpc>
                <a:spcPct val="150000"/>
              </a:lnSpc>
              <a:spcBef>
                <a:spcPts val="0"/>
              </a:spcBef>
              <a:buSzTx/>
              <a:buNone/>
              <a:defRPr b="1" sz="55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Уровень текста 1…"/>
          <p:cNvSpPr txBox="1"/>
          <p:nvPr>
            <p:ph type="body" sz="quarter" idx="1" hasCustomPrompt="1"/>
          </p:nvPr>
        </p:nvSpPr>
        <p:spPr>
          <a:xfrm>
            <a:off x="2430022" y="10675453"/>
            <a:ext cx="20200057" cy="636983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Авторство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2" name="Уровень текста 1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4"/>
          </a:xfrm>
          <a:prstGeom prst="rect">
            <a:avLst/>
          </a:prstGeom>
        </p:spPr>
        <p:txBody>
          <a:bodyPr numCol="1" spcCol="38100"/>
          <a:lstStyle>
            <a:lvl1pPr marL="0" indent="169021" defTabSz="449580">
              <a:spcBef>
                <a:spcPts val="0"/>
              </a:spcBef>
              <a:buSzTx/>
              <a:buNone/>
              <a:defRPr b="1" spc="-200" sz="85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«Важная цитата»</a:t>
            </a:r>
          </a:p>
        </p:txBody>
      </p:sp>
      <p:sp>
        <p:nvSpPr>
          <p:cNvPr id="1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Изображение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1" name="Изображение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2" name="Изображение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Изображение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0538"/>
            <a:extLst/>
          </a:blip>
          <a:stretch>
            <a:fillRect/>
          </a:stretch>
        </p:blipFill>
        <p:spPr>
          <a:xfrm>
            <a:off x="-256011" y="-10474143"/>
            <a:ext cx="27695110" cy="3466136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Параллелограмм"/>
          <p:cNvSpPr/>
          <p:nvPr/>
        </p:nvSpPr>
        <p:spPr>
          <a:xfrm>
            <a:off x="-16027764" y="-51356"/>
            <a:ext cx="29120759" cy="13818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b="0"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9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39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0" name="Уровень текста 1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defTabSz="449580">
              <a:defRPr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Текст пункта на слайде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7" name="Уровень текста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>
            <a:lvl1pPr defTabSz="449580">
              <a:defRPr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Текст пункта на слайде</a:t>
            </a:r>
          </a:p>
        </p:txBody>
      </p:sp>
      <p:sp>
        <p:nvSpPr>
          <p:cNvPr id="58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5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76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5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Уровень текста 1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50000"/>
              </a:lnSpc>
              <a:spcBef>
                <a:spcPts val="1800"/>
              </a:spcBef>
              <a:buSzTx/>
              <a:buNone/>
              <a:defRPr b="1" spc="-99" sz="5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Темы повестки дня</a:t>
            </a:r>
          </a:p>
        </p:txBody>
      </p:sp>
      <p:sp>
        <p:nvSpPr>
          <p:cNvPr id="8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defRPr b="0" sz="18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hyperlink" Target="mailto:hotline2021@mail.ru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8.tif"/><Relationship Id="rId7" Type="http://schemas.openxmlformats.org/officeDocument/2006/relationships/image" Target="../media/image9.tif"/><Relationship Id="rId8" Type="http://schemas.openxmlformats.org/officeDocument/2006/relationships/image" Target="../media/image10.tif"/><Relationship Id="rId9" Type="http://schemas.openxmlformats.org/officeDocument/2006/relationships/image" Target="../media/image11.tif"/><Relationship Id="rId10" Type="http://schemas.openxmlformats.org/officeDocument/2006/relationships/image" Target="../media/image12.tif"/><Relationship Id="rId11" Type="http://schemas.openxmlformats.org/officeDocument/2006/relationships/image" Target="../media/image13.tif"/><Relationship Id="rId12" Type="http://schemas.openxmlformats.org/officeDocument/2006/relationships/image" Target="../media/image14.tif"/><Relationship Id="rId13" Type="http://schemas.openxmlformats.org/officeDocument/2006/relationships/image" Target="../media/image15.tif"/><Relationship Id="rId14" Type="http://schemas.openxmlformats.org/officeDocument/2006/relationships/image" Target="../media/image16.tif"/><Relationship Id="rId15" Type="http://schemas.openxmlformats.org/officeDocument/2006/relationships/image" Target="../media/image17.tif"/><Relationship Id="rId16" Type="http://schemas.openxmlformats.org/officeDocument/2006/relationships/image" Target="../media/image18.tif"/><Relationship Id="rId17" Type="http://schemas.openxmlformats.org/officeDocument/2006/relationships/image" Target="../media/image19.tif"/><Relationship Id="rId18" Type="http://schemas.openxmlformats.org/officeDocument/2006/relationships/image" Target="../media/image20.tif"/><Relationship Id="rId19" Type="http://schemas.openxmlformats.org/officeDocument/2006/relationships/image" Target="../media/image21.tif"/><Relationship Id="rId20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://88003335112.ru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2.tif"/><Relationship Id="rId4" Type="http://schemas.openxmlformats.org/officeDocument/2006/relationships/image" Target="../media/image3.png"/><Relationship Id="rId5" Type="http://schemas.openxmlformats.org/officeDocument/2006/relationships/image" Target="../media/image2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8 800 333 5 112"/>
          <p:cNvSpPr txBox="1"/>
          <p:nvPr/>
        </p:nvSpPr>
        <p:spPr>
          <a:xfrm>
            <a:off x="7735569" y="9225663"/>
            <a:ext cx="891286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7">
              <a:lnSpc>
                <a:spcPct val="80000"/>
              </a:lnSpc>
              <a:defRPr b="0" spc="-200" sz="10000">
                <a:solidFill>
                  <a:srgbClr val="ED2B23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8 800 333 5 112</a:t>
            </a:r>
          </a:p>
        </p:txBody>
      </p:sp>
      <p:sp>
        <p:nvSpPr>
          <p:cNvPr id="148" name="ГОРЯЧАЯ ЛИНИЯ…"/>
          <p:cNvSpPr txBox="1"/>
          <p:nvPr/>
        </p:nvSpPr>
        <p:spPr>
          <a:xfrm>
            <a:off x="1459435" y="3698866"/>
            <a:ext cx="21465132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defRPr b="0" sz="16000">
                <a:solidFill>
                  <a:srgbClr val="3D3D3D"/>
                </a:solidFill>
                <a:uFillTx/>
                <a:latin typeface="Impact"/>
                <a:ea typeface="Impact"/>
                <a:cs typeface="Impact"/>
                <a:sym typeface="Impact"/>
              </a:defRPr>
            </a:pPr>
            <a:r>
              <a:t>ГОРЯЧАЯ ЛИНИЯ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457200">
              <a:lnSpc>
                <a:spcPct val="100000"/>
              </a:lnSpc>
              <a:defRPr b="0" sz="16000">
                <a:solidFill>
                  <a:srgbClr val="FF4040"/>
                </a:solidFill>
                <a:uFillTx/>
                <a:latin typeface="Impact"/>
                <a:ea typeface="Impact"/>
                <a:cs typeface="Impact"/>
                <a:sym typeface="Impact"/>
              </a:defRPr>
            </a:pPr>
            <a:r>
              <a:t>АНТИ</a:t>
            </a:r>
            <a:r>
              <a:rPr>
                <a:solidFill>
                  <a:srgbClr val="3D3D3D"/>
                </a:solidFill>
              </a:rPr>
              <a:t>КОНТРАФАКТ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814" y="602398"/>
            <a:ext cx="13928285" cy="859338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Возглавляет Ассоциацию известный российский политический и общественный деятель, генерал МВД, доктор юридических наук, профессор, ранее советник Президента Российской Федерации В.В.Путина…"/>
          <p:cNvSpPr txBox="1"/>
          <p:nvPr/>
        </p:nvSpPr>
        <p:spPr>
          <a:xfrm>
            <a:off x="15821539" y="3415500"/>
            <a:ext cx="7263624" cy="37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100000"/>
              </a:lnSpc>
              <a:defRPr i="1" sz="3100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Возглавляет Ассоциацию известный российский политический и общественный деятель, генерал МВД, доктор юридических наук, профессор,</a:t>
            </a:r>
            <a:br/>
            <a:r>
              <a:t>ранее советник Президента Российской Федерации В.В.Путина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914400">
              <a:lnSpc>
                <a:spcPct val="100000"/>
              </a:lnSpc>
              <a:defRPr i="1" sz="3100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Аслаханов Асламбек Ахмедович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2 марта 2021 года состоялась конференция в Пресс-центре ТАСС посвящённая  запуску Горячей линии “Антиконтрафакт”. О работе Горячей линии, обеспечении прав потребителей и производителей, противодействии незаконному обороту промышленной продукции, а"/>
          <p:cNvSpPr txBox="1"/>
          <p:nvPr/>
        </p:nvSpPr>
        <p:spPr>
          <a:xfrm>
            <a:off x="10865435" y="523119"/>
            <a:ext cx="12700821" cy="1266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 марта 2021 года состоялась конференция в Пресс-центре ТАСС, посвящённая  запуску Горячей линии “Антиконтрафакт”. О работе Горячей линии, обеспечении прав потребителей и производителей, противодействии незаконному обороту промышленной продукции, а также способах защиты интеллектуальной собственности и авторских прав рассказали президент Международной ассоциации "Антиконтрафакт" Асламбек Аслаханов, первый вице- президент Международной ассоциации "Антиконтрафакт" Байсолт Хамзатов, первый вице-президент Союза машиностроителей России, заместитель директора департамента системы цифровой маркировки Министерства промышленности и торговли РФ Владислав Заславский, депутат Госдумы Владимир Гутенев, художественный руководитель Центра театра и кино Никита Михалков, начальник Управления торговых ограничений, валютного и экспортного контроля Федеральной таможенной службы  России Сергей Шкляев, член Правления Российского союза промышленников и предпринимателей, председатель Комитета по интеллектуальной собственности и креативным индустриям, Президент Ассоциации IPChain Андрей Кричевский и  финансовый директор региона Россия, Центральная Азия и Беларусь Группы компаний «БАТ» Елена Романюк. </a:t>
            </a:r>
          </a:p>
        </p:txBody>
      </p:sp>
      <p:pic>
        <p:nvPicPr>
          <p:cNvPr id="228" name="TASS_44592632.jpg" descr="TASS_445926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88" y="-248210"/>
            <a:ext cx="10580462" cy="7053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TASS_44592596.jpg" descr="TASS_4459259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488" y="6726563"/>
            <a:ext cx="10580462" cy="7053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82" y="2124828"/>
            <a:ext cx="11237377" cy="721615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Аслаханов  Асламбек Ахмедович, Президент Международной Ассоциации «Антиконтрафакт»: «При активной гражданской позиции каждого потребителя - тех, кто против производства, оборота и потребления контрафактной продукции и не готов мириться с нарушениями прав"/>
          <p:cNvSpPr txBox="1"/>
          <p:nvPr/>
        </p:nvSpPr>
        <p:spPr>
          <a:xfrm>
            <a:off x="11743207" y="769898"/>
            <a:ext cx="12220255" cy="1217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Аслаханов  Асламбек Ахмедович, Президент Международной Ассоциации «Антиконтрафакт»:</a:t>
            </a:r>
            <a:r>
              <a:rPr i="1"/>
              <a:t> «При активной гражданской позиции каждого потребителя - тех, кто против производства, оборота и потребления контрафактной продукции и не готов мириться с нарушениями прав потребителей, предпринимателей, кто ведет честный бизнес и выступает за цивилизованный рынок и честную конкуренцию - </a:t>
            </a:r>
            <a:r>
              <a:rPr i="1">
                <a:solidFill>
                  <a:schemeClr val="accent5"/>
                </a:solidFill>
              </a:rPr>
              <a:t>Г</a:t>
            </a:r>
            <a:r>
              <a:rPr i="1">
                <a:solidFill>
                  <a:srgbClr val="EE230C"/>
                </a:solidFill>
              </a:rPr>
              <a:t>орячая линия</a:t>
            </a:r>
            <a:r>
              <a:rPr i="1"/>
              <a:t>  «Антиконтрафакт» станет одним из эффективных механизмов противодействия незаконному обороту промышленной продукции. Активная обратная связь с потребителем – главный залог успеха проекта».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094" y="1308315"/>
            <a:ext cx="11468690" cy="468305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Сайт: https://www.88003335112.ru/…"/>
          <p:cNvSpPr txBox="1"/>
          <p:nvPr/>
        </p:nvSpPr>
        <p:spPr>
          <a:xfrm>
            <a:off x="6156192" y="7279581"/>
            <a:ext cx="15623825" cy="352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100">
                <a:latin typeface="+mn-lt"/>
                <a:ea typeface="+mn-ea"/>
                <a:cs typeface="+mn-cs"/>
                <a:sym typeface="Helvetica"/>
              </a:defRPr>
            </a:pPr>
            <a:r>
              <a:t>Сайт: https://www.88003335112.ru/</a:t>
            </a:r>
          </a:p>
          <a:p>
            <a:pPr algn="l">
              <a:defRPr sz="4100">
                <a:latin typeface="+mn-lt"/>
                <a:ea typeface="+mn-ea"/>
                <a:cs typeface="+mn-cs"/>
                <a:sym typeface="Helvetica"/>
              </a:defRPr>
            </a:pPr>
            <a:r>
              <a:t>Адрес: 109004, г. Москва, Николоямский пер., д.5, стр. 1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4100">
                <a:latin typeface="+mn-lt"/>
                <a:ea typeface="+mn-ea"/>
                <a:cs typeface="+mn-cs"/>
                <a:sym typeface="Helvetica"/>
              </a:defRPr>
            </a:pPr>
            <a:r>
              <a:t>Тел.: 8 800 333 5 112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4100">
                <a:latin typeface="+mn-lt"/>
                <a:ea typeface="+mn-ea"/>
                <a:cs typeface="+mn-cs"/>
                <a:sym typeface="Helvetica"/>
              </a:defRPr>
            </a:pPr>
            <a:r>
              <a:t>Эл. почта: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hotline2021@mail.ru</a:t>
            </a:r>
          </a:p>
        </p:txBody>
      </p:sp>
      <p:sp>
        <p:nvSpPr>
          <p:cNvPr id="236" name="Презентация - собственность МА «Антиконтрафакт»"/>
          <p:cNvSpPr txBox="1"/>
          <p:nvPr/>
        </p:nvSpPr>
        <p:spPr>
          <a:xfrm>
            <a:off x="13525864" y="12798314"/>
            <a:ext cx="10563102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A7A7A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Презентация - собственность МА «Антиконтрафакт»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/>
          <p:nvPr/>
        </p:nvSpPr>
        <p:spPr>
          <a:xfrm>
            <a:off x="1494693" y="735288"/>
            <a:ext cx="21507796" cy="76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5300">
                <a:solidFill>
                  <a:srgbClr val="F04A3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Г</a:t>
            </a:r>
            <a:r>
              <a:rPr>
                <a:solidFill>
                  <a:srgbClr val="EE230C"/>
                </a:solidFill>
              </a:rPr>
              <a:t>орячая линия </a:t>
            </a:r>
            <a:r>
              <a:rPr>
                <a:solidFill>
                  <a:srgbClr val="000000"/>
                </a:solidFill>
              </a:rPr>
              <a:t>«Антиконтрафакт» – социально-значимый проект</a:t>
            </a:r>
          </a:p>
        </p:txBody>
      </p:sp>
      <p:sp>
        <p:nvSpPr>
          <p:cNvPr id="151" name="В соответствии с резолюцией Экспертного совета от 15 декабря 2020 года, было принято решение о создании Горячей линии по противодействию незаконному обороту промышленной продукции c единым федеральным номером 8 800 333 5 112 Горячая линия «Антиконтрафакт"/>
          <p:cNvSpPr txBox="1"/>
          <p:nvPr/>
        </p:nvSpPr>
        <p:spPr>
          <a:xfrm>
            <a:off x="563309" y="1984328"/>
            <a:ext cx="23257382" cy="9747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соответствии с резолюцией Экспертного совета при Государственной комиссии по противодействию незаконному обороту промышленной продукции от 15 декабря 2020 года, было принято решение о создании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 по противодействию незаконному обороту промышленной продукции c единым федеральным номером 8 800 333 5 112. </a:t>
            </a:r>
          </a:p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24 марта 2021 года на заседании Государственной комиссии по противодействию незаконному обороту промышленной продукции была поддержана инициатива Экспертного совета об открытии Горячей линии на территории субъектов Российской Федерации с единым  федеральным номером, с целью создания объединенного сервиса для приема обращений граждан, представителей бизнес-сообщества по вопросам незаконного оборота промышленной продукции, на общественных началах.</a:t>
            </a:r>
          </a:p>
          <a:p>
            <a:pPr>
              <a:defRPr sz="3800">
                <a:solidFill>
                  <a:srgbClr val="EE230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Горячая линия</a:t>
            </a:r>
            <a:r>
              <a:rPr>
                <a:solidFill>
                  <a:srgbClr val="000000"/>
                </a:solidFill>
              </a:rPr>
              <a:t> «Антиконтрафакт», как один из механизмов общественного контроля,  позволит в режиме реального времени отслеживать факты реализации продукции, находящейся в незаконном обороте. </a:t>
            </a:r>
          </a:p>
        </p:txBody>
      </p:sp>
      <p:pic>
        <p:nvPicPr>
          <p:cNvPr id="152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  <a:extLst/>
          </a:blip>
          <a:stretch>
            <a:fillRect/>
          </a:stretch>
        </p:blipFill>
        <p:spPr>
          <a:xfrm>
            <a:off x="17704891" y="10366037"/>
            <a:ext cx="6634229" cy="2708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пуск Горячей линии проходит в несколько этапов.…"/>
          <p:cNvSpPr txBox="1"/>
          <p:nvPr/>
        </p:nvSpPr>
        <p:spPr>
          <a:xfrm>
            <a:off x="331065" y="1217424"/>
            <a:ext cx="17081336" cy="12022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Запуск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 проходит в несколько этапов.</a:t>
            </a:r>
            <a:endParaRPr i="1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-с января 2021 года  -  Линия работала в тестовом режиме,  </a:t>
            </a:r>
            <a:endParaRPr i="1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-в феврале – Горячая линия стартовала в 8 регионах: Республиках Адыгея, Дагестан, Башкортостан, Смоленской, Омской, Свердловской, Мурманской областях и Приморском крае.  </a:t>
            </a:r>
            <a:endParaRPr i="1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-С апреля по май 2021 года  запуск планируется в 25 регионах, </a:t>
            </a:r>
            <a:endParaRPr i="1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-с сентября  и  до конца текущего   года Горячая линия заработает на всей территории Российской Федерации.  </a:t>
            </a:r>
            <a:endParaRPr i="1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Работа Горячей линии осуществляется в ежедневном круглосуточном режиме в строгом соответствии с законодательством Российской Федерации и Положением о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 «Антиконтрафакт». </a:t>
            </a:r>
            <a:endParaRPr i="1"/>
          </a:p>
          <a:p>
            <a:pPr>
              <a:defRPr i="1" sz="3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Отправить сообщение на </a:t>
            </a:r>
            <a:r>
              <a:rPr>
                <a:solidFill>
                  <a:srgbClr val="EE230C"/>
                </a:solidFill>
              </a:rPr>
              <a:t>Горячую линию</a:t>
            </a:r>
            <a:r>
              <a:t> можно: по почте, по телефону, через Интернет. Обращения принимаются как с указанием персональных данных, так и анонимно. Звонки, поступившие на </a:t>
            </a:r>
            <a:r>
              <a:rPr>
                <a:solidFill>
                  <a:srgbClr val="EE230C"/>
                </a:solidFill>
              </a:rPr>
              <a:t>Горячую линию</a:t>
            </a:r>
            <a:r>
              <a:t>, записываются в целях дальнейшей обработки и реагирования. Прием и рассмотрение всех обращений на </a:t>
            </a:r>
            <a:r>
              <a:rPr>
                <a:solidFill>
                  <a:srgbClr val="EE230C"/>
                </a:solidFill>
              </a:rPr>
              <a:t>Горячую линию</a:t>
            </a:r>
            <a:r>
              <a:t> осуществляется на безвозмездной основе.</a:t>
            </a:r>
          </a:p>
        </p:txBody>
      </p:sp>
      <p:pic>
        <p:nvPicPr>
          <p:cNvPr id="155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  <a:extLst/>
          </a:blip>
          <a:stretch>
            <a:fillRect/>
          </a:stretch>
        </p:blipFill>
        <p:spPr>
          <a:xfrm>
            <a:off x="17704891" y="10366037"/>
            <a:ext cx="6634229" cy="2708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17379" y="814877"/>
            <a:ext cx="5451747" cy="5451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Горячая линия « Антиконтрафакт» не подменяет, предусмотренные законодательством Российской Федерации, каналы общения органов власти с гражданами и организациями по вопросам противодействия незаконному обороту промышленной продукции."/>
          <p:cNvSpPr txBox="1"/>
          <p:nvPr/>
        </p:nvSpPr>
        <p:spPr>
          <a:xfrm>
            <a:off x="295312" y="572451"/>
            <a:ext cx="2379337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700">
                <a:solidFill>
                  <a:srgbClr val="EE220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Горячая линия</a:t>
            </a:r>
            <a:r>
              <a:rPr>
                <a:solidFill>
                  <a:srgbClr val="000000"/>
                </a:solidFill>
              </a:rPr>
              <a:t> « Антиконтрафакт» не подменяет, предусмотренные законодательством Российской Федерации, каналы общения органов власти с гражданами и организациями по вопросам противодействия незаконному обороту промышленной продукции.</a:t>
            </a:r>
          </a:p>
        </p:txBody>
      </p:sp>
      <p:pic>
        <p:nvPicPr>
          <p:cNvPr id="159" name="image4.tif" descr="image4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936" y="1600929"/>
            <a:ext cx="2641602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Федеральная таможенная служба Российской Федерации"/>
          <p:cNvSpPr txBox="1"/>
          <p:nvPr/>
        </p:nvSpPr>
        <p:spPr>
          <a:xfrm>
            <a:off x="780995" y="4535494"/>
            <a:ext cx="195548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b="0" sz="1000"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lnSpc>
                <a:spcPct val="100000"/>
              </a:lnSpc>
              <a:defRPr b="0" sz="1000">
                <a:solidFill>
                  <a:srgbClr val="0000EE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Федеральная таможенная служба Российской Федерации</a:t>
            </a:r>
          </a:p>
        </p:txBody>
      </p:sp>
      <p:pic>
        <p:nvPicPr>
          <p:cNvPr id="161" name="image5.tif" descr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8707" y="1600929"/>
            <a:ext cx="2641604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Федеральная служба по надзору в сфере здравоохранения"/>
          <p:cNvSpPr txBox="1"/>
          <p:nvPr/>
        </p:nvSpPr>
        <p:spPr>
          <a:xfrm>
            <a:off x="3512020" y="4783144"/>
            <a:ext cx="235497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служба по надзору в сфере здравоохранения</a:t>
            </a:r>
          </a:p>
        </p:txBody>
      </p:sp>
      <p:pic>
        <p:nvPicPr>
          <p:cNvPr id="163" name="image6.tif" descr="image6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99479" y="1600929"/>
            <a:ext cx="2641602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Федеральная служба…"/>
          <p:cNvSpPr txBox="1"/>
          <p:nvPr/>
        </p:nvSpPr>
        <p:spPr>
          <a:xfrm>
            <a:off x="6642537" y="4535494"/>
            <a:ext cx="195548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defRPr sz="1500"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Федеральная служба </a:t>
            </a:r>
            <a:endParaRPr b="0"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457200">
              <a:lnSpc>
                <a:spcPct val="100000"/>
              </a:lnSpc>
              <a:defRPr sz="1500"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по интеллектуальной собственности</a:t>
            </a:r>
          </a:p>
        </p:txBody>
      </p:sp>
      <p:pic>
        <p:nvPicPr>
          <p:cNvPr id="165" name="image7.tif" descr="image7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30248" y="1600929"/>
            <a:ext cx="2641604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Федеральная служба по защите в сфере прав потребителей и благополучия человека"/>
          <p:cNvSpPr txBox="1"/>
          <p:nvPr/>
        </p:nvSpPr>
        <p:spPr>
          <a:xfrm>
            <a:off x="9373561" y="4675194"/>
            <a:ext cx="235497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служба по защите в сфере прав потребителей и благополучия человека</a:t>
            </a:r>
          </a:p>
        </p:txBody>
      </p:sp>
      <p:pic>
        <p:nvPicPr>
          <p:cNvPr id="167" name="image8.tif" descr="image8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61018" y="1600929"/>
            <a:ext cx="2641604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Федеральная служба по ветеринарному и фитосанитарному надзору/ Россельхознадзор"/>
          <p:cNvSpPr txBox="1"/>
          <p:nvPr/>
        </p:nvSpPr>
        <p:spPr>
          <a:xfrm>
            <a:off x="12161018" y="4675194"/>
            <a:ext cx="264160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служба по ветеринарному и фитосанитарному надзору/ Россельхознадзор</a:t>
            </a:r>
          </a:p>
        </p:txBody>
      </p:sp>
      <p:pic>
        <p:nvPicPr>
          <p:cNvPr id="169" name="image9.tif" descr="image9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091790" y="1600929"/>
            <a:ext cx="2641604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Федеральное агентство по техническому регулированию и метрологии - Росстандарт"/>
          <p:cNvSpPr txBox="1"/>
          <p:nvPr/>
        </p:nvSpPr>
        <p:spPr>
          <a:xfrm>
            <a:off x="15091790" y="4675194"/>
            <a:ext cx="264160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Федеральное агентство по техническому регулированию и метрологии - Росстандарт</a:t>
            </a:r>
          </a:p>
        </p:txBody>
      </p:sp>
      <p:pic>
        <p:nvPicPr>
          <p:cNvPr id="171" name="image10.tif" descr="image10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022560" y="1600929"/>
            <a:ext cx="2641604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Федеральное агентство по рыболовству"/>
          <p:cNvSpPr txBox="1"/>
          <p:nvPr/>
        </p:nvSpPr>
        <p:spPr>
          <a:xfrm>
            <a:off x="18022560" y="4891094"/>
            <a:ext cx="264160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Федеральное агентство по рыболовству </a:t>
            </a:r>
          </a:p>
        </p:txBody>
      </p:sp>
      <p:pic>
        <p:nvPicPr>
          <p:cNvPr id="173" name="image11.tif" descr="image11.t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953333" y="1600929"/>
            <a:ext cx="2641604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Министерство внутренних дел Российской Федерации"/>
          <p:cNvSpPr txBox="1"/>
          <p:nvPr/>
        </p:nvSpPr>
        <p:spPr>
          <a:xfrm>
            <a:off x="20953333" y="4891094"/>
            <a:ext cx="264160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Министерство внутренних дел Российской Федерации</a:t>
            </a:r>
          </a:p>
        </p:txBody>
      </p:sp>
      <p:pic>
        <p:nvPicPr>
          <p:cNvPr id="175" name="image12.tif" descr="image12.ti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7936" y="6022259"/>
            <a:ext cx="2641602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Федеральное бюджетное учреждение российский федеральный центр судебной экспертизы при Министерстве юстиции РФ"/>
          <p:cNvSpPr txBox="1"/>
          <p:nvPr/>
        </p:nvSpPr>
        <p:spPr>
          <a:xfrm>
            <a:off x="437934" y="8956825"/>
            <a:ext cx="2641606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Федеральное бюджетное учреждение российский федеральный центр судебной экспертизы при Министерстве юстиции РФ</a:t>
            </a:r>
          </a:p>
        </p:txBody>
      </p:sp>
      <p:pic>
        <p:nvPicPr>
          <p:cNvPr id="177" name="image13.tif" descr="image13.ti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368707" y="6022259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Федеральная служба по экологическому, технологическому и атомному надзору/РОСТЕХНАДЗОР"/>
          <p:cNvSpPr txBox="1"/>
          <p:nvPr/>
        </p:nvSpPr>
        <p:spPr>
          <a:xfrm>
            <a:off x="3368707" y="8956825"/>
            <a:ext cx="264160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служба по экологическому, технологическому и атомному надзору/РОСТЕХНАДЗОР</a:t>
            </a:r>
          </a:p>
        </p:txBody>
      </p:sp>
      <p:pic>
        <p:nvPicPr>
          <p:cNvPr id="179" name="image14.tif" descr="image14.t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99479" y="6022259"/>
            <a:ext cx="2641602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Автономная некоммерческая организация «Российская система качества»/ РОСКАЧЕСТВО"/>
          <p:cNvSpPr txBox="1"/>
          <p:nvPr/>
        </p:nvSpPr>
        <p:spPr>
          <a:xfrm>
            <a:off x="6299478" y="8941216"/>
            <a:ext cx="264160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Автономная некоммерческая организация «Российская система качества»/ РОСКАЧЕСТВО </a:t>
            </a:r>
          </a:p>
        </p:txBody>
      </p:sp>
      <p:pic>
        <p:nvPicPr>
          <p:cNvPr id="181" name="image15.tif" descr="image15.t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230248" y="6022259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Федеральная служба по надзору в сфере образования и науки"/>
          <p:cNvSpPr txBox="1"/>
          <p:nvPr/>
        </p:nvSpPr>
        <p:spPr>
          <a:xfrm>
            <a:off x="9230249" y="9096525"/>
            <a:ext cx="2641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служба по надзору в сфере образования и науки </a:t>
            </a:r>
          </a:p>
        </p:txBody>
      </p:sp>
      <p:pic>
        <p:nvPicPr>
          <p:cNvPr id="183" name="image16.tif" descr="image16.ti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161018" y="6022259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Национальная система аккредитации"/>
          <p:cNvSpPr txBox="1"/>
          <p:nvPr/>
        </p:nvSpPr>
        <p:spPr>
          <a:xfrm>
            <a:off x="12161018" y="9096525"/>
            <a:ext cx="264160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Национальная система аккредитации</a:t>
            </a:r>
          </a:p>
        </p:txBody>
      </p:sp>
      <p:pic>
        <p:nvPicPr>
          <p:cNvPr id="185" name="image17.tif" descr="image17.ti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091790" y="6022259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Федеральная налоговая служба РФ"/>
          <p:cNvSpPr txBox="1"/>
          <p:nvPr/>
        </p:nvSpPr>
        <p:spPr>
          <a:xfrm>
            <a:off x="15091790" y="9096525"/>
            <a:ext cx="264160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налоговая служба РФ</a:t>
            </a:r>
          </a:p>
        </p:txBody>
      </p:sp>
      <p:pic>
        <p:nvPicPr>
          <p:cNvPr id="187" name="image18.tif" descr="image18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022560" y="6022259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Государственная противопожарная служба МЧС России"/>
          <p:cNvSpPr txBox="1"/>
          <p:nvPr/>
        </p:nvSpPr>
        <p:spPr>
          <a:xfrm>
            <a:off x="18022560" y="8988575"/>
            <a:ext cx="264160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Государственная противопожарная служба МЧС России </a:t>
            </a:r>
          </a:p>
        </p:txBody>
      </p:sp>
      <p:pic>
        <p:nvPicPr>
          <p:cNvPr id="189" name="image19.tif" descr="image19.ti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953333" y="6022259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Федеральная антимонопольная служба России"/>
          <p:cNvSpPr txBox="1"/>
          <p:nvPr/>
        </p:nvSpPr>
        <p:spPr>
          <a:xfrm>
            <a:off x="20953333" y="8988575"/>
            <a:ext cx="26416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антимонопольная служба России </a:t>
            </a:r>
          </a:p>
        </p:txBody>
      </p:sp>
      <p:pic>
        <p:nvPicPr>
          <p:cNvPr id="191" name="image20.tif" descr="image20.ti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230248" y="10227691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Федеральное агентство по управлению государственным имуществом"/>
          <p:cNvSpPr txBox="1"/>
          <p:nvPr/>
        </p:nvSpPr>
        <p:spPr>
          <a:xfrm>
            <a:off x="6299477" y="11339455"/>
            <a:ext cx="264160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Федеральное агентство по управлению государственным имуществом </a:t>
            </a:r>
          </a:p>
        </p:txBody>
      </p:sp>
      <p:pic>
        <p:nvPicPr>
          <p:cNvPr id="193" name="image21.tif" descr="image21.ti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2161018" y="10227691"/>
            <a:ext cx="2641604" cy="269240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Федеральная служба по труду и занятости"/>
          <p:cNvSpPr txBox="1"/>
          <p:nvPr/>
        </p:nvSpPr>
        <p:spPr>
          <a:xfrm>
            <a:off x="15091790" y="11555355"/>
            <a:ext cx="264160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Федеральная служба по труду и занятости </a:t>
            </a:r>
          </a:p>
        </p:txBody>
      </p:sp>
      <p:pic>
        <p:nvPicPr>
          <p:cNvPr id="195" name="image2.tif" descr="image2.tif"/>
          <p:cNvPicPr>
            <a:picLocks noChangeAspect="1"/>
          </p:cNvPicPr>
          <p:nvPr/>
        </p:nvPicPr>
        <p:blipFill>
          <a:blip r:embed="rId20">
            <a:alphaModFix amt="25175"/>
            <a:extLst/>
          </a:blip>
          <a:stretch>
            <a:fillRect/>
          </a:stretch>
        </p:blipFill>
        <p:spPr>
          <a:xfrm>
            <a:off x="17704891" y="10366037"/>
            <a:ext cx="6634228" cy="2708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Обращения, поступившие на Горячую линию, будут оперативно направляться в министерства и ведомства, в чьей компетенции находится данный вопрос. Представители Экспертного совета планируют ежеквартально, на заседаниях Государственной и региональных Комиссий"/>
          <p:cNvSpPr txBox="1"/>
          <p:nvPr/>
        </p:nvSpPr>
        <p:spPr>
          <a:xfrm>
            <a:off x="309846" y="1570351"/>
            <a:ext cx="23764308" cy="1057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Обращения, поступившие на </a:t>
            </a:r>
            <a:r>
              <a:rPr>
                <a:solidFill>
                  <a:srgbClr val="EE230C"/>
                </a:solidFill>
              </a:rPr>
              <a:t>Горячую линию</a:t>
            </a:r>
            <a:r>
              <a:t>, будут оперативно направляться в министерства и ведомства, в чьей компетенции находится данный вопрос. Представители Экспертного совета планируют ежеквартально, на заседаниях Государственной и региональных Комиссий по противодействию незаконному обороту промышленной продукции, информировать по итогам работы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, а также о мерах, принимаемых в регионах по обращениям, поступающим в рамках работы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.</a:t>
            </a:r>
          </a:p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На старте Проекта крайне важно довести информацию о работе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 до максимально возможного количества граждан. Планируется размещение информации о работе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 в региональных СМИ, на баннерах наружной рекламы, на стикерах в торговых точках, транспорте, метро. Планируется работа с молодежью по теме популяризации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; проведение конференций блогеров, организации конкурса журналистов, освещающих вопросы противодействия незаконному обороту промышленной продукции. Создан и уже функционирует сайт </a:t>
            </a:r>
            <a:r>
              <a:rPr>
                <a:solidFill>
                  <a:srgbClr val="EE230C"/>
                </a:solidFill>
              </a:rPr>
              <a:t>Горячей линии</a:t>
            </a:r>
            <a:r>
              <a:t> «Антиконтрафакт», созданы страницы проекта в соцсетях.</a:t>
            </a:r>
          </a:p>
        </p:txBody>
      </p:sp>
      <p:sp>
        <p:nvSpPr>
          <p:cNvPr id="198" name="Title 1"/>
          <p:cNvSpPr txBox="1"/>
          <p:nvPr/>
        </p:nvSpPr>
        <p:spPr>
          <a:xfrm>
            <a:off x="7091946" y="314065"/>
            <a:ext cx="10200107" cy="76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5300">
                <a:latin typeface="Calibri"/>
                <a:ea typeface="Calibri"/>
                <a:cs typeface="Calibri"/>
                <a:sym typeface="Calibri"/>
              </a:defRPr>
            </a:pPr>
            <a:r>
              <a:t>Обращения на </a:t>
            </a:r>
            <a:r>
              <a:rPr>
                <a:solidFill>
                  <a:srgbClr val="ED0304"/>
                </a:solidFill>
              </a:rPr>
              <a:t>Г</a:t>
            </a:r>
            <a:r>
              <a:rPr>
                <a:solidFill>
                  <a:srgbClr val="EE230C"/>
                </a:solidFill>
              </a:rPr>
              <a:t>орячую линию</a:t>
            </a:r>
          </a:p>
        </p:txBody>
      </p:sp>
      <p:pic>
        <p:nvPicPr>
          <p:cNvPr id="199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  <a:extLst/>
          </a:blip>
          <a:stretch>
            <a:fillRect/>
          </a:stretch>
        </p:blipFill>
        <p:spPr>
          <a:xfrm>
            <a:off x="17704891" y="10366037"/>
            <a:ext cx="6634229" cy="2708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Снимок экрана 2021-03-09 в 13.57.40.png" descr="Снимок экрана 2021-03-09 в 13.57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8334" y="2053513"/>
            <a:ext cx="19987332" cy="1072491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88003335112.ru"/>
          <p:cNvSpPr txBox="1"/>
          <p:nvPr/>
        </p:nvSpPr>
        <p:spPr>
          <a:xfrm>
            <a:off x="7699068" y="357017"/>
            <a:ext cx="8985865" cy="153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sz="10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88003335112.ru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Снимок экрана 2021-03-09 в 14.30.24.png" descr="Снимок экрана 2021-03-09 в 14.30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757" y="5339822"/>
            <a:ext cx="9451531" cy="527667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FACEBOOK…"/>
          <p:cNvSpPr txBox="1"/>
          <p:nvPr/>
        </p:nvSpPr>
        <p:spPr>
          <a:xfrm>
            <a:off x="4278007" y="3941710"/>
            <a:ext cx="2625031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FACEBOOK</a:t>
            </a:r>
          </a:p>
        </p:txBody>
      </p:sp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6993" y="3627470"/>
            <a:ext cx="1219204" cy="121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Снимок экрана 2021-03-09 в 14.24.42.png" descr="Снимок экрана 2021-03-09 в 14.24.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63917" y="5339822"/>
            <a:ext cx="9610723" cy="527667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INSTAGRAM…"/>
          <p:cNvSpPr txBox="1"/>
          <p:nvPr/>
        </p:nvSpPr>
        <p:spPr>
          <a:xfrm>
            <a:off x="16126589" y="3941710"/>
            <a:ext cx="2885382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INSTAGRAM</a:t>
            </a:r>
          </a:p>
        </p:txBody>
      </p:sp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98383" y="3627470"/>
            <a:ext cx="1219205" cy="121920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Антиконтрафакт-Горячая-линия"/>
          <p:cNvSpPr txBox="1"/>
          <p:nvPr/>
        </p:nvSpPr>
        <p:spPr>
          <a:xfrm>
            <a:off x="1125406" y="2360114"/>
            <a:ext cx="9453861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Антиконтрафакт-Горячая-линия </a:t>
            </a:r>
          </a:p>
        </p:txBody>
      </p:sp>
      <p:sp>
        <p:nvSpPr>
          <p:cNvPr id="211" name="antikontrafakt_hotline"/>
          <p:cNvSpPr txBox="1"/>
          <p:nvPr/>
        </p:nvSpPr>
        <p:spPr>
          <a:xfrm>
            <a:off x="14548515" y="2360114"/>
            <a:ext cx="6041530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antikontrafakt_hotline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Горячая линия  - это  простой, доступный и удобный сервис с единым федеральным номером для обращений организаций и граждан по любым вопросам незаконного оборота продукции на территории всей страны.…"/>
          <p:cNvSpPr txBox="1"/>
          <p:nvPr/>
        </p:nvSpPr>
        <p:spPr>
          <a:xfrm>
            <a:off x="1970014" y="1209453"/>
            <a:ext cx="19822130" cy="573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01A2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Горячая линия</a:t>
            </a:r>
            <a:r>
              <a:rPr>
                <a:solidFill>
                  <a:srgbClr val="000000"/>
                </a:solidFill>
              </a:rPr>
              <a:t>  - это  простой, доступный и удобный сервис с единым федеральным номером для обращений организаций и граждан по любым вопросам незаконного оборота продукции на территории всей страны.</a:t>
            </a:r>
            <a:endParaRPr i="1"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Реализация проекта, по решению Экспертного совета при Государственной комиссии по противодействию незаконному обороту продукции,  поручена Международной ассоциации «Антиконтрафакт»</a:t>
            </a:r>
          </a:p>
        </p:txBody>
      </p:sp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  <a:extLst/>
          </a:blip>
          <a:stretch>
            <a:fillRect/>
          </a:stretch>
        </p:blipFill>
        <p:spPr>
          <a:xfrm>
            <a:off x="16668568" y="10257128"/>
            <a:ext cx="7740756" cy="3160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294" y="9216945"/>
            <a:ext cx="4402395" cy="388447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Государственная комиссия по противодействию незаконному обороту промышленной продукции"/>
          <p:cNvSpPr txBox="1"/>
          <p:nvPr/>
        </p:nvSpPr>
        <p:spPr>
          <a:xfrm>
            <a:off x="6061335" y="10409545"/>
            <a:ext cx="4064197" cy="19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solidFill>
                  <a:srgbClr val="111111"/>
                </a:solidFill>
              </a:defRPr>
            </a:lvl1pPr>
          </a:lstStyle>
          <a:p>
            <a:pPr/>
            <a:r>
              <a:t>Государственная комиссия по противодействию незаконному обороту промышленной продукции</a:t>
            </a:r>
          </a:p>
        </p:txBody>
      </p:sp>
      <p:sp>
        <p:nvSpPr>
          <p:cNvPr id="217" name="Экспертный совет при Государственной комиссии по противодействию незаконному обороту промышленной продукции"/>
          <p:cNvSpPr txBox="1"/>
          <p:nvPr/>
        </p:nvSpPr>
        <p:spPr>
          <a:xfrm>
            <a:off x="10375175" y="10409545"/>
            <a:ext cx="5185990" cy="19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solidFill>
                  <a:srgbClr val="111111"/>
                </a:solidFill>
              </a:defRPr>
            </a:lvl1pPr>
          </a:lstStyle>
          <a:p>
            <a:pPr/>
            <a:r>
              <a:t>Экспертный совет при Государственной комиссии по противодействию незаконному обороту промышленной продукции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/>
        </p:nvSpPr>
        <p:spPr>
          <a:xfrm>
            <a:off x="6284328" y="431073"/>
            <a:ext cx="11905926" cy="1932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5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О Международной ассоциации «Антиконтрафакт»</a:t>
            </a:r>
          </a:p>
        </p:txBody>
      </p:sp>
      <p:pic>
        <p:nvPicPr>
          <p:cNvPr id="220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  <a:extLst/>
          </a:blip>
          <a:stretch>
            <a:fillRect/>
          </a:stretch>
        </p:blipFill>
        <p:spPr>
          <a:xfrm>
            <a:off x="17704891" y="10366037"/>
            <a:ext cx="6634229" cy="270898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В 2011 году по предложению МВД и Минпромторга РФ при поддержке Правительства России было создано некоммерческое Партнерство «Международный Альянс по борьбе с контрафактной продукцией« Антиконтрафакт ». общественными организациями России, Украины, Каза"/>
          <p:cNvSpPr txBox="1"/>
          <p:nvPr/>
        </p:nvSpPr>
        <p:spPr>
          <a:xfrm>
            <a:off x="284850" y="2792799"/>
            <a:ext cx="15467242" cy="1037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2011 году по предложению МВД и Минпромторга РФ при поддержке Правительства России было создано некоммерческое Партнерство «Международный Альянс по борьбе с контрафактной продукцией« Антиконтрафакт ». общественными организациями России, Украины, Казахстана и Беларуси. В 2015 году Партнерство преобразовано в международную Ассоциацию организаций, занимающихся борьбой с контрафактной продукцией «Антиконтрафакт». </a:t>
            </a:r>
          </a:p>
          <a:p>
            <a: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Среди проектов ассоциации, особое место занимает – Ежегодный </a:t>
            </a:r>
          </a:p>
          <a:p>
            <a: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Международный форум «АНТИКОНТРАФАКТ»</a:t>
            </a:r>
          </a:p>
          <a:p>
            <a: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Согласно постановлению правительства РФ, Международная Ассоциация «Антиконтрафакт» организовала и провела 22-24 октября 2012 года первый Международный форум «Антиконтрафакт-2012». В форуме приняли участие 2400 человек. Аккредитовано 256 представителей СМИ, что свидетельствует об огромном интересе к обсуждаемым вопросам. </a:t>
            </a:r>
          </a:p>
        </p:txBody>
      </p:sp>
      <p:pic>
        <p:nvPicPr>
          <p:cNvPr id="22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02338" y="2704673"/>
            <a:ext cx="4865326" cy="7442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