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embeddedFontLs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8ereRP/L0Vrh+U4awS6N0dWjX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9533CA6-0B04-43E8-908E-281D82149620}">
  <a:tblStyle styleId="{F9533CA6-0B04-43E8-908E-281D8214962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17D129-4595-46B6-B205-B07C1511E8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3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632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c55ab3b7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2c55ab3b7d_0_2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2c55ab3b7d_0_29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0"/>
            <a:ext cx="12191040" cy="685692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AF5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"/>
          <p:cNvGrpSpPr/>
          <p:nvPr/>
        </p:nvGrpSpPr>
        <p:grpSpPr>
          <a:xfrm>
            <a:off x="0" y="3"/>
            <a:ext cx="12598742" cy="7195852"/>
            <a:chOff x="0" y="3"/>
            <a:chExt cx="12598742" cy="7195852"/>
          </a:xfrm>
        </p:grpSpPr>
        <p:grpSp>
          <p:nvGrpSpPr>
            <p:cNvPr id="66" name="Google Shape;66;p1"/>
            <p:cNvGrpSpPr/>
            <p:nvPr/>
          </p:nvGrpSpPr>
          <p:grpSpPr>
            <a:xfrm>
              <a:off x="0" y="3"/>
              <a:ext cx="12273160" cy="7002681"/>
              <a:chOff x="0" y="0"/>
              <a:chExt cx="12192000" cy="6857997"/>
            </a:xfrm>
          </p:grpSpPr>
          <p:pic>
            <p:nvPicPr>
              <p:cNvPr id="67" name="Google Shape;6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6" y="0"/>
                <a:ext cx="12185903" cy="6857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12192000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36314" y="3"/>
              <a:ext cx="2662428" cy="71958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" name="Google Shape;70;p1"/>
          <p:cNvPicPr preferRelativeResize="0"/>
          <p:nvPr/>
        </p:nvPicPr>
        <p:blipFill rotWithShape="1">
          <a:blip r:embed="rId6">
            <a:alphaModFix/>
          </a:blip>
          <a:srcRect b="14879"/>
          <a:stretch/>
        </p:blipFill>
        <p:spPr>
          <a:xfrm>
            <a:off x="0" y="12686"/>
            <a:ext cx="12306400" cy="68753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/>
          <p:nvPr/>
        </p:nvSpPr>
        <p:spPr>
          <a:xfrm>
            <a:off x="331560" y="350640"/>
            <a:ext cx="6220800" cy="11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00" rIns="0" bIns="0" anchor="t" anchorCtr="0">
            <a:noAutofit/>
          </a:bodyPr>
          <a:lstStyle/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331560" y="5541120"/>
            <a:ext cx="4204800" cy="11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00" rIns="0" bIns="0" anchor="t" anchorCtr="0">
            <a:noAutofit/>
          </a:bodyPr>
          <a:lstStyle/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1025600" y="191500"/>
            <a:ext cx="10199100" cy="193890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ffectLst>
            <a:outerShdw blurRad="50800" dist="38100" dir="2700000" algn="tl" rotWithShape="0">
              <a:schemeClr val="lt1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СОЗДАНИЕ ГЛЭМПИНГА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“МЕСТО СЧАСТЬЯ”</a:t>
            </a:r>
            <a:endParaRPr sz="1800">
              <a:solidFill>
                <a:srgbClr val="3856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2677004" y="2250038"/>
            <a:ext cx="650357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385622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691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МР Пермский край, Пермский район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0369" y="1248377"/>
            <a:ext cx="644950" cy="68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0" y="3"/>
            <a:ext cx="12598742" cy="7195852"/>
            <a:chOff x="0" y="3"/>
            <a:chExt cx="12598742" cy="7195852"/>
          </a:xfrm>
        </p:grpSpPr>
        <p:grpSp>
          <p:nvGrpSpPr>
            <p:cNvPr id="195" name="Google Shape;195;p9"/>
            <p:cNvGrpSpPr/>
            <p:nvPr/>
          </p:nvGrpSpPr>
          <p:grpSpPr>
            <a:xfrm>
              <a:off x="0" y="3"/>
              <a:ext cx="12273160" cy="7002681"/>
              <a:chOff x="0" y="0"/>
              <a:chExt cx="12192000" cy="6857997"/>
            </a:xfrm>
          </p:grpSpPr>
          <p:pic>
            <p:nvPicPr>
              <p:cNvPr id="196" name="Google Shape;196;p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6" y="0"/>
                <a:ext cx="12185903" cy="6857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12192000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36314" y="3"/>
              <a:ext cx="2662428" cy="71958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9" name="Google Shape;19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2036" y="4379215"/>
            <a:ext cx="1071499" cy="9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1514182" y="411386"/>
            <a:ext cx="6844500" cy="750900"/>
          </a:xfrm>
          <a:prstGeom prst="rect">
            <a:avLst/>
          </a:prstGeom>
          <a:solidFill>
            <a:srgbClr val="FFFFFF">
              <a:alpha val="13725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13300" rIns="0" bIns="0" anchor="t" anchorCtr="0">
            <a:noAutofit/>
          </a:bodyPr>
          <a:lstStyle/>
          <a:p>
            <a:pPr marL="12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2"/>
              </a:buClr>
              <a:buSzPts val="3800"/>
              <a:buFont typeface="Tahoma"/>
              <a:buNone/>
            </a:pPr>
            <a:r>
              <a:rPr lang="ru-RU" sz="3800" b="1" i="0" u="none" strike="noStrike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ГЛЭМПИНГ Место Счастья</a:t>
            </a:r>
            <a:endParaRPr sz="3800" b="1" i="0" u="none" strike="noStrike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539799" y="1381558"/>
            <a:ext cx="6221480" cy="11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00" rIns="0" bIns="0" anchor="t" anchorCtr="0">
            <a:noAutofit/>
          </a:bodyPr>
          <a:lstStyle/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lang="ru-RU" sz="2000" b="1" i="0" u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Партнеры:</a:t>
            </a:r>
            <a:endParaRPr/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Проект и строительство</a:t>
            </a:r>
            <a:endParaRPr/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lang="ru-RU" sz="2000" b="1" i="0" u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Компания Индивидом</a:t>
            </a:r>
            <a:endParaRPr/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9098" y="3011703"/>
            <a:ext cx="1017375" cy="101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3753" y="1606734"/>
            <a:ext cx="2810371" cy="90785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</p:pic>
      <p:sp>
        <p:nvSpPr>
          <p:cNvPr id="204" name="Google Shape;204;p9"/>
          <p:cNvSpPr txBox="1"/>
          <p:nvPr/>
        </p:nvSpPr>
        <p:spPr>
          <a:xfrm>
            <a:off x="539799" y="4257977"/>
            <a:ext cx="3666850" cy="11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00" rIns="0" bIns="0" anchor="t" anchorCtr="0">
            <a:noAutofit/>
          </a:bodyPr>
          <a:lstStyle/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Управление проектом</a:t>
            </a:r>
            <a:endParaRPr/>
          </a:p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ООО “Дары природы” 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67299" y="2959060"/>
            <a:ext cx="47268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00" rIns="0" bIns="0" anchor="t" anchorCtr="0">
            <a:noAutofit/>
          </a:bodyPr>
          <a:lstStyle/>
          <a:p>
            <a:pPr marL="12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Концепт и продвижение</a:t>
            </a:r>
            <a:endParaRPr/>
          </a:p>
          <a:p>
            <a:pPr marL="12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Друзья Пармы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539799" y="5535136"/>
            <a:ext cx="4205450" cy="11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00" rIns="0" bIns="0" anchor="t" anchorCtr="0">
            <a:noAutofit/>
          </a:bodyPr>
          <a:lstStyle/>
          <a:p>
            <a:pPr marL="12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Руководитель проекта </a:t>
            </a:r>
            <a:endParaRPr/>
          </a:p>
          <a:p>
            <a:pPr marL="12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Матюшин Максим Валерьевич</a:t>
            </a:r>
            <a:endParaRPr/>
          </a:p>
          <a:p>
            <a:pPr marL="12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+79194929942</a:t>
            </a:r>
            <a:endParaRPr/>
          </a:p>
        </p:txBody>
      </p:sp>
      <p:pic>
        <p:nvPicPr>
          <p:cNvPr id="207" name="Google Shape;20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811" y="444940"/>
            <a:ext cx="644950" cy="68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"/>
          <p:cNvGrpSpPr/>
          <p:nvPr/>
        </p:nvGrpSpPr>
        <p:grpSpPr>
          <a:xfrm>
            <a:off x="0" y="3"/>
            <a:ext cx="12598742" cy="7195852"/>
            <a:chOff x="0" y="3"/>
            <a:chExt cx="12598742" cy="7195852"/>
          </a:xfrm>
        </p:grpSpPr>
        <p:grpSp>
          <p:nvGrpSpPr>
            <p:cNvPr id="82" name="Google Shape;82;p2"/>
            <p:cNvGrpSpPr/>
            <p:nvPr/>
          </p:nvGrpSpPr>
          <p:grpSpPr>
            <a:xfrm>
              <a:off x="0" y="3"/>
              <a:ext cx="12273160" cy="7002681"/>
              <a:chOff x="0" y="0"/>
              <a:chExt cx="12192000" cy="6857997"/>
            </a:xfrm>
          </p:grpSpPr>
          <p:pic>
            <p:nvPicPr>
              <p:cNvPr id="83" name="Google Shape;83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6" y="0"/>
                <a:ext cx="12185903" cy="6857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12192000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5" name="Google Shape;8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36314" y="3"/>
              <a:ext cx="2662428" cy="7195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2"/>
          <p:cNvSpPr/>
          <p:nvPr/>
        </p:nvSpPr>
        <p:spPr>
          <a:xfrm>
            <a:off x="439250" y="1600975"/>
            <a:ext cx="63924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Цель проекта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привлечение туристического потока, развитие туризма и пропаганда здорового образа жизни посредством создания все сезонного инфраструктурного комплекса, интегрированного в туристический кластер Пермского района.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Место реализации проекта (адрес или GPS-координаты)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Проект реализуется в туристском кластере, в котором основным видом туризма является активный и экологический туризм. 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Расположен в непосредственной близости к горнолыжному комплексу «Жебреи» и туристическим ресурсам расположенным в Акватория реки сылва.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край Пермский, р-н Пермский, с/пос. Фроловское, д. Канабеково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GPS координаты 57°56'31.3"N 56°38'56.5"E;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кадастровые номера земельных участков 59:32:3660004:22 и 59:32:0000000:9232)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1647812" y="892767"/>
            <a:ext cx="8395854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Cсоответствующей инфраструктурной организацией территории. Создание имущественного комплекса круглогодичных средств размещения 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2130918" y="129479"/>
            <a:ext cx="7429642" cy="707886"/>
          </a:xfrm>
          <a:prstGeom prst="rect">
            <a:avLst/>
          </a:prstGeom>
          <a:solidFill>
            <a:srgbClr val="FFFFFF">
              <a:alpha val="17647"/>
            </a:srgbClr>
          </a:solidFill>
          <a:ln>
            <a:noFill/>
          </a:ln>
          <a:effectLst>
            <a:outerShdw blurRad="50800" dist="50800" dir="5400000" sx="1000" sy="1000" algn="ctr" rotWithShape="0">
              <a:schemeClr val="lt1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Глэмпинг «Место Счастья»</a:t>
            </a:r>
            <a:endParaRPr sz="4000" b="1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1522" y="1871500"/>
            <a:ext cx="4840076" cy="47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9244" y="209152"/>
            <a:ext cx="644950" cy="68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3"/>
          <p:cNvGrpSpPr/>
          <p:nvPr/>
        </p:nvGrpSpPr>
        <p:grpSpPr>
          <a:xfrm>
            <a:off x="0" y="3"/>
            <a:ext cx="12598742" cy="7195852"/>
            <a:chOff x="0" y="3"/>
            <a:chExt cx="12598742" cy="7195852"/>
          </a:xfrm>
        </p:grpSpPr>
        <p:grpSp>
          <p:nvGrpSpPr>
            <p:cNvPr id="97" name="Google Shape;97;p3"/>
            <p:cNvGrpSpPr/>
            <p:nvPr/>
          </p:nvGrpSpPr>
          <p:grpSpPr>
            <a:xfrm>
              <a:off x="0" y="3"/>
              <a:ext cx="12273160" cy="7002681"/>
              <a:chOff x="0" y="0"/>
              <a:chExt cx="12192000" cy="6857997"/>
            </a:xfrm>
          </p:grpSpPr>
          <p:pic>
            <p:nvPicPr>
              <p:cNvPr id="98" name="Google Shape;9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6" y="0"/>
                <a:ext cx="12185903" cy="6857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12192000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0" name="Google Shape;100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36314" y="3"/>
              <a:ext cx="2662428" cy="7195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3"/>
          <p:cNvSpPr/>
          <p:nvPr/>
        </p:nvSpPr>
        <p:spPr>
          <a:xfrm>
            <a:off x="378690" y="786040"/>
            <a:ext cx="11555402" cy="18158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Стратегией развития туризма в Пермском крае на период до 2035 года определены Задачи развития туризма в Пермском крае: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1. Развитие туристической инфраструктуры в регионе;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 Формирование комплексных, конкурентоспособных туристских продуктов региона;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Повышение качества туристских услуг региона;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 Продвижение туристских продуктов региона на российском и мировом уровнях;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5. Совершенствование системы управления развитием туризма в регионе.</a:t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378690" y="2799239"/>
            <a:ext cx="568683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Своим созданием проект принимает прямое участие в решении выше упомянутых задач. </a:t>
            </a:r>
            <a:endParaRPr sz="18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latin typeface="Tahoma"/>
                <a:ea typeface="Tahoma"/>
                <a:cs typeface="Tahoma"/>
                <a:sym typeface="Tahoma"/>
              </a:rPr>
              <a:t>С</a:t>
            </a:r>
            <a:r>
              <a:rPr lang="ru-RU" sz="1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пособствует получению синергетического эффекта на уровне региона от взаимосвязанного развития всех туристических кластеров Пермского края</a:t>
            </a:r>
            <a:r>
              <a:rPr lang="ru-RU" sz="1800" b="1">
                <a:latin typeface="Tahoma"/>
                <a:ea typeface="Tahoma"/>
                <a:cs typeface="Tahoma"/>
                <a:sym typeface="Tahoma"/>
              </a:rPr>
              <a:t>. </a:t>
            </a:r>
            <a:endParaRPr sz="1800" b="1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ru-RU" sz="18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том числе посредством интеграции в процесс создания бесшовной инфраструктуры в рамках Туристического проекта - макротерритория "Большой Урал".</a:t>
            </a:r>
            <a:endParaRPr sz="18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999279" y="115385"/>
            <a:ext cx="3990195" cy="646331"/>
          </a:xfrm>
          <a:prstGeom prst="rect">
            <a:avLst/>
          </a:prstGeom>
          <a:solidFill>
            <a:srgbClr val="FFFFFF">
              <a:alpha val="15686"/>
            </a:srgbClr>
          </a:solidFill>
          <a:ln>
            <a:noFill/>
          </a:ln>
          <a:effectLst>
            <a:outerShdw blurRad="50800" dist="38100" dir="2700000" algn="tl" rotWithShape="0">
              <a:schemeClr val="lt1">
                <a:alpha val="1294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Задачи проекта</a:t>
            </a:r>
            <a:endParaRPr sz="3600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5520" y="2946543"/>
            <a:ext cx="5957885" cy="3566837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2700000" scaled="0"/>
          </a:gradFill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8694" y="96739"/>
            <a:ext cx="644950" cy="68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4"/>
          <p:cNvGrpSpPr/>
          <p:nvPr/>
        </p:nvGrpSpPr>
        <p:grpSpPr>
          <a:xfrm>
            <a:off x="0" y="3"/>
            <a:ext cx="12598742" cy="7195852"/>
            <a:chOff x="0" y="3"/>
            <a:chExt cx="12598742" cy="7195852"/>
          </a:xfrm>
        </p:grpSpPr>
        <p:grpSp>
          <p:nvGrpSpPr>
            <p:cNvPr id="111" name="Google Shape;111;p4"/>
            <p:cNvGrpSpPr/>
            <p:nvPr/>
          </p:nvGrpSpPr>
          <p:grpSpPr>
            <a:xfrm>
              <a:off x="0" y="3"/>
              <a:ext cx="12273160" cy="7002681"/>
              <a:chOff x="0" y="0"/>
              <a:chExt cx="12192000" cy="6857997"/>
            </a:xfrm>
          </p:grpSpPr>
          <p:pic>
            <p:nvPicPr>
              <p:cNvPr id="112" name="Google Shape;112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6" y="0"/>
                <a:ext cx="12185903" cy="6857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Google Shape;113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12192000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4" name="Google Shape;11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36314" y="3"/>
              <a:ext cx="2662428" cy="7195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4"/>
          <p:cNvSpPr/>
          <p:nvPr/>
        </p:nvSpPr>
        <p:spPr>
          <a:xfrm>
            <a:off x="561372" y="2075628"/>
            <a:ext cx="10457727" cy="3477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9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AutoNum type="arabicPeriod"/>
            </a:pPr>
            <a:r>
              <a:rPr lang="ru-RU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Создание инфраструктурного туристического комплекса с максимально возможным горизонтом развития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2.   Формирование комплексного туристического продукта, как сочетания средств размещения и комплекса услуг тематического характера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  Интеграция в туристический кластер Пермского района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4.   Формирование и удержание туристического потока как из регионов смежных с Пермским краем, так и географически удаленных от территории Пермского края.</a:t>
            </a:r>
            <a:endParaRPr sz="2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421935" y="397756"/>
            <a:ext cx="8736600" cy="1200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lt1">
                <a:alpha val="82745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В рамках стратегических задач достижение поставленной цели обусловлено решением следующих задач:</a:t>
            </a:r>
            <a:endParaRPr sz="2400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1369" y="397752"/>
            <a:ext cx="644950" cy="68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5"/>
          <p:cNvGrpSpPr/>
          <p:nvPr/>
        </p:nvGrpSpPr>
        <p:grpSpPr>
          <a:xfrm>
            <a:off x="0" y="3"/>
            <a:ext cx="12598742" cy="7195852"/>
            <a:chOff x="0" y="3"/>
            <a:chExt cx="12598742" cy="7195852"/>
          </a:xfrm>
        </p:grpSpPr>
        <p:grpSp>
          <p:nvGrpSpPr>
            <p:cNvPr id="123" name="Google Shape;123;p5"/>
            <p:cNvGrpSpPr/>
            <p:nvPr/>
          </p:nvGrpSpPr>
          <p:grpSpPr>
            <a:xfrm>
              <a:off x="0" y="3"/>
              <a:ext cx="12273160" cy="7002681"/>
              <a:chOff x="0" y="0"/>
              <a:chExt cx="12192000" cy="6857997"/>
            </a:xfrm>
          </p:grpSpPr>
          <p:pic>
            <p:nvPicPr>
              <p:cNvPr id="124" name="Google Shape;124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6" y="0"/>
                <a:ext cx="12185903" cy="6857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12192000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6" name="Google Shape;12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36314" y="3"/>
              <a:ext cx="2662428" cy="7195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5"/>
          <p:cNvSpPr/>
          <p:nvPr/>
        </p:nvSpPr>
        <p:spPr>
          <a:xfrm>
            <a:off x="789245" y="5402675"/>
            <a:ext cx="101239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Оборудование кемпинг стоянки, Питчей и средств размещения в летний период.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(Расчетная вместимость для единовременного размещения составляет до 40 чел.)</a:t>
            </a:r>
            <a:endParaRPr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789245" y="362600"/>
            <a:ext cx="10413356" cy="523220"/>
          </a:xfrm>
          <a:prstGeom prst="rect">
            <a:avLst/>
          </a:prstGeom>
          <a:solidFill>
            <a:srgbClr val="FFFFFF">
              <a:alpha val="13725"/>
            </a:srgbClr>
          </a:solidFill>
          <a:ln>
            <a:noFill/>
          </a:ln>
          <a:effectLst>
            <a:outerShdw blurRad="50800" dist="38100" dir="2700000" algn="tl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Проект будет реализован за период  2023-2025 года</a:t>
            </a:r>
            <a:endParaRPr sz="2800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743738" y="2079425"/>
            <a:ext cx="10215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ru-RU" sz="18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домов </a:t>
            </a:r>
            <a:r>
              <a:rPr lang="ru-RU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некапитальном исполнении, вместимостью </a:t>
            </a: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6-8</a:t>
            </a:r>
            <a:r>
              <a:rPr lang="ru-RU" sz="18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человек, 1 баня, Административный модуль, 2 чана банных, обустройство </a:t>
            </a:r>
            <a:r>
              <a:rPr lang="ru-RU" sz="1800" b="1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мангальных</a:t>
            </a:r>
            <a:r>
              <a:rPr lang="ru-RU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зон 6-8 шт.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(Расчетная вместимость для единовременного размещения составляет до </a:t>
            </a:r>
            <a:r>
              <a:rPr lang="ru-RU" sz="1800" b="1" dirty="0" smtClean="0">
                <a:latin typeface="Tahoma"/>
                <a:ea typeface="Tahoma"/>
                <a:cs typeface="Tahoma"/>
                <a:sym typeface="Tahoma"/>
              </a:rPr>
              <a:t>35-4</a:t>
            </a:r>
            <a:r>
              <a:rPr lang="ru-RU" sz="1800" b="1" dirty="0"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ru-RU" sz="18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чел.)</a:t>
            </a:r>
            <a:endParaRPr sz="18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789245" y="1248416"/>
            <a:ext cx="8821486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9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лето осень 2023 Строительство объектов первой очереди проекта </a:t>
            </a: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789245" y="3228597"/>
            <a:ext cx="9424375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9882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весна/лето 2024 строительство второй очереди проекта 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698339" y="3821448"/>
            <a:ext cx="10540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 домов в некапитальном исполнении, вместимостью 2-4 человека, 1 баня, обустройство пляжа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(Расчетная вместимость для единовременного размещения составляет до 24-30 чел.)</a:t>
            </a:r>
            <a:endParaRPr sz="18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89246" y="4791450"/>
            <a:ext cx="9917336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8392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весна /лето 2025 Строительство третьей очереди проекта 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11" y="362603"/>
            <a:ext cx="644950" cy="68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6"/>
          <p:cNvGrpSpPr/>
          <p:nvPr/>
        </p:nvGrpSpPr>
        <p:grpSpPr>
          <a:xfrm>
            <a:off x="0" y="0"/>
            <a:ext cx="12953074" cy="8138160"/>
            <a:chOff x="0" y="-1"/>
            <a:chExt cx="12953074" cy="8077199"/>
          </a:xfrm>
        </p:grpSpPr>
        <p:pic>
          <p:nvPicPr>
            <p:cNvPr id="141" name="Google Shape;141;p6"/>
            <p:cNvPicPr preferRelativeResize="0"/>
            <p:nvPr/>
          </p:nvPicPr>
          <p:blipFill rotWithShape="1">
            <a:blip r:embed="rId3">
              <a:alphaModFix/>
            </a:blip>
            <a:srcRect l="4807" b="16373"/>
            <a:stretch/>
          </p:blipFill>
          <p:spPr>
            <a:xfrm>
              <a:off x="0" y="1"/>
              <a:ext cx="12215150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75477" y="-1"/>
              <a:ext cx="3177597" cy="8077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6"/>
          <p:cNvSpPr/>
          <p:nvPr/>
        </p:nvSpPr>
        <p:spPr>
          <a:xfrm>
            <a:off x="1098832" y="223695"/>
            <a:ext cx="10017486" cy="954107"/>
          </a:xfrm>
          <a:prstGeom prst="rect">
            <a:avLst/>
          </a:prstGeom>
          <a:solidFill>
            <a:srgbClr val="FFFFFF">
              <a:alpha val="14901"/>
            </a:srgbClr>
          </a:solidFill>
          <a:ln>
            <a:noFill/>
          </a:ln>
          <a:effectLst>
            <a:outerShdw blurRad="50800" dist="38100" dir="2700000" algn="tl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2"/>
              </a:buClr>
              <a:buSzPts val="2800"/>
              <a:buFont typeface="Tahoma"/>
              <a:buNone/>
            </a:pPr>
            <a:r>
              <a:rPr lang="ru-RU" sz="2800" b="1" i="0" u="none" strike="noStrike" cap="none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Создаваемые объекты туристской инфраструктуры </a:t>
            </a:r>
            <a:endParaRPr sz="2800" b="1" i="0" u="none" strike="noStrike" cap="none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2"/>
              </a:buClr>
              <a:buSzPts val="2800"/>
              <a:buFont typeface="Tahoma"/>
              <a:buNone/>
            </a:pPr>
            <a:r>
              <a:rPr lang="ru-RU" sz="2800" b="1" i="0" u="none" strike="noStrike" cap="none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в период 2023  и их назначение </a:t>
            </a:r>
            <a:endParaRPr sz="2800" b="0" i="0" u="none" strike="noStrike" cap="none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44" name="Google Shape;144;p6"/>
          <p:cNvGraphicFramePr/>
          <p:nvPr/>
        </p:nvGraphicFramePr>
        <p:xfrm>
          <a:off x="480499" y="1401495"/>
          <a:ext cx="11254150" cy="4509070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DAFEA4"/>
                    </a:gs>
                    <a:gs pos="35000">
                      <a:srgbClr val="E3FEBF"/>
                    </a:gs>
                    <a:gs pos="100000">
                      <a:srgbClr val="F4FEE6"/>
                    </a:gs>
                  </a:gsLst>
                  <a:lin ang="16200000" scaled="0"/>
                </a:gradFill>
                <a:tableStyleId>{F9533CA6-0B04-43E8-908E-281D82149620}</a:tableStyleId>
              </a:tblPr>
              <a:tblGrid>
                <a:gridCol w="566300"/>
                <a:gridCol w="3534450"/>
                <a:gridCol w="912550"/>
                <a:gridCol w="4605650"/>
                <a:gridCol w="1635200"/>
              </a:tblGrid>
              <a:tr h="16070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/>
                        <a:t>Очередь 1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№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Наименование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Кол-во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Назначение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Примечания: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</a:tr>
              <a:tr h="1102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1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Дом 6-ти местный Country House Solo Дом под ключ 2 модуля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4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Рассчитан на размещение следующих групп туристов: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туристов выходного дня,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туристов, совмещающих туристические поездки с работой,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организованных групп туристов, в том числе несовершеннолетних, в сопровождении руководителя.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Сезон: Весна, лето, осень, зима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</a:tr>
              <a:tr h="42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2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Баня 6х8м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1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1-ая очередь SPA комплекса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Сезон: Весна, лето, осень, зима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</a:tr>
              <a:tr h="56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3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Банный чан добрыня никитич 6 человек на опоре с печью "Водяная рубашка" с обустройством дровяника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2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1-ая очередь SPA комплекса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Сезон: Весна, лето, осень, зима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</a:tr>
              <a:tr h="42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4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Место для пикника (мангал, барбекю, стол, лавочки, гамаки и д.р.)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/>
                        <a:t>12</a:t>
                      </a:r>
                      <a:endParaRPr sz="1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В модульном исполнении, с возможностью переоборудования в теплую беседку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Сезон: Весна, лето, осень, зима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</a:tr>
              <a:tr h="698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5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Благоустройство территории (паркинг, дорожки, малые архитектурные формы)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1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обеспечение и повышение комфортности условий проживания граждан, по поддержанию и улучшению санитарного и эстетического состояния территории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Сезон: Весна, лето, осень, зима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</a:tr>
              <a:tr h="42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6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Санитарный узел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2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Предназначен для поддержания чистоты и личной гигиены.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/>
                        <a:t>Сезон: Весна, лето, осень, зима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/>
                </a:tc>
              </a:tr>
            </a:tbl>
          </a:graphicData>
        </a:graphic>
      </p:graphicFrame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511" y="223703"/>
            <a:ext cx="644950" cy="68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"/>
          <p:cNvGrpSpPr/>
          <p:nvPr/>
        </p:nvGrpSpPr>
        <p:grpSpPr>
          <a:xfrm>
            <a:off x="0" y="0"/>
            <a:ext cx="12953074" cy="8138160"/>
            <a:chOff x="0" y="-1"/>
            <a:chExt cx="12953074" cy="8077199"/>
          </a:xfrm>
        </p:grpSpPr>
        <p:pic>
          <p:nvPicPr>
            <p:cNvPr id="151" name="Google Shape;151;p7"/>
            <p:cNvPicPr preferRelativeResize="0"/>
            <p:nvPr/>
          </p:nvPicPr>
          <p:blipFill rotWithShape="1">
            <a:blip r:embed="rId3">
              <a:alphaModFix/>
            </a:blip>
            <a:srcRect l="4807" b="16373"/>
            <a:stretch/>
          </p:blipFill>
          <p:spPr>
            <a:xfrm>
              <a:off x="0" y="1"/>
              <a:ext cx="12215150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75477" y="-1"/>
              <a:ext cx="3177597" cy="8077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7"/>
          <p:cNvSpPr/>
          <p:nvPr/>
        </p:nvSpPr>
        <p:spPr>
          <a:xfrm>
            <a:off x="1045146" y="611229"/>
            <a:ext cx="10193872" cy="1161744"/>
          </a:xfrm>
          <a:prstGeom prst="rect">
            <a:avLst/>
          </a:prstGeom>
          <a:solidFill>
            <a:schemeClr val="lt1">
              <a:alpha val="4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4273" y="739181"/>
            <a:ext cx="751379" cy="818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7346898" y="821276"/>
            <a:ext cx="3053612" cy="951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00" rIns="0" bIns="0" anchor="t" anchorCtr="0">
            <a:noAutofit/>
          </a:bodyPr>
          <a:lstStyle/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2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СРОК РЕАЛИЗАЦИИ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00" marR="0" lvl="0" indent="0" algn="l" rtl="0">
              <a:lnSpc>
                <a:spcPct val="100000"/>
              </a:lnSpc>
              <a:spcBef>
                <a:spcPts val="439"/>
              </a:spcBef>
              <a:spcAft>
                <a:spcPts val="0"/>
              </a:spcAft>
              <a:buClr>
                <a:srgbClr val="385622"/>
              </a:buClr>
              <a:buSzPts val="2400"/>
              <a:buFont typeface="Tahoma"/>
              <a:buNone/>
            </a:pPr>
            <a:r>
              <a:rPr lang="ru-RU" sz="24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ru-RU" sz="2400" b="1" i="0" u="none" strike="noStrike" cap="none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0" u="none" strike="noStrike" cap="non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года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2104667" y="713803"/>
            <a:ext cx="3200551" cy="129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550" rIns="0" bIns="0" anchor="t" anchorCtr="0">
            <a:noAutofit/>
          </a:bodyPr>
          <a:lstStyle/>
          <a:p>
            <a:pPr marL="12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2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БЮДЖЕТ ПРОЕКТА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040" marR="0" lvl="0" indent="0" algn="l" rtl="0">
              <a:lnSpc>
                <a:spcPct val="100000"/>
              </a:lnSpc>
              <a:spcBef>
                <a:spcPts val="431"/>
              </a:spcBef>
              <a:spcAft>
                <a:spcPts val="0"/>
              </a:spcAft>
              <a:buClr>
                <a:srgbClr val="385622"/>
              </a:buClr>
              <a:buSzPts val="2400"/>
              <a:buFont typeface="Tahoma"/>
              <a:buNone/>
            </a:pPr>
            <a:r>
              <a:rPr lang="ru-RU" sz="2400" b="1" i="0" u="none" strike="noStrike" cap="none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25,6 </a:t>
            </a:r>
            <a:r>
              <a:rPr lang="ru-RU" sz="1800" b="0" i="0" u="none" strike="noStrike" cap="none">
                <a:solidFill>
                  <a:srgbClr val="171717"/>
                </a:solidFill>
                <a:latin typeface="Tahoma"/>
                <a:ea typeface="Tahoma"/>
                <a:cs typeface="Tahoma"/>
                <a:sym typeface="Tahoma"/>
              </a:rPr>
              <a:t>млн. руб.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0076" y="837374"/>
            <a:ext cx="717873" cy="7838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>
            <a:off x="3079910" y="439906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03061" y="120378"/>
            <a:ext cx="644950" cy="6836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7"/>
          <p:cNvGraphicFramePr/>
          <p:nvPr/>
        </p:nvGraphicFramePr>
        <p:xfrm>
          <a:off x="439836" y="2008070"/>
          <a:ext cx="11312325" cy="4275750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DAFEA4"/>
                    </a:gs>
                    <a:gs pos="35000">
                      <a:srgbClr val="E3FEBF"/>
                    </a:gs>
                    <a:gs pos="100000">
                      <a:srgbClr val="F4FEE6"/>
                    </a:gs>
                  </a:gsLst>
                  <a:lin ang="16200038" scaled="0"/>
                </a:gradFill>
                <a:tableStyleId>{F9533CA6-0B04-43E8-908E-281D82149620}</a:tableStyleId>
              </a:tblPr>
              <a:tblGrid>
                <a:gridCol w="7972825"/>
                <a:gridCol w="3339500"/>
              </a:tblGrid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2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Предварительная сумма реализации </a:t>
                      </a:r>
                      <a:r>
                        <a:rPr lang="ru-RU" sz="1800"/>
                        <a:t>П</a:t>
                      </a: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ервой очереди проекта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12 091 000,00 руб.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Предварительная сумма грантовых средств на реализацию Первой очереди проекта, руб. 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(не более  4 894 736,8 руб. на один проект)x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4 894 736,80 руб.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Предварительная сумма внебюджетных средств на реализацию Первой очереди проекта, руб. 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(не менее 50% от суммы гранта)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7 196 263,20 руб.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9050" marR="19050" marT="0" marB="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8"/>
          <p:cNvGrpSpPr/>
          <p:nvPr/>
        </p:nvGrpSpPr>
        <p:grpSpPr>
          <a:xfrm>
            <a:off x="0" y="3"/>
            <a:ext cx="12598742" cy="7195852"/>
            <a:chOff x="0" y="3"/>
            <a:chExt cx="12598742" cy="7195852"/>
          </a:xfrm>
        </p:grpSpPr>
        <p:grpSp>
          <p:nvGrpSpPr>
            <p:cNvPr id="167" name="Google Shape;167;p8"/>
            <p:cNvGrpSpPr/>
            <p:nvPr/>
          </p:nvGrpSpPr>
          <p:grpSpPr>
            <a:xfrm>
              <a:off x="0" y="3"/>
              <a:ext cx="12273160" cy="7002681"/>
              <a:chOff x="0" y="0"/>
              <a:chExt cx="12192000" cy="6857997"/>
            </a:xfrm>
          </p:grpSpPr>
          <p:pic>
            <p:nvPicPr>
              <p:cNvPr id="168" name="Google Shape;168;p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6" y="0"/>
                <a:ext cx="12185903" cy="68579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12192000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0" name="Google Shape;170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36314" y="3"/>
              <a:ext cx="2662428" cy="7195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8"/>
          <p:cNvSpPr/>
          <p:nvPr/>
        </p:nvSpPr>
        <p:spPr>
          <a:xfrm>
            <a:off x="416686" y="512708"/>
            <a:ext cx="11367214" cy="646331"/>
          </a:xfrm>
          <a:prstGeom prst="rect">
            <a:avLst/>
          </a:prstGeom>
          <a:solidFill>
            <a:srgbClr val="FFFFFF">
              <a:alpha val="16862"/>
            </a:srgbClr>
          </a:solidFill>
          <a:ln>
            <a:noFill/>
          </a:ln>
          <a:effectLst>
            <a:outerShdw blurRad="50800" dist="38100" dir="2700000" algn="tl" rotWithShape="0">
              <a:schemeClr val="lt1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РАСЧЕТНЫЕ ПОКАЗАТЕЛИ ВЫРУЧКИ</a:t>
            </a:r>
            <a:endParaRPr sz="3400" b="1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38562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2061425" y="1410125"/>
            <a:ext cx="7916400" cy="52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Первая очередь реализации проекта</a:t>
            </a:r>
            <a:endParaRPr sz="2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886" y="475428"/>
            <a:ext cx="644950" cy="6836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8"/>
          <p:cNvGraphicFramePr/>
          <p:nvPr/>
        </p:nvGraphicFramePr>
        <p:xfrm>
          <a:off x="780825" y="2095250"/>
          <a:ext cx="10789775" cy="1424850"/>
        </p:xfrm>
        <a:graphic>
          <a:graphicData uri="http://schemas.openxmlformats.org/drawingml/2006/table">
            <a:tbl>
              <a:tblPr>
                <a:noFill/>
                <a:tableStyleId>{EA17D129-4595-46B6-B205-B07C1511E861}</a:tableStyleId>
              </a:tblPr>
              <a:tblGrid>
                <a:gridCol w="1280600"/>
                <a:gridCol w="717200"/>
                <a:gridCol w="1022000"/>
                <a:gridCol w="705725"/>
                <a:gridCol w="882400"/>
                <a:gridCol w="709425"/>
                <a:gridCol w="751575"/>
                <a:gridCol w="664575"/>
                <a:gridCol w="756300"/>
                <a:gridCol w="956575"/>
                <a:gridCol w="792375"/>
                <a:gridCol w="758650"/>
                <a:gridCol w="792375"/>
              </a:tblGrid>
              <a:tr h="523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Загрузка по сезонам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январь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фервраль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март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апрель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май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июнь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июль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август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сентябрь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октябрь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ноябрь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декабрь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будни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0,7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0,6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0,5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0,5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0,6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0,7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0,7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0,5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0,5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0,5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0,5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0,8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A7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выходные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0,9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0,9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0,8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0,8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0,9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0,9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0,9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0,9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0,8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0,8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0,9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0,9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FE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" name="Google Shape;175;p8"/>
          <p:cNvGraphicFramePr/>
          <p:nvPr/>
        </p:nvGraphicFramePr>
        <p:xfrm>
          <a:off x="2079963" y="4139625"/>
          <a:ext cx="8191500" cy="2188344"/>
        </p:xfrm>
        <a:graphic>
          <a:graphicData uri="http://schemas.openxmlformats.org/drawingml/2006/table">
            <a:tbl>
              <a:tblPr>
                <a:noFill/>
                <a:tableStyleId>{EA17D129-4595-46B6-B205-B07C1511E861}</a:tableStyleId>
              </a:tblPr>
              <a:tblGrid>
                <a:gridCol w="1428750"/>
                <a:gridCol w="1924050"/>
                <a:gridCol w="1905000"/>
                <a:gridCol w="1219200"/>
                <a:gridCol w="1714500"/>
              </a:tblGrid>
              <a:tr h="37147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Выручка год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загрузка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Тур.Поток чел.день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100,00%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Будни 59% выходные 86%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100,00%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Будни 59% выходные 86%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BBB5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будни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12 144 000,00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7 185 200,00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5280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3124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выходные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E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6 912 000,00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E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5 990 400,00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E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1920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E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1664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ED3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Всего: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19 056 000,00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13 175 600,00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7200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4788</a:t>
                      </a:r>
                      <a:endParaRPr sz="1100"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3A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g22c55ab3b7d_0_29"/>
          <p:cNvGrpSpPr/>
          <p:nvPr/>
        </p:nvGrpSpPr>
        <p:grpSpPr>
          <a:xfrm>
            <a:off x="0" y="3"/>
            <a:ext cx="12598742" cy="7195853"/>
            <a:chOff x="0" y="3"/>
            <a:chExt cx="12598742" cy="7195853"/>
          </a:xfrm>
        </p:grpSpPr>
        <p:grpSp>
          <p:nvGrpSpPr>
            <p:cNvPr id="182" name="Google Shape;182;g22c55ab3b7d_0_29"/>
            <p:cNvGrpSpPr/>
            <p:nvPr/>
          </p:nvGrpSpPr>
          <p:grpSpPr>
            <a:xfrm>
              <a:off x="0" y="3"/>
              <a:ext cx="12273686" cy="7002700"/>
              <a:chOff x="0" y="0"/>
              <a:chExt cx="12192000" cy="6857996"/>
            </a:xfrm>
          </p:grpSpPr>
          <p:pic>
            <p:nvPicPr>
              <p:cNvPr id="183" name="Google Shape;183;g22c55ab3b7d_0_2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6" y="0"/>
                <a:ext cx="12185902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g22c55ab3b7d_0_2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12192000" cy="68579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5" name="Google Shape;185;g22c55ab3b7d_0_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936314" y="3"/>
              <a:ext cx="2662428" cy="71958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g22c55ab3b7d_0_29"/>
          <p:cNvSpPr/>
          <p:nvPr/>
        </p:nvSpPr>
        <p:spPr>
          <a:xfrm>
            <a:off x="416686" y="512708"/>
            <a:ext cx="11367300" cy="646200"/>
          </a:xfrm>
          <a:prstGeom prst="rect">
            <a:avLst/>
          </a:prstGeom>
          <a:solidFill>
            <a:srgbClr val="FFFFFF">
              <a:alpha val="16860"/>
            </a:srgbClr>
          </a:solidFill>
          <a:ln>
            <a:noFill/>
          </a:ln>
          <a:effectLst>
            <a:outerShdw blurRad="50800" dist="38100" dir="2700000" algn="tl" rotWithShape="0">
              <a:schemeClr val="lt1">
                <a:alpha val="49800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385622"/>
                </a:solidFill>
                <a:latin typeface="Tahoma"/>
                <a:ea typeface="Tahoma"/>
                <a:cs typeface="Tahoma"/>
                <a:sym typeface="Tahoma"/>
              </a:rPr>
              <a:t>ФИНАНСОВО-ЭКОНОМИЧЕСКИЕ  ПОКАЗАТЕЛИ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2c55ab3b7d_0_29"/>
          <p:cNvSpPr/>
          <p:nvPr/>
        </p:nvSpPr>
        <p:spPr>
          <a:xfrm>
            <a:off x="2974931" y="1410134"/>
            <a:ext cx="6961500" cy="52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Расчетный период проекта 10 лет</a:t>
            </a:r>
            <a:endParaRPr sz="2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8" name="Google Shape;188;g22c55ab3b7d_0_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886" y="475428"/>
            <a:ext cx="644950" cy="6836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g22c55ab3b7d_0_29"/>
          <p:cNvGraphicFramePr/>
          <p:nvPr/>
        </p:nvGraphicFramePr>
        <p:xfrm>
          <a:off x="416711" y="2184555"/>
          <a:ext cx="11367225" cy="4549015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DAFEA4"/>
                    </a:gs>
                    <a:gs pos="35000">
                      <a:srgbClr val="E3FEBF"/>
                    </a:gs>
                    <a:gs pos="100000">
                      <a:srgbClr val="F4FEE6"/>
                    </a:gs>
                  </a:gsLst>
                  <a:lin ang="16200038" scaled="0"/>
                </a:gradFill>
                <a:tableStyleId>{F9533CA6-0B04-43E8-908E-281D82149620}</a:tableStyleId>
              </a:tblPr>
              <a:tblGrid>
                <a:gridCol w="4783700"/>
                <a:gridCol w="859250"/>
                <a:gridCol w="4890575"/>
                <a:gridCol w="833700"/>
              </a:tblGrid>
              <a:tr h="1418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</a:rPr>
                        <a:t>ФИНАНСОВЫЕ ПОКАЗАТЕЛИ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13075" marR="13075" marT="13075" marB="13075"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600">
                          <a:solidFill>
                            <a:schemeClr val="dk1"/>
                          </a:solidFill>
                        </a:rPr>
                        <a:t>КЛЮЧЕВЫЕ ИНВЕСТИЦИОННЫЕ ПОКАЗАТЕЛИ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75" marR="13075" marT="13075" marB="13075"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3075" marR="13075" marT="13075" marB="13075"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Выручка, млн. руб.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239,6</a:t>
                      </a:r>
                      <a:endParaRPr sz="1600" b="1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Чистый дисконтированный доход (NPV), млн. руб.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2,06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2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Финансовый результат, млн. руб.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34,7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Срок окупаемости проекта, лет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7,49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2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Чистая прибыль, млн. руб.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26,5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Дисконтированный срок окупаемости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8,19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2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Рентабельность по валовой прибыли,%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14%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Внутренняя норма доходности (IRR)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25,57%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2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Рентабельность по чистой прибыли,%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11%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Индекс прибыльности (PI)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1,08</a:t>
                      </a:r>
                      <a:endParaRPr sz="1600" b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9050" marR="19050" marT="0" marB="0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823</Words>
  <Application>Microsoft Office PowerPoint</Application>
  <PresentationFormat>Произвольный</PresentationFormat>
  <Paragraphs>205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Tahoma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Машкова Анастасия Михайловна</dc:creator>
  <cp:lastModifiedBy>Владелец</cp:lastModifiedBy>
  <cp:revision>2</cp:revision>
  <dcterms:created xsi:type="dcterms:W3CDTF">2023-03-26T13:53:37Z</dcterms:created>
  <dcterms:modified xsi:type="dcterms:W3CDTF">2023-04-11T06:45:19Z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2022-04-22T00:00:00Z</vt:filetime>
  </property>
  <property fmtid="{D5CDD505-2E9C-101B-9397-08002B2CF9AE}" pid="3" name="Creator">
    <vt:lpwstr>Microsoft® PowerPoint® 2016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2023-03-26T00:00:00Z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11</vt:i4>
  </property>
  <property fmtid="{D5CDD505-2E9C-101B-9397-08002B2CF9AE}" pid="10" name="PresentationFormat">
    <vt:lpwstr>Широкоэкранный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11</vt:i4>
  </property>
</Properties>
</file>