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90" r:id="rId2"/>
    <p:sldId id="291" r:id="rId3"/>
    <p:sldId id="292" r:id="rId4"/>
    <p:sldId id="296" r:id="rId5"/>
    <p:sldId id="298" r:id="rId6"/>
    <p:sldId id="299" r:id="rId7"/>
    <p:sldId id="294" r:id="rId8"/>
    <p:sldId id="306" r:id="rId9"/>
    <p:sldId id="301" r:id="rId10"/>
    <p:sldId id="300" r:id="rId11"/>
    <p:sldId id="302" r:id="rId12"/>
    <p:sldId id="304" r:id="rId13"/>
    <p:sldId id="305" r:id="rId14"/>
    <p:sldId id="256" r:id="rId15"/>
    <p:sldId id="307" r:id="rId16"/>
    <p:sldId id="303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5" r:id="rId25"/>
    <p:sldId id="308" r:id="rId26"/>
    <p:sldId id="309" r:id="rId27"/>
    <p:sldId id="267" r:id="rId28"/>
    <p:sldId id="273" r:id="rId29"/>
    <p:sldId id="274" r:id="rId30"/>
    <p:sldId id="275" r:id="rId31"/>
    <p:sldId id="310" r:id="rId32"/>
    <p:sldId id="276" r:id="rId33"/>
    <p:sldId id="277" r:id="rId34"/>
    <p:sldId id="278" r:id="rId35"/>
    <p:sldId id="311" r:id="rId36"/>
    <p:sldId id="314" r:id="rId37"/>
    <p:sldId id="312" r:id="rId38"/>
    <p:sldId id="315" r:id="rId39"/>
    <p:sldId id="317" r:id="rId40"/>
    <p:sldId id="318" r:id="rId41"/>
    <p:sldId id="316" r:id="rId42"/>
    <p:sldId id="319" r:id="rId43"/>
    <p:sldId id="280" r:id="rId44"/>
    <p:sldId id="321" r:id="rId45"/>
    <p:sldId id="322" r:id="rId46"/>
    <p:sldId id="320" r:id="rId47"/>
    <p:sldId id="323" r:id="rId48"/>
    <p:sldId id="324" r:id="rId49"/>
    <p:sldId id="325" r:id="rId50"/>
    <p:sldId id="329" r:id="rId51"/>
    <p:sldId id="328" r:id="rId52"/>
    <p:sldId id="327" r:id="rId53"/>
    <p:sldId id="330" r:id="rId5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75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C14792-3FA2-484D-BDF4-7C26A39C67C4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423CAE-E061-41F0-8D86-A91C616846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8037512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marL="182880" indent="0" algn="ctr">
              <a:lnSpc>
                <a:spcPts val="5000"/>
              </a:lnSpc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 субъектам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предпринимательства в 2016 году</a:t>
            </a:r>
            <a:endParaRPr lang="ru-RU" sz="60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992888" cy="1080121"/>
          </a:xfrm>
        </p:spPr>
        <p:txBody>
          <a:bodyPr>
            <a:noAutofit/>
          </a:bodyPr>
          <a:lstStyle/>
          <a:p>
            <a:pPr algn="ctr"/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27784" y="5157192"/>
            <a:ext cx="6408712" cy="15841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Захарченко Татьяна Николаевна, заместитель начальника отдела развития предпринимательства ФЭУ Пермского муниципального района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68407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300717"/>
            <a:ext cx="9144000" cy="6440652"/>
          </a:xfrm>
        </p:spPr>
        <p:txBody>
          <a:bodyPr>
            <a:normAutofit/>
          </a:bodyPr>
          <a:lstStyle/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</a:t>
            </a:r>
            <a:r>
              <a:rPr lang="ru-RU" sz="35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и(или)! 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подакцизных товаров, Добыча </a:t>
            </a:r>
            <a:r>
              <a:rPr lang="ru-RU" sz="35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и(или)! </a:t>
            </a:r>
            <a:r>
              <a:rPr lang="ru-RU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полезных ископаемых (исключение – общераспространенные)</a:t>
            </a: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Проверьте </a:t>
            </a: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ОКВЭД </a:t>
            </a: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сайте </a:t>
            </a: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ФНС России: </a:t>
            </a: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://egrul.nalog.ru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544" y="-99392"/>
            <a:ext cx="653788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dirty="0" smtClean="0">
                <a:ln cap="flat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СУБСИДИРУЮТСЯ:</a:t>
            </a:r>
            <a:endParaRPr lang="ru-RU" sz="4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47864" y="4581128"/>
            <a:ext cx="360040" cy="9001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408960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ВАЖНО! </a:t>
            </a:r>
            <a:r>
              <a:rPr lang="ru-RU" sz="275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Если у Вас в выписке из ЕГРИП или ЕГРЮЛ </a:t>
            </a:r>
            <a:r>
              <a:rPr lang="ru-RU" sz="2750" b="1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есть </a:t>
            </a:r>
            <a:r>
              <a:rPr lang="ru-RU" sz="275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такие </a:t>
            </a:r>
            <a:r>
              <a:rPr lang="ru-RU" sz="2750" b="1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виды </a:t>
            </a:r>
            <a:r>
              <a:rPr lang="ru-RU" sz="275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деятельности, как, например: 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  <a:tabLst>
                <a:tab pos="1257300" algn="l"/>
              </a:tabLst>
            </a:pP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47.25.1</a:t>
            </a:r>
            <a:r>
              <a:rPr lang="ru-RU" sz="2750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	Торговля розничная </a:t>
            </a:r>
            <a:r>
              <a:rPr lang="ru-RU" sz="2750" dirty="0">
                <a:ln cap="rnd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алкогольными</a:t>
            </a:r>
            <a:r>
              <a:rPr lang="ru-RU" sz="2750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напитками, включая пиво, в специализированных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магазинах, 47.26 Торговля </a:t>
            </a:r>
            <a:r>
              <a:rPr lang="ru-RU" sz="2750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розничная </a:t>
            </a:r>
            <a:r>
              <a:rPr lang="ru-RU" sz="2750" dirty="0">
                <a:ln cap="rnd"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табачными</a:t>
            </a:r>
            <a:r>
              <a:rPr lang="ru-RU" sz="2750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изделиями в специализированных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магазинах, входящие в группировки </a:t>
            </a:r>
            <a:r>
              <a:rPr lang="ru-RU" sz="2750" dirty="0" smtClean="0">
                <a:ln cap="rnd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05 и 06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(добыча </a:t>
            </a:r>
            <a:r>
              <a:rPr lang="ru-RU" sz="2750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топливно-энергетических полезных ископаемых (каменного угля, бурого угля (лигнита), нефти, газа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); </a:t>
            </a:r>
            <a:r>
              <a:rPr lang="ru-RU" sz="2750" dirty="0" smtClean="0">
                <a:ln cap="rnd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07 и 08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(добычу </a:t>
            </a:r>
            <a:r>
              <a:rPr lang="ru-RU" sz="2750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металлических руд, различных минералов и нерудных полезных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ископаемых) и др., </a:t>
            </a:r>
            <a:r>
              <a:rPr lang="ru-RU" sz="2750" dirty="0" smtClean="0">
                <a:ln cap="rnd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ТО:</a:t>
            </a:r>
            <a:endParaRPr lang="ru-RU" sz="2750" dirty="0">
              <a:ln cap="rnd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i="1" dirty="0" smtClean="0">
                <a:ln cap="rnd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 вариант.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Если Вы этими видами деятельности </a:t>
            </a:r>
            <a:r>
              <a:rPr lang="ru-RU" sz="275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не занимаетесь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 настоящее время и </a:t>
            </a:r>
            <a:r>
              <a:rPr lang="ru-RU" sz="275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не собираетесь заниматься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в течение 3-х лет, </a:t>
            </a:r>
            <a:r>
              <a:rPr lang="ru-RU" sz="275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срочно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вносим изменения в </a:t>
            </a:r>
            <a:r>
              <a:rPr lang="ru-RU" sz="2750" dirty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ЕГРИП или </a:t>
            </a:r>
            <a:r>
              <a:rPr lang="ru-RU" sz="275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ЕГРЮЛ, </a:t>
            </a:r>
            <a:r>
              <a:rPr lang="ru-RU" sz="2750" b="1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исключа</a:t>
            </a:r>
            <a:r>
              <a:rPr lang="ru-RU" sz="275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 эти виды.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50" i="1" dirty="0" smtClean="0">
                <a:ln cap="rnd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2 </a:t>
            </a:r>
            <a:r>
              <a:rPr lang="ru-RU" sz="2750" i="1" dirty="0">
                <a:ln cap="rnd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вариант. </a:t>
            </a:r>
            <a:r>
              <a:rPr lang="ru-RU" sz="2750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Вам будет отказано в получении субсидии.</a:t>
            </a:r>
            <a:endParaRPr lang="ru-RU" sz="2750" dirty="0">
              <a:ln cap="rnd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ru-RU" sz="2750" dirty="0">
              <a:ln cap="rnd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265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0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Перечень общераспространенных </a:t>
            </a:r>
            <a:r>
              <a:rPr lang="ru-RU" sz="3000" dirty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полезных ископаемых по Пермскому </a:t>
            </a:r>
            <a:r>
              <a:rPr lang="ru-RU" sz="30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краю (Распоряжение </a:t>
            </a:r>
            <a:r>
              <a:rPr lang="ru-RU" sz="3000" dirty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Минприроды РФ </a:t>
            </a:r>
            <a:r>
              <a:rPr lang="ru-RU" sz="30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№ </a:t>
            </a:r>
            <a:r>
              <a:rPr lang="ru-RU" sz="3000" dirty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71-р, Правительства Пермского края </a:t>
            </a:r>
            <a:r>
              <a:rPr lang="ru-RU" sz="30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№ </a:t>
            </a:r>
            <a:r>
              <a:rPr lang="ru-RU" sz="3000" dirty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1-р от </a:t>
            </a:r>
            <a:r>
              <a:rPr lang="ru-RU" sz="30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07.12.2009)</a:t>
            </a:r>
            <a:endParaRPr lang="ru-RU" sz="3000" dirty="0">
              <a:ln cap="rnd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Алевролиты</a:t>
            </a:r>
            <a:r>
              <a:rPr lang="ru-RU" sz="2500" dirty="0">
                <a:ln cap="rnd">
                  <a:solidFill>
                    <a:schemeClr val="tx1"/>
                  </a:solidFill>
                </a:ln>
              </a:rPr>
              <a:t>, </a:t>
            </a: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аргиллиты;  Ангидрит; Магматические </a:t>
            </a:r>
            <a:r>
              <a:rPr lang="ru-RU" sz="2500" dirty="0">
                <a:ln cap="rnd">
                  <a:solidFill>
                    <a:schemeClr val="tx1"/>
                  </a:solidFill>
                </a:ln>
              </a:rPr>
              <a:t>и метаморфические породы </a:t>
            </a: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;</a:t>
            </a:r>
            <a:endParaRPr lang="ru-RU" sz="2500" dirty="0">
              <a:ln cap="rnd">
                <a:solidFill>
                  <a:schemeClr val="tx1"/>
                </a:solidFill>
              </a:ln>
            </a:endParaRPr>
          </a:p>
          <a:p>
            <a:pPr marL="45720" indent="0">
              <a:buNone/>
            </a:pPr>
            <a:r>
              <a:rPr lang="ru-RU" sz="2500" dirty="0">
                <a:ln cap="rnd">
                  <a:solidFill>
                    <a:schemeClr val="tx1"/>
                  </a:solidFill>
                </a:ln>
              </a:rPr>
              <a:t>Галька, гравий, валуны</a:t>
            </a: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; Гипс; Глины; Доломиты: Известковый </a:t>
            </a:r>
            <a:r>
              <a:rPr lang="ru-RU" sz="2500" dirty="0">
                <a:ln cap="rnd">
                  <a:solidFill>
                    <a:schemeClr val="tx1"/>
                  </a:solidFill>
                </a:ln>
              </a:rPr>
              <a:t>туф, </a:t>
            </a:r>
            <a:r>
              <a:rPr lang="ru-RU" sz="2500" dirty="0" err="1">
                <a:ln cap="rnd">
                  <a:solidFill>
                    <a:schemeClr val="tx1"/>
                  </a:solidFill>
                </a:ln>
              </a:rPr>
              <a:t>гажа</a:t>
            </a:r>
            <a:r>
              <a:rPr lang="ru-RU" sz="2500" dirty="0">
                <a:ln cap="rnd">
                  <a:solidFill>
                    <a:schemeClr val="tx1"/>
                  </a:solidFill>
                </a:ln>
              </a:rPr>
              <a:t>;</a:t>
            </a:r>
          </a:p>
          <a:p>
            <a:pPr marL="45720" indent="0">
              <a:buNone/>
            </a:pP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Известняки; Кварцит; Мергель; Облицовочные камни;</a:t>
            </a:r>
            <a:endParaRPr lang="ru-RU" sz="2500" dirty="0">
              <a:ln cap="rnd">
                <a:solidFill>
                  <a:schemeClr val="tx1"/>
                </a:solidFill>
              </a:ln>
            </a:endParaRPr>
          </a:p>
          <a:p>
            <a:pPr marL="45720" indent="0">
              <a:buNone/>
            </a:pP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Пески; Песчаники; Песчано-гравийные</a:t>
            </a:r>
            <a:r>
              <a:rPr lang="ru-RU" sz="2500" dirty="0">
                <a:ln cap="rnd">
                  <a:solidFill>
                    <a:schemeClr val="tx1"/>
                  </a:solidFill>
                </a:ln>
              </a:rPr>
              <a:t>, гравийно-песчаные, валунно-гравийно-песчаные, валунно-глыбовые породы;</a:t>
            </a:r>
          </a:p>
          <a:p>
            <a:pPr marL="45720" indent="0">
              <a:buNone/>
            </a:pP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Сапропель; Сланцы; Суглинки; Торф.</a:t>
            </a:r>
            <a:endParaRPr lang="ru-RU" sz="2500" dirty="0">
              <a:ln cap="rnd">
                <a:solidFill>
                  <a:schemeClr val="tx1"/>
                </a:solidFill>
              </a:ln>
            </a:endParaRPr>
          </a:p>
          <a:p>
            <a:pPr marL="45720" indent="0">
              <a:buNone/>
            </a:pP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Для каждого полезного ископаемого есть </a:t>
            </a:r>
            <a:r>
              <a:rPr lang="ru-RU" sz="2500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ИСКЛЮЧЕНИЕ:</a:t>
            </a:r>
            <a:r>
              <a:rPr lang="ru-RU" sz="2500" dirty="0" smtClean="0">
                <a:ln cap="rnd">
                  <a:solidFill>
                    <a:schemeClr val="tx1"/>
                  </a:solidFill>
                </a:ln>
              </a:rPr>
              <a:t> в зависимости от целей использования! </a:t>
            </a:r>
            <a:endParaRPr lang="ru-RU" sz="2500" dirty="0">
              <a:ln cap="rnd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555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408960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ВАЖНО!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Для увеличения количества баллов оценки бизнес-проекта РЕКОМЕНДУЕМ: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 Погасить задолженность перед судебными приставами. Для юридического лица также: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	- в отношении единоличного (членов  коллегиального) исполнительного органа, учредителей</a:t>
            </a:r>
            <a:r>
              <a:rPr lang="ru-RU" sz="25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  <a:endParaRPr lang="ru-RU" sz="2500" dirty="0">
              <a:ln cap="rnd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1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3999" cy="609329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9144000" cy="720081"/>
          </a:xfrm>
          <a:ln cap="rnd">
            <a:noFill/>
          </a:ln>
        </p:spPr>
        <p:txBody>
          <a:bodyPr>
            <a:noAutofit/>
          </a:bodyPr>
          <a:lstStyle/>
          <a:p>
            <a:pPr marL="182880" indent="0" algn="ctr">
              <a:lnSpc>
                <a:spcPts val="5000"/>
              </a:lnSpc>
              <a:buNone/>
            </a:pPr>
            <a:r>
              <a:rPr lang="ru-RU" sz="5200" b="1" dirty="0" smtClean="0">
                <a:solidFill>
                  <a:srgbClr val="C00000"/>
                </a:solidFill>
                <a:effectLst/>
              </a:rPr>
              <a:t>Общий состав документов:</a:t>
            </a:r>
            <a:endParaRPr lang="ru-RU" sz="52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08535"/>
              </p:ext>
            </p:extLst>
          </p:nvPr>
        </p:nvGraphicFramePr>
        <p:xfrm>
          <a:off x="0" y="497023"/>
          <a:ext cx="9142814" cy="703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04"/>
                <a:gridCol w="3634710"/>
              </a:tblGrid>
              <a:tr h="476924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Заявка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Формы утверждены постановлением Правительства Пермского края от 27.07.2016 № 507-п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883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Паспорт бизнес-проекта (инвестиционного проекта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118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Согласие на обработку персональных данных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Формы утверждены соответствующими постановлениями администрации Пермского района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9782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Выписка из единого государственного реестра прав на недвижимое имущество и сделок с ним на объект недвижимости, где установлено оборудование  или осуществляется заявленная в паспорте бизнес-проекта деятельность (при субсидировании затрат на лизинг транспортных средств, при приобретении транспортных средств),  копия договора аренды (субаренды) объекта недвижимости</a:t>
                      </a:r>
                      <a:r>
                        <a:rPr lang="ru-RU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(для арендаторов, субарендаторов объектов недвижимости)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Определено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проектами соответствующих постановлений администрации Пермского района, находящихся на процедуре оценки регулирующего воздействия по адресу: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http://centr.aiteh.ru/projects/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 smtClean="0"/>
          </a:p>
          <a:p>
            <a:pPr marL="45720" indent="0" algn="just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Акт приемки-передачи </a:t>
            </a:r>
            <a:r>
              <a:rPr lang="ru-RU" sz="4000" dirty="0" smtClean="0">
                <a:ln cap="rnd">
                  <a:solidFill>
                    <a:schemeClr val="tx1"/>
                  </a:solidFill>
                </a:ln>
              </a:rPr>
              <a:t>оборудования составлять в произвольной форме с учетом положения части 2 статьи 9 Федерального закона от 06.12.2011 </a:t>
            </a:r>
          </a:p>
          <a:p>
            <a:pPr marL="45720" indent="0" algn="just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n cap="rnd">
                  <a:solidFill>
                    <a:schemeClr val="tx1"/>
                  </a:solidFill>
                </a:ln>
              </a:rPr>
              <a:t>№ 402-ФЗ «О бухгалтерском учете».</a:t>
            </a:r>
            <a:endParaRPr lang="ru-RU" sz="4000" dirty="0">
              <a:ln cap="rnd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836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1"/>
            <a:ext cx="9144000" cy="3585784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Составлен в 2-х экземплярах: один сшит в дело, один сдается отдельно.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Выполнен с использованием технических средств, аккуратно, без подчисток, исправлений, </a:t>
            </a:r>
            <a:r>
              <a:rPr lang="ru-RU" sz="3200" b="1" dirty="0" smtClean="0">
                <a:ln cap="rnd">
                  <a:solidFill>
                    <a:schemeClr val="tx1"/>
                  </a:solidFill>
                </a:ln>
              </a:rPr>
              <a:t>неустановленных сокращений </a:t>
            </a: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и формулировок.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Не допускается наличие </a:t>
            </a:r>
            <a:r>
              <a:rPr lang="ru-RU" sz="3200" b="1" dirty="0" smtClean="0">
                <a:ln cap="rnd">
                  <a:solidFill>
                    <a:schemeClr val="tx1"/>
                  </a:solidFill>
                </a:ln>
              </a:rPr>
              <a:t>пустых строк</a:t>
            </a: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В пустых строках пишем </a:t>
            </a:r>
            <a:r>
              <a:rPr lang="ru-RU" sz="3200" b="1" dirty="0" smtClean="0">
                <a:ln cap="rnd">
                  <a:solidFill>
                    <a:schemeClr val="tx1"/>
                  </a:solidFill>
                </a:ln>
              </a:rPr>
              <a:t>«нет данных</a:t>
            </a:r>
            <a:r>
              <a:rPr lang="ru-RU" sz="3200" dirty="0" smtClean="0">
                <a:ln cap="rnd">
                  <a:solidFill>
                    <a:schemeClr val="tx1"/>
                  </a:solidFill>
                </a:ln>
              </a:rPr>
              <a:t>»</a:t>
            </a:r>
            <a:r>
              <a:rPr lang="ru-RU" sz="3200" dirty="0">
                <a:ln cap="rnd">
                  <a:solidFill>
                    <a:schemeClr val="tx1"/>
                  </a:solidFill>
                </a:ln>
              </a:rPr>
              <a:t>.</a:t>
            </a:r>
            <a:endParaRPr lang="ru-RU" sz="3200" dirty="0" smtClean="0">
              <a:ln cap="rnd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4623"/>
            <a:ext cx="8856984" cy="1800201"/>
          </a:xfrm>
          <a:ln cap="rnd">
            <a:noFill/>
          </a:ln>
        </p:spPr>
        <p:txBody>
          <a:bodyPr>
            <a:normAutofit fontScale="90000"/>
          </a:bodyPr>
          <a:lstStyle/>
          <a:p>
            <a:pPr marL="182880" indent="0" algn="ctr">
              <a:lnSpc>
                <a:spcPts val="4500"/>
              </a:lnSpc>
              <a:buNone/>
            </a:pPr>
            <a:r>
              <a:rPr lang="ru-RU" b="1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Общие требования </a:t>
            </a:r>
            <a:br>
              <a:rPr lang="ru-RU" b="1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к ПАСПОРТУ</a:t>
            </a:r>
            <a:r>
              <a:rPr lang="ru-RU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</a:br>
            <a:r>
              <a:rPr lang="ru-RU" b="1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бизнес-проекта (инвестиционного проекта</a:t>
            </a:r>
            <a:r>
              <a:rPr lang="ru-RU" b="1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  <a:t>)</a:t>
            </a:r>
            <a:br>
              <a:rPr lang="ru-RU" b="1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</a:rPr>
            </a:br>
            <a:endParaRPr lang="ru-RU" sz="4400" b="0" dirty="0">
              <a:ln cap="rnd">
                <a:solidFill>
                  <a:srgbClr val="C00000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80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3941563"/>
              </p:ext>
            </p:extLst>
          </p:nvPr>
        </p:nvGraphicFramePr>
        <p:xfrm>
          <a:off x="-1" y="1124743"/>
          <a:ext cx="9144001" cy="649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7"/>
                <a:gridCol w="3240360"/>
                <a:gridCol w="5148064"/>
              </a:tblGrid>
              <a:tr h="2042401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муниципального образования Пермского края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Пермский муниципальный район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984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Полное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наименование субъекта малого и среднего </a:t>
                      </a:r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предпринимательс-тва</a:t>
                      </a:r>
                      <a:endParaRPr lang="ru-RU" sz="28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Берем из ЕГРИП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или ЕГРЮЛ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Например,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ОБЩЕСТВО С ОГРАНИЧЕННОЙ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ОТВЕТСТВЕННОСТЬЮ «......»</a:t>
                      </a:r>
                    </a:p>
                    <a:p>
                      <a:pPr>
                        <a:lnSpc>
                          <a:spcPts val="4000"/>
                        </a:lnSpc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или Индивидуальный  предприниматель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Иванов Иван Иванович</a:t>
                      </a:r>
                      <a:endParaRPr lang="ru-RU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-96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Рекомендации к заполнению ПАСПОРТА</a:t>
            </a:r>
            <a:r>
              <a:rPr lang="ru-RU" sz="3500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3500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3500" b="1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бизнес-проекта (инвестиционного проекта)</a:t>
            </a:r>
            <a:br>
              <a:rPr lang="ru-RU" sz="3500" b="1" dirty="0">
                <a:ln cap="rnd"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7437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1217288"/>
              </p:ext>
            </p:extLst>
          </p:nvPr>
        </p:nvGraphicFramePr>
        <p:xfrm>
          <a:off x="-1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3"/>
                <a:gridCol w="2180750"/>
                <a:gridCol w="6423698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1.3.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Полное  наименование бизнес-проекта (</a:t>
                      </a:r>
                      <a:r>
                        <a:rPr lang="ru-RU" sz="2100" b="0" dirty="0" err="1" smtClean="0">
                          <a:solidFill>
                            <a:schemeClr val="tx1"/>
                          </a:solidFill>
                        </a:rPr>
                        <a:t>инвестицион-ного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</a:rPr>
                        <a:t> проекта)</a:t>
                      </a:r>
                      <a:endParaRPr lang="ru-RU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ВАЖНО в НАЗВАНИИ!</a:t>
                      </a:r>
                    </a:p>
                    <a:p>
                      <a:pPr marL="0" indent="0">
                        <a:buAutoNum type="arabicPeriod"/>
                      </a:pP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Раскрывать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суть</a:t>
                      </a: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проекта.</a:t>
                      </a:r>
                    </a:p>
                    <a:p>
                      <a:pPr marL="0" indent="0">
                        <a:buClrTx/>
                        <a:buFont typeface="+mj-lt"/>
                        <a:buAutoNum type="arabicPeriod"/>
                      </a:pP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Соотнести с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целью субсидирования</a:t>
                      </a: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с созданием и(или)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развитием, и(или) модернизацией производства товаров (работ, услуг).</a:t>
                      </a:r>
                    </a:p>
                    <a:p>
                      <a:pPr marL="0" indent="0">
                        <a:buClrTx/>
                        <a:buFont typeface="+mj-lt"/>
                        <a:buAutoNum type="arabicPeriod"/>
                      </a:pP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Соотнести с </a:t>
                      </a:r>
                      <a:r>
                        <a:rPr lang="ru-RU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территорией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реализации проекта.</a:t>
                      </a:r>
                    </a:p>
                    <a:p>
                      <a:pPr marL="0" indent="0">
                        <a:buClrTx/>
                        <a:buFont typeface="+mj-lt"/>
                        <a:buAutoNum type="arabicPeriod"/>
                      </a:pP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соотносить с</a:t>
                      </a:r>
                      <a:r>
                        <a:rPr lang="ru-RU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характером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понесенных затрат.</a:t>
                      </a:r>
                    </a:p>
                    <a:p>
                      <a:pPr marL="0" indent="0">
                        <a:buClrTx/>
                        <a:buFont typeface="+mj-lt"/>
                        <a:buAutoNum type="arabicPeriod"/>
                      </a:pP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соотносить с видом </a:t>
                      </a:r>
                      <a:r>
                        <a:rPr lang="ru-RU" sz="2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1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r>
                        <a:rPr lang="ru-RU" sz="21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Неверно</a:t>
                      </a: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«Затраты на приобретение в лизинг двух единиц спецтехники в целях выполнения работ по строительству промышленных скважин на территории Пермского края».</a:t>
                      </a:r>
                    </a:p>
                    <a:p>
                      <a:pPr marL="0" indent="0"/>
                      <a:r>
                        <a:rPr lang="ru-RU" sz="21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</a:t>
                      </a: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«Обновление парка спецтехники в целях расширения перечня и повышения качества выполняемых работ по строительству промышленных скважин на территории Пермского края и других регионов РФ».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«Приобретение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оборудования в целях модернизации  производства хлебобулочных изделий в </a:t>
                      </a:r>
                      <a:r>
                        <a:rPr lang="ru-RU" sz="2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с.Усть</a:t>
                      </a:r>
                      <a:r>
                        <a:rPr lang="ru-RU" sz="2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-Качка Пермского района».</a:t>
                      </a:r>
                      <a:endParaRPr lang="ru-RU" sz="2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8505551"/>
              </p:ext>
            </p:extLst>
          </p:nvPr>
        </p:nvGraphicFramePr>
        <p:xfrm>
          <a:off x="-36512" y="44624"/>
          <a:ext cx="9180512" cy="678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728192"/>
                <a:gridCol w="6876256"/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Полное наименование субсидии в соответствии с п.2.1 Порядка, на которую претендует субъект малого и среднего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предпринима-тельства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Выбираем </a:t>
                      </a:r>
                      <a:r>
                        <a:rPr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СТРОГО</a:t>
                      </a:r>
                      <a:r>
                        <a:rPr lang="ru-RU" sz="18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указанных ниже (см. п. 2.1 Порядка):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Субсидии на возмещение части затрат, связанных с уплатой субъектами малого и среднего предпринимательства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первого взноса (аванса)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заключении договора (договоров)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лизинга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оборудования с российскими лизинговыми организациями в целях создания и (или) развития либо модернизации производства товаров (работ, услуг), включая затраты на монтаж оборудования.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Субсидии на возмещение части затрат, связанных с уплатой субъектами малого и среднего предпринимательства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лизинговых платежей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договору (договорам) лизинга оборудования, заключенным с российскими лизинговыми организациями в целях создания и (или) развития либо модернизации производства товаров (работ, услуг), включая затраты на монтаж оборудования, за исключением части лизинговых платежей на покрытие дохода лизингодателя.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Субсидии на возмещение части затрат, связанных с уплатой субъектами малого и среднего предпринимательства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процентов по инвестиционным кредитам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привлеченным в российских кредитных организациях.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Субсидии на возмещение части затрат, связанных с приобретением субъектами малого и среднего предпринимательства, в том числе участниками инновационных территориальных кластеров,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оборудования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включая затраты на монтаж оборудования, в целях создания, и (или) развития либо модернизации производства товаров (работ, услуг). </a:t>
                      </a:r>
                    </a:p>
                    <a:p>
                      <a:pPr algn="just">
                        <a:lnSpc>
                          <a:spcPts val="1700"/>
                        </a:lnSpc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Субсидии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вновь зарегистрированным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действующим менее одного года на момент принятия решения о предоставлении субсидии субъектам малого предпринимательства на возмещение части затрат по государственной регистрации юридического лица или индивидуального предпринимателя, расходов, связанных с началом предпринимательской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637"/>
            <a:ext cx="8229600" cy="14401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ru-RU" sz="55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Виды субсидий</a:t>
            </a:r>
            <a:endParaRPr lang="ru-RU" sz="55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254" y="1340768"/>
            <a:ext cx="6552907" cy="1008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smtClean="0">
                <a:ln>
                  <a:solidFill>
                    <a:srgbClr val="293D87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n>
                  <a:solidFill>
                    <a:srgbClr val="293D87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лизинг (первый взнос (аванс); лизинговые платежи)</a:t>
            </a:r>
            <a:endParaRPr lang="ru-RU" sz="3000" b="1" dirty="0">
              <a:ln>
                <a:solidFill>
                  <a:srgbClr val="293D87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104" y="2708920"/>
            <a:ext cx="6623539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n cap="flat">
                  <a:solidFill>
                    <a:srgbClr val="293D87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% по инвестиционным кредитам</a:t>
            </a:r>
            <a:endParaRPr lang="ru-RU" sz="3000" b="1" dirty="0">
              <a:ln cap="flat">
                <a:solidFill>
                  <a:srgbClr val="293D87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255" y="3984876"/>
            <a:ext cx="6552907" cy="884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n cap="flat">
                  <a:solidFill>
                    <a:srgbClr val="293D87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начинающих</a:t>
            </a:r>
            <a:endParaRPr lang="ru-RU" sz="3000" b="1" dirty="0">
              <a:ln cap="flat">
                <a:solidFill>
                  <a:srgbClr val="293D87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163" y="5445224"/>
            <a:ext cx="6625093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n cap="flat">
                  <a:solidFill>
                    <a:srgbClr val="293D87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приобретение оборудования</a:t>
            </a:r>
            <a:endParaRPr lang="ru-RU" sz="3000" b="1" dirty="0">
              <a:ln cap="flat">
                <a:solidFill>
                  <a:srgbClr val="293D87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5400000">
            <a:off x="5179380" y="2707169"/>
            <a:ext cx="4896544" cy="1534516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3"/>
          </p:cNvCxnSpPr>
          <p:nvPr/>
        </p:nvCxnSpPr>
        <p:spPr>
          <a:xfrm flipV="1">
            <a:off x="6840162" y="4380922"/>
            <a:ext cx="1554748" cy="46096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840162" y="3039346"/>
            <a:ext cx="1554748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840162" y="1964734"/>
            <a:ext cx="1590842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9899947"/>
              </p:ext>
            </p:extLst>
          </p:nvPr>
        </p:nvGraphicFramePr>
        <p:xfrm>
          <a:off x="0" y="0"/>
          <a:ext cx="9144000" cy="723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2376264"/>
                <a:gridCol w="6228184"/>
              </a:tblGrid>
              <a:tr h="123051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Код ОКВЭД с расшифровкой, в рамках которого реализуется бизнес-проект (инвестиционный проект)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СТРОГО!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берем только тот ОКВЭД из ЕГРЮЛ или ЕГРИП, в рамках которого реализуется бизнес-проект.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56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1.6.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ИНН организации (индивидуального предпринимателя), ОГРН (ОГРНИП), дата регистрации юридического лица, индивидуального предпринимателя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ИНН…………….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ОГРН или ОГРНИП……………………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Дата регистрации………………….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304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Адрес, телефон, e-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Юридический адрес: …………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СТРОГО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как </a:t>
                      </a:r>
                      <a:r>
                        <a:rPr lang="ru-RU" sz="1800" baseline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b="0" smtClean="0">
                          <a:solidFill>
                            <a:schemeClr val="tx1"/>
                          </a:solidFill>
                        </a:rPr>
                        <a:t>ЕГРЮЛ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или ЕГРИП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Почтовый адрес:………….…..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тел.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…………………………..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2051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Контактное лицо от организации, его телефон и e-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mail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ФИО…………………………..…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Должность……………..………..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тел………………………..………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e-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……………………………..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80991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656184"/>
                <a:gridCol w="6948264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Приоритетная целевая группа начинающих субъектов малого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предприни-мательства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соответствии с разделом 1 Правил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ТОЛЬКО!</a:t>
                      </a:r>
                      <a:r>
                        <a:rPr lang="ru-RU" sz="18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начинающим субъектам малого </a:t>
                      </a: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предпринимательства,</a:t>
                      </a:r>
                      <a:r>
                        <a:rPr lang="ru-RU" sz="18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выбираем: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зарегистрированные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безработные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молодые семьи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имеющие детей, в том числе неполные молодые семьи, состоящие из одного молодого родителя и одного и более детей, при условии, что возраст каждого из супругов либо одного родителя в неполной семье не превышает 35 лет, неполные семьи, многодетные семьи, семьи, воспитывающие детей-инвалидов;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работники, находящиеся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 угрозой массового увольнения 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(установление неполного рабочего времени, временная приостановка работ, предоставление отпуска без сохранения заработной платы, мероприятия по высвобождению работников);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жители </a:t>
                      </a:r>
                      <a:r>
                        <a:rPr lang="ru-RU" sz="185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монопрофильных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населенных пунктов (моногородов);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военнослужащие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уволенные 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запас в связи с сокращением Вооруженных Сил Российской Федерации;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физические лица в возрасте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лет (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включительно);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юридические лица, в уставном капитале которых доля, принадлежащая физическим лицам, указанным выше, составляет более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50%;</a:t>
                      </a:r>
                      <a:endParaRPr lang="ru-RU" sz="18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СМП, 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относящиеся к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социальному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предпринимательству;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резиденты бизнес-инкубаторов;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работники </a:t>
                      </a:r>
                      <a:r>
                        <a:rPr lang="ru-RU" sz="18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градообразующих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предприятий </a:t>
                      </a:r>
                      <a:r>
                        <a:rPr lang="ru-RU" sz="185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монопрофильных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населенных пунктов (моногородов);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СМП, </a:t>
                      </a:r>
                      <a:r>
                        <a:rPr lang="ru-RU" sz="18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деятельность в области народно-художественных промыслов, ремесленной деятельности, сельского и экологического </a:t>
                      </a:r>
                      <a:r>
                        <a:rPr lang="ru-RU" sz="18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туризма.</a:t>
                      </a:r>
                      <a:endParaRPr lang="ru-RU" sz="18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9546159"/>
              </p:ext>
            </p:extLst>
          </p:nvPr>
        </p:nvGraphicFramePr>
        <p:xfrm>
          <a:off x="0" y="0"/>
          <a:ext cx="9144000" cy="681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872208"/>
                <a:gridCol w="6732240"/>
              </a:tblGrid>
              <a:tr h="335699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 реализованной продукции, товаров, услуг за год, предшествующий участию в отборе, в натуральном выражении (ед.,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тн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и др.), в том числе на экспорт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Указываем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реализованной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продукции, товаров, услуг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всем видам деятельности в целом по организации, индивидуальному предпринимателю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натуральном выражении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(единицы, штуки, тонны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др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укрупненно, с учетом номенклатуры, за 2015 год.  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 Если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такой учет </a:t>
                      </a:r>
                      <a:r>
                        <a:rPr lang="ru-RU" sz="2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ведется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указать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 данных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2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184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 реализованной продукции, товаров, услуг за год, предшествующий участию в отборе, в тыс. руб., без учета НДС, в том числе на экспорт (Выручка)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Указать объем выручки от продажи продукции, товаров, выполнения работ и оказания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услуг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всем видам деятельности в целом по организации, индивидуальному предпринимателю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 поступления арендной платы; лицензионные платежи за пользование объектами интеллектуальной собственности; поступления, связанные с участием в уставных капиталах других организаций за 2015 год, без учета НДС.</a:t>
                      </a: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 При</a:t>
                      </a:r>
                      <a:r>
                        <a:rPr lang="ru-RU" sz="2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осуществлении </a:t>
                      </a: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продажи на экспорт – указать объем поступлений от экспортных операций за 2015 год, без НДС.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1226265"/>
              </p:ext>
            </p:extLst>
          </p:nvPr>
        </p:nvGraphicFramePr>
        <p:xfrm>
          <a:off x="0" y="-108425"/>
          <a:ext cx="9144000" cy="725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2016224"/>
                <a:gridCol w="6588224"/>
              </a:tblGrid>
              <a:tr h="216804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 поставок (указать), в том числе на экспорт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Перечисляем </a:t>
                      </a:r>
                      <a:r>
                        <a:rPr lang="ru-RU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какой территории </a:t>
                      </a:r>
                      <a:r>
                        <a:rPr lang="ru-RU" sz="25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преимущественно осуществляется реализация продукции:</a:t>
                      </a:r>
                      <a:endParaRPr lang="ru-RU" sz="25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25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каких муниципальных образованиях </a:t>
                      </a:r>
                      <a:r>
                        <a:rPr lang="ru-RU" sz="25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Пермского </a:t>
                      </a: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края;</a:t>
                      </a:r>
                      <a:endParaRPr lang="ru-RU" sz="25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25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каких регионах РФ;</a:t>
                      </a:r>
                      <a:endParaRPr lang="ru-RU" sz="25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ts val="25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каких странах.</a:t>
                      </a:r>
                      <a:endParaRPr lang="ru-RU" sz="25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8656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2.5.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Средняя численность работников за год,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предшествую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2000" dirty="0" err="1" smtClean="0">
                          <a:effectLst/>
                          <a:latin typeface="+mn-lt"/>
                        </a:rPr>
                        <a:t>щий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участию в отборе, ед.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Рассчитываем</a:t>
                      </a:r>
                      <a:r>
                        <a:rPr lang="ru-RU" sz="25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д</a:t>
                      </a:r>
                      <a:r>
                        <a:rPr lang="ru-RU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анным </a:t>
                      </a:r>
                      <a:r>
                        <a:rPr lang="ru-RU" sz="25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КНД 1110018</a:t>
                      </a:r>
                      <a:r>
                        <a:rPr lang="ru-RU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2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Сведения о среднесписочной численности работников за предшествующий календарный год)</a:t>
                      </a:r>
                      <a:r>
                        <a:rPr lang="ru-RU" sz="25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5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год.</a:t>
                      </a:r>
                      <a:endParaRPr lang="ru-RU" sz="2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9746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2.6.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Среднемесячная заработная плата за год, 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предшествую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2000" dirty="0" err="1" smtClean="0">
                          <a:effectLst/>
                          <a:latin typeface="+mn-lt"/>
                        </a:rPr>
                        <a:t>щий</a:t>
                      </a:r>
                      <a:r>
                        <a:rPr lang="ru-RU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+mn-lt"/>
                        </a:rPr>
                        <a:t>участию в отборе, руб.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Рассчитываем </a:t>
                      </a:r>
                      <a:r>
                        <a:rPr lang="ru-RU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данным </a:t>
                      </a:r>
                      <a:r>
                        <a:rPr lang="ru-RU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РСВ-1 ПФР </a:t>
                      </a:r>
                      <a:r>
                        <a:rPr lang="ru-RU" sz="25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2015 </a:t>
                      </a:r>
                      <a:r>
                        <a:rPr lang="ru-RU" sz="25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год.</a:t>
                      </a:r>
                      <a:endParaRPr lang="ru-RU" sz="25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8666125"/>
              </p:ext>
            </p:extLst>
          </p:nvPr>
        </p:nvGraphicFramePr>
        <p:xfrm>
          <a:off x="0" y="-2"/>
          <a:ext cx="9144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584"/>
                <a:gridCol w="2016224"/>
                <a:gridCol w="6300193"/>
              </a:tblGrid>
              <a:tr h="685800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Система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налогообложе-ния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6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marL="206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Указываем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применяемую систему налогообложения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</a:p>
                    <a:p>
                      <a:pPr marL="206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общая; </a:t>
                      </a:r>
                    </a:p>
                    <a:p>
                      <a:pPr marL="206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упрощенная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система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налогообложения </a:t>
                      </a:r>
                      <a:r>
                        <a:rPr lang="ru-RU" sz="2500" b="0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(пишем, </a:t>
                      </a:r>
                      <a:r>
                        <a:rPr lang="ru-RU" sz="25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является объектом – «доходы» или «доходы, уменьшенные на расходы», а также ставку налога, поскольку начинают действовать льготы); </a:t>
                      </a:r>
                      <a:endParaRPr lang="ru-RU" sz="2500" b="0" i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6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единый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налог;</a:t>
                      </a:r>
                    </a:p>
                    <a:p>
                      <a:pPr marL="20638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единый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вмененный доход;</a:t>
                      </a:r>
                    </a:p>
                    <a:p>
                      <a:pPr marL="20638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патентная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система налогообложения. </a:t>
                      </a:r>
                    </a:p>
                    <a:p>
                      <a:pPr marL="2063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 Дополнительно вновь зарегистрированные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указывают -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реализуется ли право на применение «налоговых каникул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ru-RU" sz="2500" b="0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2534585"/>
              </p:ext>
            </p:extLst>
          </p:nvPr>
        </p:nvGraphicFramePr>
        <p:xfrm>
          <a:off x="0" y="-2"/>
          <a:ext cx="9144001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592"/>
                <a:gridCol w="2088232"/>
                <a:gridCol w="6156177"/>
              </a:tblGrid>
              <a:tr h="161073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Объем налоговых отчислений за год, предшествующий участию в отборе, тыс. руб., в том числе: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сумма по строкам 2.8.1-2.8.11 (за 2015 год).</a:t>
                      </a:r>
                      <a:endParaRPr lang="ru-RU" sz="205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18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2.8.1.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 на прибыль (налог на доходы), тыс. руб.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1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Указываем сумму перечисленного за 2015 год налога на прибыль (налога на доходы) исходя из данных:</a:t>
                      </a:r>
                    </a:p>
                    <a:p>
                      <a:pPr marL="0" lv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форма №2 </a:t>
                      </a:r>
                      <a:r>
                        <a:rPr lang="ru-RU" sz="2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Отчет о финансовых результатах </a:t>
                      </a: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(для традиционной системы налогообложения);</a:t>
                      </a:r>
                    </a:p>
                    <a:p>
                      <a:pPr marL="0" lv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налоговая декларация (для упрощенной системы налогообложения,</a:t>
                      </a:r>
                      <a:r>
                        <a:rPr lang="ru-RU" sz="205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для ЕСХН, ЕНВД</a:t>
                      </a: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 marL="0" lv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/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В скобках указываем </a:t>
                      </a:r>
                      <a:r>
                        <a:rPr lang="ru-RU" sz="205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спецрежимы</a:t>
                      </a: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!</a:t>
                      </a:r>
                      <a:endParaRPr lang="ru-RU" sz="205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15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2.8.2.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ЕНВД, тыс. руб.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5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данным налоговой декларации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15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2.8.3.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ЕСХН, тыс. руб.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5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данным налоговой декларации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673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2.8.4.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УСНО, тыс. руб.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данным налоговой декларации</a:t>
                      </a:r>
                      <a:endParaRPr lang="ru-RU" sz="205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911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2.8.5.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Уплата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патента, 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данным патента</a:t>
                      </a:r>
                      <a:endParaRPr lang="ru-RU" sz="205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36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2.8.6.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алог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имущество, 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5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данным налоговой декларации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911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2.8.7.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ранспортный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налог, 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5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данным налоговой декларации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911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2.8.8.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емельный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налог, 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5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данным налоговой декларации</a:t>
                      </a:r>
                      <a:endParaRPr lang="ru-RU" sz="205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3299779"/>
              </p:ext>
            </p:extLst>
          </p:nvPr>
        </p:nvGraphicFramePr>
        <p:xfrm>
          <a:off x="0" y="-2"/>
          <a:ext cx="9144001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592"/>
                <a:gridCol w="2088232"/>
                <a:gridCol w="6156177"/>
              </a:tblGrid>
              <a:tr h="3029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2.8.9.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НДФЛ, тыс. руб.</a:t>
                      </a:r>
                      <a:endParaRPr lang="ru-RU" sz="2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 данным налоговой декларации (индивидуальные предприниматели), на основании сведений о доходах физических лиц истекшего налогового периода и суммах налога, исчисленного, удержанного и перечисленного в бюджетную систему Российской Федерации за этот налоговый период (для организаций).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74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2.8.10.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lang="ru-RU" sz="2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тчисления </a:t>
                      </a:r>
                      <a:r>
                        <a:rPr lang="ru-RU" sz="2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заработной платы (внебюджетные фонды), тыс. руб.</a:t>
                      </a:r>
                      <a:endParaRPr lang="ru-RU" sz="2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 данным РСВ-1 ПФР</a:t>
                      </a:r>
                      <a:r>
                        <a:rPr lang="ru-RU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+ 4-ФСС.</a:t>
                      </a:r>
                      <a:endParaRPr lang="ru-RU" sz="20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80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2.8.11.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другие (указать), тыс. руб.</a:t>
                      </a:r>
                      <a:endParaRPr lang="ru-RU" sz="2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80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2.9.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50" b="0" dirty="0">
                          <a:solidFill>
                            <a:schemeClr val="tx1"/>
                          </a:solidFill>
                          <a:effectLst/>
                        </a:rPr>
                        <a:t>Дебиторская задолженность за год, предшествующий участию в отборе, тыс. руб.</a:t>
                      </a:r>
                      <a:endParaRPr lang="ru-RU" sz="2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дебиторской задолженности за 2015 год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исходя: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данных бухгалтерского баланса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(для организаций);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данных книги учета доходов и расходов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(для организаций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индивидуальных предпринимателей,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применяющие налоговые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спецрежимы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80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2.10.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50" b="0" dirty="0">
                          <a:solidFill>
                            <a:schemeClr val="tx1"/>
                          </a:solidFill>
                          <a:effectLst/>
                        </a:rPr>
                        <a:t>Кредиторская задолженность за год, предшествующий участию в отборе, тыс. руб.</a:t>
                      </a:r>
                      <a:endParaRPr lang="ru-RU" sz="2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Сумма кредиторской задолженности за 2015 год исходя: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из данных бухгалтерского баланса (для организаций);</a:t>
                      </a:r>
                      <a:endParaRPr lang="ru-RU" sz="2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из данных книги учета доходов и расходов (организации и индивидуальные предприниматели, применяющие налоговые </a:t>
                      </a:r>
                      <a:r>
                        <a:rPr lang="ru-RU" sz="20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спецрежимы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1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010620"/>
              </p:ext>
            </p:extLst>
          </p:nvPr>
        </p:nvGraphicFramePr>
        <p:xfrm>
          <a:off x="0" y="1"/>
          <a:ext cx="9144000" cy="685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60"/>
                <a:gridCol w="2088232"/>
                <a:gridCol w="6444208"/>
              </a:tblGrid>
              <a:tr h="414340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2.11.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Финансовый результат организации за год, предшествующий участию в отборе (указать чистая прибыль или убыток)</a:t>
                      </a:r>
                      <a:r>
                        <a:rPr lang="ru-RU" sz="2000" b="0" baseline="30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тыс. руб.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45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marL="0" indent="0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Указываем</a:t>
                      </a:r>
                      <a:r>
                        <a:rPr lang="ru-RU" sz="24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анные по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всем видам деятельности в целом по организации, индивидуальному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предпринимателю за </a:t>
                      </a:r>
                      <a:r>
                        <a:rPr lang="ru-RU" sz="245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ru-RU" sz="24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4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2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Чистая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прибыль (или убыток)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(для организации исходя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данных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«Отчет о прибылях или</a:t>
                      </a:r>
                      <a:r>
                        <a:rPr lang="ru-RU" sz="24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убытках»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</a:p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Сведения исходя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данных налоговой декларации, либо книги доходов и расходов, либо иных бухгалтерских регистров при ведении упрощенного бухгалтерского учета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(для о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рганизаций и индивидуальных предпринимателей, применяющих </a:t>
                      </a:r>
                      <a:r>
                        <a:rPr lang="ru-RU" sz="245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спецрежимы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).</a:t>
                      </a:r>
                      <a:endParaRPr lang="ru-RU" sz="245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 В скобках указываем источник сведений.</a:t>
                      </a:r>
                      <a:endParaRPr lang="ru-RU" sz="24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19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2.12.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Объем полученной государственной поддержки за три предшествующих участию в отборе отчетных года, тыс. руб.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113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Указываем все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полученной за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2013, 2014 и 2015 гг. государственной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финансовой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поддержки</a:t>
                      </a:r>
                      <a:r>
                        <a:rPr lang="ru-RU" sz="24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виде:</a:t>
                      </a:r>
                    </a:p>
                    <a:p>
                      <a:pPr marL="0" indent="11113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субсидий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рамках программ по развитию малого и среднего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предпринимательства;</a:t>
                      </a:r>
                    </a:p>
                    <a:p>
                      <a:pPr marL="0" indent="11113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гранты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 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занятости;</a:t>
                      </a:r>
                    </a:p>
                    <a:p>
                      <a:pPr marL="0" indent="11113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субсидии </a:t>
                      </a:r>
                      <a:r>
                        <a:rPr lang="ru-RU" sz="24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гранты по сельскому хозяйству, поручительства по кредитам и пр</a:t>
                      </a:r>
                      <a:r>
                        <a:rPr lang="ru-RU" sz="245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.).</a:t>
                      </a:r>
                      <a:endParaRPr lang="ru-RU" sz="24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7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4510336"/>
              </p:ext>
            </p:extLst>
          </p:nvPr>
        </p:nvGraphicFramePr>
        <p:xfrm>
          <a:off x="0" y="-27384"/>
          <a:ext cx="9144000" cy="8469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68"/>
                <a:gridCol w="2016224"/>
                <a:gridCol w="6444208"/>
              </a:tblGrid>
              <a:tr h="8469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2.13.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62" marR="65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Обеспеченность организации собственными ресурсами (земельный участок; производственные, административные помещения, здания, строения, сооружения) с указанием реквизитов документов, подтверждающих право собственности, а также наличие патентов на изобретения с указанием их реквизитов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62" marR="65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Указываем сведения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СТРОГО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 списку, приведенному в скобках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1295" algn="l"/>
                        </a:tabLs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</a:rPr>
                        <a:t>!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</a:rPr>
                        <a:t>Для собственников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 земельных участков, производственных, административных помещений, зданий, строений, сооружений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номер государственной регистрации права, указанный в </a:t>
                      </a:r>
                      <a:r>
                        <a:rPr lang="ru-RU" sz="19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пункте 3.1 ЕГРП.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9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</a:rPr>
                        <a:t>!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</a:rPr>
                        <a:t>Для арендаторов (субарендаторов)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объектов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недвижимости 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№ и дата договора аренды (субаренды).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</a:rPr>
                        <a:t>!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900" b="1" dirty="0" smtClean="0">
                          <a:solidFill>
                            <a:srgbClr val="C00000"/>
                          </a:solidFill>
                          <a:effectLst/>
                        </a:rPr>
                        <a:t>+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 краткие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характеристики (площадь и 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место расположение).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900" b="0" dirty="0" smtClean="0">
                          <a:solidFill>
                            <a:schemeClr val="tx1"/>
                          </a:solidFill>
                          <a:effectLst/>
                        </a:rPr>
                        <a:t>Указать 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о наличии патентов на изобретения с указанием их реквизитов.  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62" marR="65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676875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238438" y="2924944"/>
            <a:ext cx="1008112" cy="9001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1102526"/>
              </p:ext>
            </p:extLst>
          </p:nvPr>
        </p:nvGraphicFramePr>
        <p:xfrm>
          <a:off x="1" y="-27384"/>
          <a:ext cx="9143998" cy="6885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26"/>
                <a:gridCol w="2125072"/>
                <a:gridCol w="6217700"/>
              </a:tblGrid>
              <a:tr h="688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2.14.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Сведения о реализованных субъектом малого и среднего предпринимательства социально-ответственных проектов в области меценатства, благотворительности вне рамок основной хозяйственной деятельности на средства, полученные от основного бизнеса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Указывается информация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 </a:t>
                      </a:r>
                      <a:r>
                        <a:rPr lang="ru-RU" sz="2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/>
                        </a:rPr>
                        <a:t>обровольной безвозмездной деятельности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организаций (индивидуальных предпринимателей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):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  для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решения общественных проблем, а также усовершенствования условий общественной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жизни;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  по передаче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товаров, сырья, материалов и/или безвозмездное выполнение работ, услуг по ремонту, реконструкции, строительству и др. общественных объектов благоустройства.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300" b="1" dirty="0" smtClean="0">
                          <a:solidFill>
                            <a:srgbClr val="C00000"/>
                          </a:solidFill>
                          <a:effectLst/>
                        </a:rPr>
                        <a:t>НЕ</a:t>
                      </a:r>
                      <a:r>
                        <a:rPr lang="ru-RU" sz="23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УКАЗЫВАЕМ: 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При о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казании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услуг,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выполнении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работ,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поставки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товаров в рамках исполнения государственных и (или) муниципальных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контрактов.</a:t>
                      </a:r>
                      <a:endParaRPr lang="ru-RU" sz="23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16632" y="-171399"/>
            <a:ext cx="10260632" cy="6480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ru-RU" sz="40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требования к субъектам  МСП</a:t>
            </a:r>
            <a:endParaRPr lang="ru-RU" sz="4000" dirty="0">
              <a:ln cap="rnd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5798263"/>
          </a:xfrm>
          <a:ln cap="rnd"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000" b="1" dirty="0" smtClean="0">
                <a:ln cap="rnd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Соответствие требованиям ФЗ «О развитии малого и среднего предпринимательства в РФ».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000" dirty="0" smtClean="0">
                <a:ln cap="rnd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Субъекты -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хозяйственные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общества, хозяйственные партнерства, производственные кооперативы, потребительские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кооперативы,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КФХ и ИП, отвечающие определенным условиям, в </a:t>
            </a:r>
            <a:r>
              <a:rPr lang="ru-RU" sz="3000" dirty="0" err="1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т.ч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по выручке и 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среднесписочной 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000" dirty="0" smtClean="0">
                <a:ln cap="rnd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численности: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600" b="1" dirty="0" smtClean="0">
                <a:ln cap="rnd">
                  <a:noFill/>
                </a:ln>
                <a:solidFill>
                  <a:srgbClr val="FF0000"/>
                </a:solidFill>
              </a:rPr>
              <a:t>Исключаем: </a:t>
            </a:r>
            <a:r>
              <a:rPr lang="ru-RU" sz="3600" b="1" dirty="0" smtClean="0">
                <a:ln cap="rnd">
                  <a:noFill/>
                </a:ln>
                <a:solidFill>
                  <a:schemeClr val="tx1"/>
                </a:solidFill>
              </a:rPr>
              <a:t>акционерные общества</a:t>
            </a:r>
            <a:r>
              <a:rPr lang="ru-RU" sz="3600" b="1" dirty="0" smtClean="0">
                <a:ln cap="rnd">
                  <a:noFill/>
                </a:ln>
                <a:solidFill>
                  <a:srgbClr val="FF0000"/>
                </a:solidFill>
              </a:rPr>
              <a:t>!</a:t>
            </a:r>
            <a:endParaRPr lang="ru-RU" sz="3600" b="1" dirty="0">
              <a:ln cap="rnd">
                <a:noFill/>
              </a:ln>
              <a:solidFill>
                <a:srgbClr val="FF0000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500" dirty="0" smtClean="0">
              <a:ln cap="flat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3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87313" algn="l"/>
              </a:tabLst>
            </a:pP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25578"/>
              </p:ext>
            </p:extLst>
          </p:nvPr>
        </p:nvGraphicFramePr>
        <p:xfrm>
          <a:off x="3347864" y="3429000"/>
          <a:ext cx="5256584" cy="2026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336"/>
                <a:gridCol w="223224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2100" b="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численности</a:t>
                      </a:r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2100" baseline="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lang="ru-RU" sz="2100" baseline="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выручке, </a:t>
                      </a:r>
                    </a:p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  <a:r>
                        <a:rPr lang="ru-RU" sz="2100" baseline="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448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15 (микро)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42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100 (малые)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250 (средние)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млрд. руб.</a:t>
                      </a:r>
                      <a:endParaRPr lang="ru-RU" sz="21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03970" y="419481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7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3211415"/>
              </p:ext>
            </p:extLst>
          </p:nvPr>
        </p:nvGraphicFramePr>
        <p:xfrm>
          <a:off x="0" y="1"/>
          <a:ext cx="9144000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60"/>
                <a:gridCol w="2088232"/>
                <a:gridCol w="6444208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3.1.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Общая характеристика бизнес-проекта (инвестиционного проекта): описание и характеристики производимого товара (работы, услуги), конкурентные преимущества и недостатки, новизна,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</a:rPr>
                        <a:t>импортозамещение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, потребитель, каналы сбыта, сезонность, перспективность и др.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Разбить данный пункт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 разделы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выделив их или курсивом или нумератором.</a:t>
                      </a: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Разделы должны быть следующие:</a:t>
                      </a: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Общая характеристика бизнес-проекта (инвестиционного проекта)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указываем и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нформацию, раскрывающую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суть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Описание и характеристики производимого товара (работы, услуги)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– указываем:</a:t>
                      </a: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функциональное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назначение товаров,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работ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услуг, их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специфику,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уникальность;  </a:t>
                      </a: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соответствие принятым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стандартам;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номенклатуру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товаров (работ/услуг) и стоимость в зависимости от объемов производства, </a:t>
                      </a:r>
                    </a:p>
                    <a:p>
                      <a:pPr marL="342900" lvl="0" indent="-34290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изменения объемов производства, номенклатуры и цены, если предусмотрено бизнес-проектом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1295" algn="l"/>
                        </a:tabLs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Конкурентные преимущества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– указываем преимущества нашего товара, работы, услуги,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организации перед основными конкурентами. Называем этих конкурентов.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1295" algn="l"/>
                        </a:tabLst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указываем недостатки нашего товара, работы, услуги,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организации, производственного процесса, управления, наличие рисков. </a:t>
                      </a: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2488575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60"/>
                <a:gridCol w="1368152"/>
                <a:gridCol w="7164288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1295" algn="l"/>
                        </a:tabLst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Продолжение пункта 3.1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1295" algn="l"/>
                        </a:tabLst>
                      </a:pP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Новизна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что нового даст данный проект, какой новый товар, работа, услуга будет производиться, что нового планируется изменить в производстве.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6. </a:t>
                      </a:r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Импортозамещение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если товар является импортозамещающим, указать на это. Если нет, то указываем «реализация бизнес-проекта не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направлена на </a:t>
                      </a:r>
                      <a:r>
                        <a:rPr lang="ru-RU" sz="2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импортозамещение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7.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Потребитель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указываем, кто относится к нашим п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отенциальным потребителям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товаров/работ/услуг: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другая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коммерческая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организация (указываем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перечень компаний-потребителей, с которыми заключены договора/соглашения о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поставке);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конечным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потребителем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является 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частный клиент. </a:t>
                      </a:r>
                      <a:endParaRPr lang="ru-RU" sz="2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1295" algn="l"/>
                        </a:tabLs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Каналы сбыта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указываем, например, к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аналы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продаж: торговые сети/магазины/оптовые базы/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другое,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здесь же - м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етоды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стимулирования сбыта (реклама, гибкая ценовая политика, другое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</a:p>
                    <a:p>
                      <a:pPr mar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 Сезонность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– указываем данные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о сезонности спроса или предложения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 Перспективность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 – указываем информацию о возможностях для дальнейшего развития товара (работы, услуги).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854" marR="568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2218069"/>
              </p:ext>
            </p:extLst>
          </p:nvPr>
        </p:nvGraphicFramePr>
        <p:xfrm>
          <a:off x="0" y="-713987"/>
          <a:ext cx="9144000" cy="757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568"/>
                <a:gridCol w="1872208"/>
                <a:gridCol w="6588224"/>
              </a:tblGrid>
              <a:tr h="314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3.1.1.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47" marR="537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Как изменится доступность и качество услуг населению в результате реализации бизнес-проекта (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инвестиционно-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го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проекта)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47" marR="537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Указываем,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каким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образом (из-за чего, посредством чего)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изменится или изменилось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качество, цена и объем услуги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населению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! Отмечаем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если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ранее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данная услуга не предоставлялась в данном муниципальном образовании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47" marR="537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3.1.2.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47" marR="537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импортозамещающей продукции производимой (производство которой предполагается) в рамках реализации бизнес-проекта (инвестиционного проекта) с указанием кода в соответствии с ОК 034-2014 (ОКПД 2)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747" marR="537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r>
                        <a:rPr lang="ru-RU" sz="2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продукция импортозамещающая, то берем код из «ОК 034-2014 (КПЕС 2008). Общероссийский классификатор продукции по видам экономической деятельности»</a:t>
                      </a:r>
                    </a:p>
                    <a:p>
                      <a:r>
                        <a:rPr lang="ru-RU" sz="2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lang="ru-RU" sz="2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lang="ru-RU" sz="2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 31.01.2014 № 14-ст)</a:t>
                      </a:r>
                    </a:p>
                    <a:p>
                      <a:r>
                        <a:rPr lang="ru-RU" sz="2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(ред. от 14.04.2016)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47" marR="537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1004643"/>
              </p:ext>
            </p:extLst>
          </p:nvPr>
        </p:nvGraphicFramePr>
        <p:xfrm>
          <a:off x="8062" y="0"/>
          <a:ext cx="9135937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108"/>
                <a:gridCol w="1734876"/>
                <a:gridCol w="6746953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3.2.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Цель бизнес-проекта (инвестиционного проекта)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Указываем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цифрованные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цели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 бизнес-проекта, в соответствии с типом проекта, например: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у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величение/достижение 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объема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производства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 товаров (работ/услуг) Х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шт./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Х тыс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в год, 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расширение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номенклатуры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 товаров (работ/услуг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) «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наименование» в плановом количестве Х ед. в год;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увеличение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объема продаж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на Х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в год/месяц, в натуральном объеме Х ед./год/месяц,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экономия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затрат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Х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в год/месяц в связи с техническим перевооружением производства, внедрением новой технологии/ материалов/прочее,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-проектов: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создание нового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предприятия по производству «наименование товаров/ работ/ услуг» плановым объемом Х ед. в год, Х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в год. </a:t>
                      </a:r>
                    </a:p>
                    <a:p>
                      <a:pPr marL="0" lvl="0" indent="0" algn="just">
                        <a:lnSpc>
                          <a:spcPts val="23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</a:t>
                      </a: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рабочих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мест Х единиц. 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4068491"/>
              </p:ext>
            </p:extLst>
          </p:nvPr>
        </p:nvGraphicFramePr>
        <p:xfrm>
          <a:off x="539552" y="-9244408"/>
          <a:ext cx="7388627" cy="3533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800"/>
                <a:gridCol w="1778763"/>
                <a:gridCol w="2381800"/>
                <a:gridCol w="846264"/>
              </a:tblGrid>
              <a:tr h="643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3.2.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Цель бизнес-проекта (инвестиционного проекта)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0">
                          <a:effectLst/>
                        </a:rPr>
                        <a:t>Оцифрованные цели бизнес-проекта, в соответствии с типом проекта, например: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увеличение/достижение объема производства товаров (работ/услуг) Х шт/ Х тыс.руб. в год,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расширение номенклатуры товаров (работ/услуг)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«наименование» в плановом количестве Х ед. в год;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увеличение объема продаж на Х тыс.руб. в год/месяц, в натуральном объеме Х ед./год/месяц,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экономия затрат Х тыс.руб. в год/месяц в связи с техническим перевооружением производства, внедрением новой технологии/ материалов/прочее,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для start-up-проектов: создание нового предприятия по производству «наименование товаров/ работ/ услуг» плановым объемом Х ед. в год, Х тыс.руб. в год.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создание рабочих мест Х единиц.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48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создание нового производства товаров (работ, услуг)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3.3.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Тип бизнес-проекта (инвестиционного проекта)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483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 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развитие производства товаров (работ, услуг)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579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техническое перевооружение, обновление производства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555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выпуск новой продукции на действующем производстве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3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производственная или экологическая безопасность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социально-значимый проект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0"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иное изменение (указать)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6304" marR="6304" marT="3152" marB="3152"/>
                </a:tc>
              </a:tr>
              <a:tr h="900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3.4.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Общая стоимость бизнес-проекта (инвестиционного проекта), всего, тыс.руб., в том числе: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00">
                          <a:effectLst/>
                        </a:rPr>
                        <a:t>Для всех проектов, включая start-up, указать подробный перечень инвестиционных затрат, включая наименования материалов, оборудования, подрядные организации при выполнении проектно-изыскательских работ и строительно-монтажных работ.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00">
                          <a:effectLst/>
                        </a:rPr>
                        <a:t>Общая стоимость бизнес-проекта включает в себя: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инвестиции в основной капитал (смета капитальных затрат) - затраты на новое строительство, расширение, реконструкцию и техническое перевооружение действующих организаций, приобретение машин, оборудования, инструмента, инвентаря, проектно-изыскательские, пусконаладочные работы и прочие основные производственные фонды, включая НДС;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инвестиции в оборотный капитал – прирост затрат на дополнительный объем сырья, материалов, комплектующих, авансовые платежи поставщикам, дебиторскую задолженность, по расчетам с бюджетом, погашение и обслуживание займов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">
                          <a:effectLst/>
                        </a:rPr>
                        <a:t>Сумма значений по строкам 3.4.1 и 3.4.2</a:t>
                      </a:r>
                      <a:endParaRPr lang="ru-RU" sz="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0" marB="0" anchor="ctr"/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6304" marR="6304" marT="3152" marB="3152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54168"/>
              </p:ext>
            </p:extLst>
          </p:nvPr>
        </p:nvGraphicFramePr>
        <p:xfrm>
          <a:off x="0" y="-2"/>
          <a:ext cx="9143999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6"/>
                <a:gridCol w="2232248"/>
                <a:gridCol w="6156175"/>
              </a:tblGrid>
              <a:tr h="1859098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3.3.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Тип бизнес-проекта (инвестиционного проекта)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Отмечаем,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нужное поле, может быть не одно!</a:t>
                      </a:r>
                      <a:endParaRPr lang="ru-RU" sz="25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нового производства товаров (работ, услуг)</a:t>
                      </a:r>
                      <a:endParaRPr lang="ru-RU" sz="25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2500" b="0" dirty="0">
                        <a:solidFill>
                          <a:schemeClr val="tx1"/>
                        </a:solidFill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развитие производства товаров (работ, услуг)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техническое перевооружение, обновление производства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4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выпуск новой продукции на действующем производстве</a:t>
                      </a:r>
                      <a:endParaRPr lang="ru-RU" sz="2500" b="0" dirty="0">
                        <a:solidFill>
                          <a:schemeClr val="tx1"/>
                        </a:solidFill>
                      </a:endParaRPr>
                    </a:p>
                  </a:txBody>
                  <a:tcPr marL="11347" marR="11347" marT="5674" marB="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7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производственная или экологическая безопасность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социально-значимый проект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27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иное изменение (указать)</a:t>
                      </a:r>
                      <a:endParaRPr lang="ru-RU" sz="2500" b="0" dirty="0">
                        <a:solidFill>
                          <a:schemeClr val="tx1"/>
                        </a:solidFill>
                      </a:endParaRPr>
                    </a:p>
                  </a:txBody>
                  <a:tcPr marL="11347" marR="11347" marT="5674" marB="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8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9234090"/>
              </p:ext>
            </p:extLst>
          </p:nvPr>
        </p:nvGraphicFramePr>
        <p:xfrm>
          <a:off x="0" y="0"/>
          <a:ext cx="9135948" cy="6859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520"/>
                <a:gridCol w="2123201"/>
                <a:gridCol w="6212227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3.4.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Общая стоимость бизнес-проекта (инвестиционного проекта), всего,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., в том числе: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100"/>
                        </a:lnSpc>
                        <a:spcAft>
                          <a:spcPts val="1200"/>
                        </a:spcAft>
                      </a:pPr>
                      <a:r>
                        <a:rPr lang="ru-RU" sz="23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indent="0">
                        <a:lnSpc>
                          <a:spcPts val="2100"/>
                        </a:lnSpc>
                        <a:spcAft>
                          <a:spcPts val="1200"/>
                        </a:spcAft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1. Указываем </a:t>
                      </a:r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/>
                        </a:rPr>
                        <a:t>подробный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</a:rPr>
                        <a:t>перечень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инвестиционных затрат, включая наименования материалов, оборудования, подрядные организации при выполнении проектно-изыскательских работ и строительно-монтажных работ.</a:t>
                      </a:r>
                    </a:p>
                    <a:p>
                      <a:pPr marL="0" indent="0">
                        <a:lnSpc>
                          <a:spcPts val="2100"/>
                        </a:lnSpc>
                        <a:spcAft>
                          <a:spcPts val="1200"/>
                        </a:spcAft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/>
                        </a:rPr>
                        <a:t>Общая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</a:rPr>
                        <a:t>стоимость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включает в себя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lv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/>
                        </a:rPr>
                        <a:t>инвестиции в основной капитал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(смета капитальных затрат) - затраты на новое строительство, расширение, реконструкцию и техническое перевооружение действующих организаций, приобретение машин, оборудования, инструмента, инвентаря, проектно-изыскательские, пусконаладочные работы и прочие основные производственные фонды, включая НДС;</a:t>
                      </a:r>
                    </a:p>
                    <a:p>
                      <a:pPr mar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lvl="0" indent="0" algn="just">
                        <a:lnSpc>
                          <a:spcPts val="21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01295" algn="l"/>
                        </a:tabLst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300" b="1" dirty="0" smtClean="0">
                          <a:solidFill>
                            <a:schemeClr val="tx1"/>
                          </a:solidFill>
                          <a:effectLst/>
                        </a:rPr>
                        <a:t>инвестиции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</a:rPr>
                        <a:t>в оборотный капитал </a:t>
                      </a:r>
                      <a:r>
                        <a:rPr lang="ru-RU" sz="2300" b="0" dirty="0">
                          <a:solidFill>
                            <a:schemeClr val="tx1"/>
                          </a:solidFill>
                          <a:effectLst/>
                        </a:rPr>
                        <a:t>– прирост затрат на дополнительный объем сырья, материалов, комплектующих, авансовые платежи поставщикам, дебиторскую задолженность, по расчетам с бюджетом, погашение и обслуживание </a:t>
                      </a:r>
                      <a:r>
                        <a:rPr lang="ru-RU" sz="2300" b="0" dirty="0" smtClean="0">
                          <a:solidFill>
                            <a:schemeClr val="tx1"/>
                          </a:solidFill>
                          <a:effectLst/>
                        </a:rPr>
                        <a:t>займов.</a:t>
                      </a:r>
                      <a:endParaRPr lang="ru-RU" sz="23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6549787"/>
              </p:ext>
            </p:extLst>
          </p:nvPr>
        </p:nvGraphicFramePr>
        <p:xfrm>
          <a:off x="0" y="44620"/>
          <a:ext cx="9144000" cy="7300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926"/>
                <a:gridCol w="1264942"/>
                <a:gridCol w="3701066"/>
                <a:gridCol w="3701066"/>
              </a:tblGrid>
              <a:tr h="335535"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3.4.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Общая стоимость бизнес-проекта (инвестиционного проекта), всего, тыс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., в том числе: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ДАННЫЙ ПУНКТ ЗАПОЛНЯЕМ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СЛЕДУЮЩИМ ОБРАЗОМ: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стоимость бизнес-проекта (инвестиционного проекта) всего   …..тыс. руб. Расчет приводится: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Инвестиционные затраты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0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4470" algn="l"/>
                        </a:tabLst>
                      </a:pP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Инвестиции в основной капитал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Приобретение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оборудования, в том числе: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лизинговые платежи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 выкупной платеж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0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4470" algn="l"/>
                        </a:tabLst>
                      </a:pPr>
                      <a:r>
                        <a:rPr lang="ru-RU" sz="2000" b="0" i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Инвестиции в оборотный капитал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0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ФОТ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работника, занятого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на новом оборудовании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ФФОМС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ФСС ОТ НС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ПФР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ГСМ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53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затраты (перечислить)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21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0447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2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7393602"/>
              </p:ext>
            </p:extLst>
          </p:nvPr>
        </p:nvGraphicFramePr>
        <p:xfrm>
          <a:off x="0" y="-1"/>
          <a:ext cx="9143999" cy="6993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25"/>
                <a:gridCol w="2125072"/>
                <a:gridCol w="6217702"/>
              </a:tblGrid>
              <a:tr h="112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3.4.1.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объем инвестиций в основной капитал, тыс. руб.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Данные берем из пункта 3.4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таблицы.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3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3.4.2.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>
                          <a:solidFill>
                            <a:schemeClr val="tx1"/>
                          </a:solidFill>
                          <a:effectLst/>
                        </a:rPr>
                        <a:t>объем инвестиций в оборотный капитал, тыс. руб.</a:t>
                      </a:r>
                      <a:endParaRPr lang="ru-RU" sz="2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Данные берем из пункта 3.4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таблицы.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3.4.3.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объем собственных средств (в том числе объем привлеченных займов, кредитов), тыс. руб.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1. Указать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объем собственных средств планируемых для реализации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2. Здесь привлеченные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средства (кредиты, займы) приравниваются к собственным.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! Данная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величина указывается справочно, в расчетах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3.4 не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участвует.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4964162"/>
              </p:ext>
            </p:extLst>
          </p:nvPr>
        </p:nvGraphicFramePr>
        <p:xfrm>
          <a:off x="-108520" y="1"/>
          <a:ext cx="9252520" cy="7083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0734"/>
                <a:gridCol w="2150292"/>
                <a:gridCol w="6291494"/>
              </a:tblGrid>
              <a:tr h="3068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3.4.4.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объем уже осуществленных затрат всего, тыс.руб., в том числе: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1. Указываем объем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уже осуществленных затрат в рамках проекта, в том числе инвестиции в основной и оборотный капитал, тыс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. в соответствии с имеющимися платежными документами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! Данная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величина указывается справочно, в расчетах п. 3.4 не участвует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4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3.4.4.1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объем уже вложенных инвестиций в основной капитал, тыс. руб.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1. Указываем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объем уже осуществленных капитальных затрат (только в основной капитал) в рамках проекта, в том числе приобретение машин, оборудования, инструмента, инвентаря, проектно-изыскательские, строительно-монтажные и пусконаладочные работы, тыс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. в соответствии с имеющимися платежными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документами.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! Данная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величина указывается справочно, в расчетах п. 3.4 не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участвует.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544538"/>
              </p:ext>
            </p:extLst>
          </p:nvPr>
        </p:nvGraphicFramePr>
        <p:xfrm>
          <a:off x="0" y="-240902"/>
          <a:ext cx="9144000" cy="698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814"/>
                <a:gridCol w="1738116"/>
                <a:gridCol w="6764070"/>
              </a:tblGrid>
              <a:tr h="674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3.5.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Затраты, предъявляемые к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субсидирова-нию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всего, руб., в том числе: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Указываем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сумму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затрат,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предъявляемых к субсидированию в рублях.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Выбираем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еречня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затрат в рамках реализации проекта те затраты, предъявляемые к субсидированию, и указываем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их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Для субсидии на возмещение части затрат, при заключении договора (договоров)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лизинга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оборудования: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оборудование, приобретаемое в лизинг, подтвержденные затраты на монтаж оборудования;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уплаченные без нарушения графика лизинговые платежи;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Для субсидии на возмещение части затрат, связанных с уплатой  процентов по инвестиционным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кредитам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уплаченные без нарушения графика проценты за пользование кредитом;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оборудование, приобретаемое в рамках инвестиционного кредита, подтвержденные затраты на его монтаж;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строительство (реконструкция) для собственных нужд производственных зданий, строений, сооружений, в рамках инвестиционного кредита;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6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117728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086824"/>
            <a:ext cx="4248472" cy="2428344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396536" cy="3140968"/>
          </a:xfrm>
        </p:spPr>
        <p:txBody>
          <a:bodyPr>
            <a:noAutofit/>
          </a:bodyPr>
          <a:lstStyle/>
          <a:p>
            <a:pPr marL="4572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chemeClr val="accent6"/>
                </a:solidFill>
              </a:rPr>
              <a:t>ВАЖНО!  </a:t>
            </a: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Проверить организацию в </a:t>
            </a: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Едином реестре</a:t>
            </a: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500" b="1" dirty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субъектов малого и среднего </a:t>
            </a: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предпринимательства</a:t>
            </a: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 сайте ФНС России:  </a:t>
            </a:r>
          </a:p>
          <a:p>
            <a:pPr marL="4572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https</a:t>
            </a:r>
            <a:r>
              <a:rPr lang="en-US" sz="3500" b="1" u="sng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://</a:t>
            </a:r>
            <a:r>
              <a:rPr lang="en-US" sz="3500" b="1" u="sng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www.nalog.ru/rn77/related_activities/</a:t>
            </a:r>
            <a:endParaRPr lang="ru-RU" sz="3500" b="1" u="sng" dirty="0" smtClean="0">
              <a:ln cap="rnd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  <a:p>
            <a:pPr marL="4572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 dirty="0" err="1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regbusiness</a:t>
            </a:r>
            <a:r>
              <a:rPr lang="en-US" sz="3500" b="1" u="sng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/#</a:t>
            </a:r>
            <a:r>
              <a:rPr lang="en-US" sz="3500" b="1" u="sng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t1</a:t>
            </a:r>
            <a:endParaRPr lang="ru-RU" sz="3500" b="1" u="sng" dirty="0">
              <a:ln cap="rnd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148064" y="6093296"/>
            <a:ext cx="773832" cy="144016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1131606"/>
              </p:ext>
            </p:extLst>
          </p:nvPr>
        </p:nvGraphicFramePr>
        <p:xfrm>
          <a:off x="0" y="0"/>
          <a:ext cx="9144000" cy="8181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909"/>
                <a:gridCol w="1760037"/>
                <a:gridCol w="6734054"/>
              </a:tblGrid>
              <a:tr h="818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3.5.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Затраты, предъявляемые к субсидированию, всего, руб., в том числе: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Продолжение пункта 3.5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Для субсидии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на возмещение части затрат, связанных с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приобретением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оборудования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приобретаемое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оборудование, подтвержденные затраты на его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монтаж;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Для субсидии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 целях возмещения части затрат,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связанных с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началом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предпринимательской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деятельности: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государственная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пошлина за государственную регистрацию юридического лица или физического лица в качестве индивидуального предпринимателя;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государственная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пошлина за свидетельствование подлинности подписи на банковских карточках и на заявлениях о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регистрации;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оплата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услуг по изготовлению печати;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расходы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на открытие расчетного счета при регистрации субъекта малого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предпринимательства;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расходы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связанные с выплатами по передаче прав на франшизу (паушальный взнос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);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расходы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связанные с приобретением основных средств для целей ведения предпринимательской деятельности, за исключением объектов недвижимости, относящихся к жилому фонду, земельных участков, легковых автомобилей и воздушных судов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5473337"/>
              </p:ext>
            </p:extLst>
          </p:nvPr>
        </p:nvGraphicFramePr>
        <p:xfrm>
          <a:off x="0" y="1"/>
          <a:ext cx="9143999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908"/>
                <a:gridCol w="2121892"/>
                <a:gridCol w="1440159"/>
                <a:gridCol w="4932040"/>
              </a:tblGrid>
              <a:tr h="198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3.5.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Затраты, предъявляемые к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субсидирова-нию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всего, руб., в том числе: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Продолжение пункта 3.5</a:t>
                      </a: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Наименование единицы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Стоимость, руб.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Обоснование необходимости для реализации бизнес-проекта (инвестиционного проекта)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7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Указать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единицы оборудования и реквизиты  договора (лизинга, кредитного, купли-продажи)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1. Указать на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выполнение каких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целей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 (строка 3.2) направлено приобретение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оборудования.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2. Для субсидии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на возмещение части затрат, связанных с приобретением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оборудования, 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обоснование должно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</a:rPr>
                        <a:t>соответствовать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</a:rPr>
                        <a:t>ТЭО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011" marR="12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37938"/>
              </p:ext>
            </p:extLst>
          </p:nvPr>
        </p:nvGraphicFramePr>
        <p:xfrm>
          <a:off x="24711" y="94593"/>
          <a:ext cx="9143999" cy="6295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6"/>
                <a:gridCol w="2232248"/>
                <a:gridCol w="6156175"/>
              </a:tblGrid>
              <a:tr h="1318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3.6.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Сумма запрашиваемой субсидии, руб.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1. Указывается сумма на основании расчетов размера отдельных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видов субсидии.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319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3.7.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Планируемые направления расходования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субсидий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Отмечаем,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нужное поле, может быть не одно!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Приобретение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основных средств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Пополнение оборотных средств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5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Погашение заемных средств по проекту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510" marR="85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6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На иные цели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11347" marR="11347" marT="5674" marB="56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1902037"/>
              </p:ext>
            </p:extLst>
          </p:nvPr>
        </p:nvGraphicFramePr>
        <p:xfrm>
          <a:off x="1" y="116632"/>
          <a:ext cx="9144000" cy="662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59"/>
                <a:gridCol w="2314740"/>
                <a:gridCol w="6217701"/>
              </a:tblGrid>
              <a:tr h="662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3.8.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Ожидаемый экономический эффект от реализации инвестиционного проекта,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в год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Экономический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эффект рассчитывается как: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ru-RU" sz="25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Разница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(прирост) значений прибыли до налогообложения на дату начала реализации бизнес-проекта (инвестиционного проекта) и на дату окончания его реализации (приростным методом).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2. Как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экономический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эффект от увеличения объема производства (п.3.9.) + экономический эффект от снижения затрат (п.3.10.) (если есть).   </a:t>
                      </a:r>
                      <a:endParaRPr lang="ru-RU" sz="25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3. ! Расчет приводим. 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4314497"/>
              </p:ext>
            </p:extLst>
          </p:nvPr>
        </p:nvGraphicFramePr>
        <p:xfrm>
          <a:off x="1" y="44624"/>
          <a:ext cx="9143999" cy="6813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591"/>
                <a:gridCol w="2592288"/>
                <a:gridCol w="5652120"/>
              </a:tblGrid>
              <a:tr h="6813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3.9.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Экономический эффект от производства дополнительного вида или объема товаров (работ, услуг),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в год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 indent="-15875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marL="15875" indent="-15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Рассчитываем,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как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разница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(прирост) значений прибыли до налогообложения на дату начала реализации бизнес-проекта (инвестиционного проекта) и на дату окончания его реализации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15875" indent="-15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!Расчет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приводим.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8458409"/>
              </p:ext>
            </p:extLst>
          </p:nvPr>
        </p:nvGraphicFramePr>
        <p:xfrm>
          <a:off x="35495" y="44624"/>
          <a:ext cx="9108504" cy="681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3"/>
                <a:gridCol w="1224136"/>
                <a:gridCol w="5688632"/>
                <a:gridCol w="1547663"/>
              </a:tblGrid>
              <a:tr h="2055156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3.9.1.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Выручка от производства дополнительного вида и/или объема товаров (работ, услуг) в год в результате реализации проекта,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Данный пункт заполняем СЛЕДУЮЩИМ ОБРАЗОМ:</a:t>
                      </a:r>
                      <a:b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2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от производства дополнительного вида товаров в год (…..) в результате реализации проекта составит </a:t>
                      </a:r>
                      <a:r>
                        <a:rPr lang="ru-RU" sz="25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  тыс. руб.</a:t>
                      </a:r>
                      <a:r>
                        <a:rPr lang="ru-RU" sz="25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Расчет приводится: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Затраты: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5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Материалы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з/плата рабочих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Отчисления в фонды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Энергоресурсы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затраты (перечислить)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03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затрат: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13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Наценка на дополнительно выпущенную продукцию (20%)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86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выручка: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2677748"/>
              </p:ext>
            </p:extLst>
          </p:nvPr>
        </p:nvGraphicFramePr>
        <p:xfrm>
          <a:off x="1" y="44624"/>
          <a:ext cx="9144000" cy="6696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26"/>
                <a:gridCol w="2125073"/>
                <a:gridCol w="6217701"/>
              </a:tblGrid>
              <a:tr h="669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3.9.2.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Прибыль от реализации дополнительного вида и/или объема товаров/услуг в год в результате реализации проекта,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ВАЖНО! 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3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Рассчитываем как: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3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– Полная себестоимость реализованной продукции.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3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!Расчет приводим.</a:t>
                      </a:r>
                      <a:endParaRPr lang="ru-RU" sz="3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7519918"/>
              </p:ext>
            </p:extLst>
          </p:nvPr>
        </p:nvGraphicFramePr>
        <p:xfrm>
          <a:off x="18332" y="44625"/>
          <a:ext cx="9144000" cy="6765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64"/>
                <a:gridCol w="1440160"/>
                <a:gridCol w="4399308"/>
                <a:gridCol w="1296144"/>
                <a:gridCol w="1187624"/>
              </a:tblGrid>
              <a:tr h="828513"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3.10.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Экономи-ческий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эффект от снижения затрат,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Пример заполнения данного пункта,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 если затраты будут снижены:</a:t>
                      </a:r>
                      <a:endParaRPr lang="ru-RU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3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2015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6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Затраты, если бы проект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был</a:t>
                      </a: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реализован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9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9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Оплата услуг за аренду автомобиля, руб.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6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Фактические затраты при </a:t>
                      </a:r>
                      <a:r>
                        <a:rPr lang="ru-RU" sz="1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реализации </a:t>
                      </a: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проекта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9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9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Оплата услуг за аренду автомобиля, руб. 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6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Затраты после приобретения автомобиля, руб., всего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ГСМ, руб.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Страховка ОСАГО, КАСКО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9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Заработная плата водителя (в т.ч. НДФЛ)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Отчисления на соц. нужды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НДФЛ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ТО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31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Лизинговые платежи</a:t>
                      </a: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62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Экономический эффект (снижение затрат)</a:t>
                      </a:r>
                      <a:endParaRPr lang="ru-R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2278364"/>
              </p:ext>
            </p:extLst>
          </p:nvPr>
        </p:nvGraphicFramePr>
        <p:xfrm>
          <a:off x="1" y="39960"/>
          <a:ext cx="9144000" cy="6629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26"/>
                <a:gridCol w="1898565"/>
                <a:gridCol w="6444209"/>
              </a:tblGrid>
              <a:tr h="6552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3.11.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Срок окупаемости бизнес-проекта (</a:t>
                      </a:r>
                      <a:r>
                        <a:rPr lang="ru-RU" sz="25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инвестицио-нного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проекта) (мес.)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ru-RU" sz="2900" b="1" dirty="0" smtClean="0">
                          <a:solidFill>
                            <a:schemeClr val="tx1"/>
                          </a:solidFill>
                          <a:effectLst/>
                        </a:rPr>
                        <a:t>Срок окупаемости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</a:rPr>
                        <a:t>– период времени, в течение которого окупаются инвестиционные затраты; </a:t>
                      </a:r>
                      <a:endParaRPr lang="ru-RU" sz="2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 algn="just">
                        <a:lnSpc>
                          <a:spcPts val="29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ожидаемое </a:t>
                      </a: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</a:rPr>
                        <a:t>число периодов, в течение которых будут возмещены первоначальные инвестиции (лет/кварталов/месяцев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</a:p>
                    <a:p>
                      <a:pPr marL="457200" indent="-457200" algn="just">
                        <a:lnSpc>
                          <a:spcPts val="2900"/>
                        </a:lnSpc>
                        <a:spcAft>
                          <a:spcPts val="0"/>
                        </a:spcAft>
                        <a:buFontTx/>
                        <a:buAutoNum type="arabicPeriod" startAt="2"/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Определяем:</a:t>
                      </a:r>
                    </a:p>
                    <a:p>
                      <a:pPr marL="0" indent="0" algn="just">
                        <a:lnSpc>
                          <a:spcPts val="29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900" b="1" dirty="0" smtClean="0">
                          <a:solidFill>
                            <a:schemeClr val="tx1"/>
                          </a:solidFill>
                          <a:effectLst/>
                        </a:rPr>
                        <a:t>1 способ: </a:t>
                      </a:r>
                      <a:r>
                        <a:rPr lang="ru-RU" sz="2900" b="0" u="sng" dirty="0" smtClean="0">
                          <a:solidFill>
                            <a:schemeClr val="tx1"/>
                          </a:solidFill>
                          <a:effectLst/>
                        </a:rPr>
                        <a:t>простой </a:t>
                      </a:r>
                      <a:r>
                        <a:rPr lang="ru-RU" sz="2900" b="0" u="sng" dirty="0">
                          <a:solidFill>
                            <a:schemeClr val="tx1"/>
                          </a:solidFill>
                          <a:effectLst/>
                        </a:rPr>
                        <a:t>срок </a:t>
                      </a:r>
                      <a:r>
                        <a:rPr lang="ru-RU" sz="2900" b="0" u="sng" dirty="0" smtClean="0">
                          <a:solidFill>
                            <a:schemeClr val="tx1"/>
                          </a:solidFill>
                          <a:effectLst/>
                        </a:rPr>
                        <a:t>окупаемости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</a:rPr>
                        <a:t>= И/ЭЭ, где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</a:rPr>
                        <a:t>– п.3.4. общая стоимость бизнес-проекта, тыс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>
                          <a:solidFill>
                            <a:schemeClr val="tx1"/>
                          </a:solidFill>
                          <a:effectLst/>
                        </a:rPr>
                        <a:t>ЭЭ – п.3.8.  ожидаемый экономический эффект бизнес-проекта (инвестиционного проекта), тыс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. руб.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29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способ</a:t>
                      </a:r>
                      <a:r>
                        <a:rPr lang="ru-RU" sz="2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: графический.</a:t>
                      </a:r>
                      <a:endParaRPr lang="ru-RU" sz="2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Расчет или график</a:t>
                      </a:r>
                      <a:r>
                        <a:rPr lang="ru-RU" sz="2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приводим!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1444118"/>
              </p:ext>
            </p:extLst>
          </p:nvPr>
        </p:nvGraphicFramePr>
        <p:xfrm>
          <a:off x="1" y="116632"/>
          <a:ext cx="9144000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26"/>
                <a:gridCol w="2125073"/>
                <a:gridCol w="6217701"/>
              </a:tblGrid>
              <a:tr h="674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3.12.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Дата начала и окончания реализации проекта (мес. год)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Дата 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начала проекта: </a:t>
                      </a: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мм.гггг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 (когда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купили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оборудование).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Дата 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окончания проекта: </a:t>
                      </a:r>
                      <a:r>
                        <a:rPr lang="ru-RU" sz="3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мм.гггг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 (когда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истечет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 срок окупаемости проекта).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117373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0"/>
            <a:ext cx="10297144" cy="4206240"/>
          </a:xfrm>
        </p:spPr>
        <p:txBody>
          <a:bodyPr>
            <a:normAutofit/>
          </a:bodyPr>
          <a:lstStyle/>
          <a:p>
            <a:pPr marL="4572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Если </a:t>
            </a: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организации нет </a:t>
            </a: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 Едином </a:t>
            </a:r>
            <a:r>
              <a:rPr lang="ru-RU" sz="3500" b="1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реестре</a:t>
            </a: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субъектов малого и среднего предпринимательства, а организация им является, то на сайте ФНС </a:t>
            </a:r>
            <a:r>
              <a:rPr lang="ru-RU" sz="36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направляем </a:t>
            </a:r>
            <a:r>
              <a:rPr lang="ru-RU" sz="3600" b="1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оператору </a:t>
            </a:r>
            <a:r>
              <a:rPr lang="ru-RU" sz="3600" b="1" dirty="0" smtClean="0">
                <a:ln cap="rnd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заявку</a:t>
            </a:r>
            <a:r>
              <a:rPr lang="ru-RU" sz="36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600" b="1" dirty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проверку сведений </a:t>
            </a:r>
            <a:r>
              <a:rPr lang="ru-RU" sz="3600" b="1" dirty="0" smtClean="0">
                <a:ln cap="rnd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Реестра:</a:t>
            </a:r>
            <a:endParaRPr lang="ru-RU" sz="3500" b="1" dirty="0">
              <a:ln cap="rnd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23928" y="4491118"/>
            <a:ext cx="1008112" cy="9001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1030342"/>
              </p:ext>
            </p:extLst>
          </p:nvPr>
        </p:nvGraphicFramePr>
        <p:xfrm>
          <a:off x="1" y="60088"/>
          <a:ext cx="9144000" cy="6735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599"/>
                <a:gridCol w="3672408"/>
                <a:gridCol w="4499993"/>
              </a:tblGrid>
              <a:tr h="344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3.13.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Ожидаемый объем налоговых отчислений в результате реализации проекта, в год тыс.руб, в том числе: 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1. Рассчитать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планируемые суммы налоговых отчислений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учетом реализации бизнес-проекта (инвестиционного проекта) на год окончания 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проекта.</a:t>
                      </a:r>
                    </a:p>
                    <a:p>
                      <a:pPr algn="just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2. Рассчитываем, как сумму строк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3.13.1…3.13.11.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3.13.1.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налог на прибыль (налог на доходы),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</a:rPr>
                        <a:t>УКАЗЫВАЕМ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, если данных нет – ставим «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нет данных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3.13.2.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ЕНВД,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3.13.3.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ЕСХН,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3.13.4.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УСНО,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3.13.5.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уплата патента,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3.13.6.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налог на имущество,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3113299"/>
              </p:ext>
            </p:extLst>
          </p:nvPr>
        </p:nvGraphicFramePr>
        <p:xfrm>
          <a:off x="1" y="44623"/>
          <a:ext cx="9144000" cy="659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39"/>
                <a:gridCol w="3024336"/>
                <a:gridCol w="4788025"/>
              </a:tblGrid>
              <a:tr h="55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3.13.7.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транспортный налог,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solidFill>
                            <a:srgbClr val="C00000"/>
                          </a:solidFill>
                          <a:effectLst/>
                        </a:rPr>
                        <a:t>УКАЗЫВАЕМ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, если данных нет – ставим «</a:t>
                      </a:r>
                      <a:r>
                        <a:rPr lang="ru-RU" sz="2500" b="1" dirty="0" smtClean="0">
                          <a:solidFill>
                            <a:schemeClr val="tx1"/>
                          </a:solidFill>
                          <a:effectLst/>
                        </a:rPr>
                        <a:t>нет данных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3.13.8.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земельный налог, тыс.руб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тоже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3.13.9.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НДФЛ, </a:t>
                      </a:r>
                      <a:r>
                        <a:rPr lang="ru-RU" sz="2500" b="0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3.13.10.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отчисления с заработной платы (внебюджетные фонды), тыс.руб.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6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>
                          <a:solidFill>
                            <a:schemeClr val="tx1"/>
                          </a:solidFill>
                          <a:effectLst/>
                        </a:rPr>
                        <a:t>3.13.11.</a:t>
                      </a:r>
                      <a:endParaRPr lang="ru-RU" sz="25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другие (указать), тыс</a:t>
                      </a: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. руб</a:t>
                      </a: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  <a:effectLst/>
                        </a:rPr>
                        <a:t>тоже</a:t>
                      </a:r>
                      <a:r>
                        <a:rPr lang="ru-RU" sz="2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5557383"/>
              </p:ext>
            </p:extLst>
          </p:nvPr>
        </p:nvGraphicFramePr>
        <p:xfrm>
          <a:off x="1" y="-27383"/>
          <a:ext cx="9144000" cy="6885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226"/>
                <a:gridCol w="2125073"/>
                <a:gridCol w="6217701"/>
              </a:tblGrid>
              <a:tr h="688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3.14.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Количество вновь созданных (создаваемых) рабочих мест в результате реализации бизнес-проекта (инвестиционного проекта), ед.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ВАЖНО:</a:t>
                      </a:r>
                    </a:p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1. Для 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действующих организаций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указываем</a:t>
                      </a:r>
                      <a:r>
                        <a:rPr lang="ru-RU" sz="3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количество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</a:rPr>
                        <a:t>новых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рабочих мест будет создано в результате реализации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проекта.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2. Если 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новые рабочие места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не создаются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, но сохраняются – указать количество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сохраненных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рабочих мест, причину.</a:t>
                      </a:r>
                    </a:p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3. Для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start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 проектов указать, сколько в результате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проекта 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планируется создать рабочих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</a:rPr>
                        <a:t>мест. 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664" marR="136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08400" y="-53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126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-99391"/>
            <a:ext cx="10369152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buNone/>
            </a:pPr>
            <a:r>
              <a:rPr lang="ru-RU" sz="41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требования к субъектам  МСП</a:t>
            </a:r>
            <a:endParaRPr lang="ru-RU" sz="4100" dirty="0">
              <a:ln cap="rnd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08520" y="548681"/>
            <a:ext cx="9252520" cy="6504345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500" dirty="0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500" dirty="0" smtClean="0">
                <a:ln cap="rnd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Регистрация и (или) осуществление деятельности на территории Пермского муниципального района через обособленное подразделение, поставленное на учет в налоговом органе Пермского района</a:t>
            </a:r>
            <a:r>
              <a:rPr lang="ru-RU" sz="3500" u="sng" dirty="0">
                <a:ln cap="rnd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u="sng" dirty="0" smtClean="0">
              <a:ln cap="rnd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n cap="rnd">
                  <a:noFill/>
                </a:ln>
                <a:solidFill>
                  <a:srgbClr val="FF0000"/>
                </a:solidFill>
              </a:rPr>
              <a:t>Обособленные </a:t>
            </a:r>
            <a:r>
              <a:rPr lang="ru-RU" sz="3000" b="1" dirty="0">
                <a:ln cap="rnd">
                  <a:noFill/>
                </a:ln>
                <a:solidFill>
                  <a:srgbClr val="FF0000"/>
                </a:solidFill>
              </a:rPr>
              <a:t>подразделения </a:t>
            </a:r>
            <a:r>
              <a:rPr lang="ru-RU" sz="3000" b="1" dirty="0" smtClean="0">
                <a:ln cap="rnd">
                  <a:solidFill>
                    <a:schemeClr val="tx1"/>
                  </a:solidFill>
                </a:ln>
              </a:rPr>
              <a:t>(ОП</a:t>
            </a:r>
            <a:r>
              <a:rPr lang="ru-RU" sz="3000" b="1" dirty="0">
                <a:ln cap="rnd">
                  <a:solidFill>
                    <a:schemeClr val="tx1"/>
                  </a:solidFill>
                </a:ln>
              </a:rPr>
              <a:t>) </a:t>
            </a:r>
            <a:r>
              <a:rPr lang="ru-RU" sz="3000" b="1" dirty="0" smtClean="0">
                <a:ln cap="rnd">
                  <a:solidFill>
                    <a:schemeClr val="tx1"/>
                  </a:solidFill>
                </a:ln>
              </a:rPr>
              <a:t>-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это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любые подразделения фирмы,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находящиеся </a:t>
            </a:r>
            <a:r>
              <a:rPr lang="ru-RU" sz="3000" i="1" dirty="0">
                <a:ln cap="rnd">
                  <a:solidFill>
                    <a:schemeClr val="tx1"/>
                  </a:solidFill>
                </a:ln>
              </a:rPr>
              <a:t>не по юридическому адресу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и соответствующие </a:t>
            </a:r>
            <a:r>
              <a:rPr lang="ru-RU" sz="3000" i="1" dirty="0" smtClean="0">
                <a:ln cap="rnd">
                  <a:solidFill>
                    <a:schemeClr val="tx1"/>
                  </a:solidFill>
                </a:ln>
              </a:rPr>
              <a:t>требованиям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: срок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их </a:t>
            </a:r>
            <a:r>
              <a:rPr lang="ru-RU" sz="3000" i="1" dirty="0">
                <a:ln cap="rnd">
                  <a:solidFill>
                    <a:schemeClr val="tx1"/>
                  </a:solidFill>
                </a:ln>
              </a:rPr>
              <a:t>действия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 более </a:t>
            </a:r>
            <a:r>
              <a:rPr lang="ru-RU" sz="3000" i="1" dirty="0">
                <a:ln cap="rnd">
                  <a:solidFill>
                    <a:schemeClr val="tx1"/>
                  </a:solidFill>
                </a:ln>
              </a:rPr>
              <a:t>1 </a:t>
            </a:r>
            <a:r>
              <a:rPr lang="ru-RU" sz="3000" i="1" dirty="0" smtClean="0">
                <a:ln cap="rnd">
                  <a:solidFill>
                    <a:schemeClr val="tx1"/>
                  </a:solidFill>
                </a:ln>
              </a:rPr>
              <a:t>месяца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; </a:t>
            </a:r>
            <a:r>
              <a:rPr lang="ru-RU" sz="3000" i="1" dirty="0" smtClean="0">
                <a:ln cap="rnd">
                  <a:solidFill>
                    <a:schemeClr val="tx1"/>
                  </a:solidFill>
                </a:ln>
              </a:rPr>
              <a:t>имеют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 </a:t>
            </a:r>
            <a:r>
              <a:rPr lang="ru-RU" sz="3000" i="1" dirty="0">
                <a:ln cap="rnd">
                  <a:solidFill>
                    <a:schemeClr val="tx1"/>
                  </a:solidFill>
                </a:ln>
              </a:rPr>
              <a:t>стационарные рабочие места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(хотя бы одно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). Регистрация ОП - в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органе ФНС по месту расположения открываемого отделения (п.1 ст. 83 НК РФ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) по заявлению - </a:t>
            </a:r>
            <a:r>
              <a:rPr lang="ru-RU" sz="3000" b="1" dirty="0" smtClean="0">
                <a:ln cap="rnd">
                  <a:solidFill>
                    <a:schemeClr val="tx1"/>
                  </a:solidFill>
                </a:ln>
              </a:rPr>
              <a:t>форма С-09-3-1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(приказом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ФНС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№ ММВ-7-6/362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@ от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09.06.2011). Подача заявления либо через электронные системы отчетности, либо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лично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гендиректором </a:t>
            </a:r>
            <a:r>
              <a:rPr lang="ru-RU" sz="3000" dirty="0">
                <a:ln cap="rnd">
                  <a:solidFill>
                    <a:schemeClr val="tx1"/>
                  </a:solidFill>
                </a:ln>
              </a:rPr>
              <a:t>при наличии паспорта или доверенным лицом, по нотариальной </a:t>
            </a:r>
            <a:r>
              <a:rPr lang="ru-RU" sz="3000" dirty="0" smtClean="0">
                <a:ln cap="rnd">
                  <a:solidFill>
                    <a:schemeClr val="tx1"/>
                  </a:solidFill>
                </a:ln>
              </a:rPr>
              <a:t>доверенности</a:t>
            </a:r>
            <a:r>
              <a:rPr lang="ru-RU" sz="3600" dirty="0">
                <a:ln cap="rnd">
                  <a:solidFill>
                    <a:schemeClr val="tx1"/>
                  </a:solidFill>
                </a:ln>
              </a:rPr>
              <a:t>.</a:t>
            </a:r>
            <a:endParaRPr lang="ru-RU" sz="3500" dirty="0" smtClean="0">
              <a:ln cap="rnd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1016"/>
            <a:ext cx="8712968" cy="126175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ru-RU" sz="45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требования к </a:t>
            </a:r>
            <a:br>
              <a:rPr lang="ru-RU" sz="45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субъектам  МСП</a:t>
            </a:r>
            <a:endParaRPr lang="ru-RU" sz="4500" dirty="0">
              <a:ln cap="rnd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4934167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500" dirty="0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Отсутствие задолженности перед бюджетом и внебюджетными фондами.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500" dirty="0" smtClean="0">
              <a:ln cap="flat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500" dirty="0" smtClean="0">
                <a:ln cap="flat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РЕКОМЕНДУЕМ: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500" dirty="0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 Заказать в налоговой, пенсионном фонде и соцстрахе самостоятельно справки об отсутствии задолженности и состоянии расчетов! – это даст возможность погасить задолженность и приложить в дело документ по ее погашению.</a:t>
            </a:r>
            <a:endParaRPr lang="ru-RU" sz="3500" dirty="0">
              <a:ln cap="flat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500" dirty="0" smtClean="0">
              <a:ln cap="flat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500" dirty="0" smtClean="0">
              <a:ln cap="flat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endParaRPr lang="ru-RU" sz="3500" dirty="0" smtClean="0">
              <a:ln cap="flat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3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87313" algn="l"/>
              </a:tabLst>
            </a:pP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1016"/>
            <a:ext cx="8712968" cy="126175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ru-RU" sz="45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требования к </a:t>
            </a:r>
            <a:br>
              <a:rPr lang="ru-RU" sz="45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субъектам  МСП</a:t>
            </a:r>
            <a:endParaRPr lang="ru-RU" sz="4500" dirty="0">
              <a:ln cap="rnd">
                <a:solidFill>
                  <a:srgbClr val="C00000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4934167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87313" algn="l"/>
              </a:tabLst>
            </a:pPr>
            <a:r>
              <a:rPr lang="ru-RU" sz="3500" dirty="0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Ранее в отношении </a:t>
            </a:r>
            <a:r>
              <a:rPr lang="ru-RU" sz="3500" dirty="0" err="1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СМиСП</a:t>
            </a:r>
            <a:r>
              <a:rPr lang="ru-RU" sz="3500" dirty="0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500" dirty="0" err="1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предостав-лялась</a:t>
            </a:r>
            <a:r>
              <a:rPr lang="ru-RU" sz="3500" dirty="0" smtClean="0">
                <a:ln cap="flat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аналогичная поддержка и т.д.</a:t>
            </a:r>
          </a:p>
          <a:p>
            <a:pPr marL="45720" indent="0">
              <a:buNone/>
            </a:pPr>
            <a:r>
              <a:rPr lang="ru-RU" sz="3600" dirty="0">
                <a:ln cap="rnd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Аналогичная поддержка -</a:t>
            </a:r>
          </a:p>
          <a:p>
            <a:pPr marL="45720" indent="0">
              <a:buNone/>
            </a:pPr>
            <a:r>
              <a:rPr lang="ru-RU" sz="36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поддержка, условия оказания которой совпадают, включая форму, вид поддержки и цели ее оказания, и сроки ее оказания не истекли.</a:t>
            </a:r>
          </a:p>
          <a:p>
            <a:pPr marL="457200" indent="-457200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87313" algn="l"/>
              </a:tabLst>
            </a:pPr>
            <a:endParaRPr lang="ru-RU" sz="3500" dirty="0" smtClean="0">
              <a:ln cap="flat"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3000"/>
              </a:lnSpc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87313" algn="l"/>
              </a:tabLst>
            </a:pP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6381327"/>
          </a:xfrm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Кредитные и страховые организации, инвестиционные и негосударственные пенсионные фонды, профессиональные участники рынка ценных бумаг, ломбарды, игорный бизнес, нерезиденты РФ, в стадии реорганизации, ликвидации, участники соглашений о разделе имущества, а также  виды деятельности: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Оптовая </a:t>
            </a: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розничная торговля, </a:t>
            </a:r>
            <a:r>
              <a:rPr lang="ru-RU" sz="24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(! Исключение – торговля автомототранспортными средствами)</a:t>
            </a: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деятельность;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 с недвижимым имуществом, аренда и предоставление услуг </a:t>
            </a:r>
            <a:r>
              <a:rPr lang="ru-RU" sz="24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(! Исключение – деятельность в области архитектуры)</a:t>
            </a: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управление и обеспечение военной безопасности, обязательное социальное обеспечение;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Предоставление прочих коммунальных, социальных и персональных услуг </a:t>
            </a:r>
            <a:r>
              <a:rPr lang="ru-RU" sz="245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(! Исключение – удаление сточных вод, отходов и аналогичная деятельность, деятельность по организации отдыха и развлечений, культуры и спорта)</a:t>
            </a: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по ведению домашнего хозяйства;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туристических </a:t>
            </a:r>
            <a:r>
              <a:rPr lang="ru-RU" sz="24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агентств</a:t>
            </a:r>
            <a:endParaRPr lang="ru-RU" sz="24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544" y="-99392"/>
            <a:ext cx="653788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dirty="0" smtClean="0">
                <a:ln cap="flat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СУБСИДИРУЮТСЯ:</a:t>
            </a:r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384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1370</TotalTime>
  <Words>4981</Words>
  <Application>Microsoft Office PowerPoint</Application>
  <PresentationFormat>Экран (4:3)</PresentationFormat>
  <Paragraphs>598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Воздушный поток</vt:lpstr>
      <vt:lpstr> Условия предоставления субсидий субъектам  малого и среднего предпринимательства в 2016 году</vt:lpstr>
      <vt:lpstr>Виды субсидий</vt:lpstr>
      <vt:lpstr>Общие требования к субъектам  МСП</vt:lpstr>
      <vt:lpstr>Презентация PowerPoint</vt:lpstr>
      <vt:lpstr>Презентация PowerPoint</vt:lpstr>
      <vt:lpstr>Общие требования к субъектам  МСП</vt:lpstr>
      <vt:lpstr>Общие требования к  субъектам  МСП</vt:lpstr>
      <vt:lpstr>Общие требования к  субъектам 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состав документов:</vt:lpstr>
      <vt:lpstr>Презентация PowerPoint</vt:lpstr>
      <vt:lpstr>Общие требования  к ПАСПОРТУ бизнес-проекта (инвестиционного проекта)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feutorg-02</dc:creator>
  <cp:lastModifiedBy>feutorg-03</cp:lastModifiedBy>
  <cp:revision>118</cp:revision>
  <cp:lastPrinted>2016-08-16T02:57:00Z</cp:lastPrinted>
  <dcterms:created xsi:type="dcterms:W3CDTF">2016-08-11T09:54:50Z</dcterms:created>
  <dcterms:modified xsi:type="dcterms:W3CDTF">2016-08-16T06:56:20Z</dcterms:modified>
</cp:coreProperties>
</file>