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5" r:id="rId3"/>
    <p:sldId id="296" r:id="rId4"/>
    <p:sldId id="297" r:id="rId5"/>
    <p:sldId id="298" r:id="rId6"/>
    <p:sldId id="301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6FCB41A-8FF2-41E7-82B4-22D0E5A2A8EB}">
          <p14:sldIdLst>
            <p14:sldId id="256"/>
            <p14:sldId id="295"/>
            <p14:sldId id="296"/>
            <p14:sldId id="297"/>
            <p14:sldId id="298"/>
            <p14:sldId id="30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D87"/>
    <a:srgbClr val="0E3FDC"/>
    <a:srgbClr val="67B7FF"/>
    <a:srgbClr val="F9B8B1"/>
    <a:srgbClr val="CDFAFF"/>
    <a:srgbClr val="BDE0FF"/>
    <a:srgbClr val="E6D5F3"/>
    <a:srgbClr val="FFFF66"/>
    <a:srgbClr val="B8F6FE"/>
    <a:srgbClr val="CA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8" autoAdjust="0"/>
    <p:restoredTop sz="92362" autoAdjust="0"/>
  </p:normalViewPr>
  <p:slideViewPr>
    <p:cSldViewPr>
      <p:cViewPr>
        <p:scale>
          <a:sx n="70" d="100"/>
          <a:sy n="70" d="100"/>
        </p:scale>
        <p:origin x="-146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689053-E923-4472-896C-ACFF0F6944F0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9224" y="4941168"/>
            <a:ext cx="6984776" cy="216024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algn="l"/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Татьяна Николаевна,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главы администрации муниципального района по экономическому развитию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68580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marL="182880" indent="0" algn="ctr">
              <a:lnSpc>
                <a:spcPts val="4500"/>
              </a:lnSpc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5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Информация о финансовой поддержке субъектов малого и среднего предпринимательства в виде субсидий и грантов в 2014-2015 гг. в Пермском муниципальном районе </a:t>
            </a:r>
            <a:endParaRPr lang="ru-RU" sz="55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8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419872" y="260648"/>
            <a:ext cx="2808312" cy="64807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1052736"/>
            <a:ext cx="3744416" cy="144016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счет средств местного, краевого, федерального бюджетов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08104" y="1145055"/>
            <a:ext cx="3384376" cy="133049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счет средств местного бюджета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Заголовок 2"/>
          <p:cNvSpPr>
            <a:spLocks noGrp="1"/>
          </p:cNvSpPr>
          <p:nvPr>
            <p:ph type="title"/>
          </p:nvPr>
        </p:nvSpPr>
        <p:spPr>
          <a:xfrm>
            <a:off x="907379" y="69637"/>
            <a:ext cx="8229600" cy="10754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>
              <a:buNone/>
            </a:pPr>
            <a:r>
              <a:rPr lang="ru-RU" sz="55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sz="55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2628043"/>
            <a:ext cx="5184576" cy="4113325"/>
          </a:xfrm>
          <a:prstGeom prst="roundRect">
            <a:avLst/>
          </a:prstGeom>
          <a:solidFill>
            <a:schemeClr val="bg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300"/>
              </a:lnSpc>
              <a:spcAft>
                <a:spcPts val="1000"/>
              </a:spcAft>
            </a:pPr>
            <a:r>
              <a:rPr lang="ru-RU" sz="3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начинающим;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уплаты % по инвестиционным кредитам;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 дневного времяпрепровождения детей;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приобретение оборудования;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лизинг (первый взнос аванс, лизинговые платежи)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652120" y="2708920"/>
            <a:ext cx="3491880" cy="3888432"/>
          </a:xfrm>
          <a:prstGeom prst="roundRect">
            <a:avLst/>
          </a:prstGeom>
          <a:solidFill>
            <a:schemeClr val="bg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588">
              <a:lnSpc>
                <a:spcPts val="2300"/>
              </a:lnSpc>
            </a:pPr>
            <a:endParaRPr lang="ru-RU" sz="30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возмещение части затрат на участие в выставках, ярмарках;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поддержку и развитие молодежного </a:t>
            </a:r>
            <a:r>
              <a:rPr lang="ru-RU" sz="30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предпринима-тельства</a:t>
            </a:r>
            <a:endParaRPr lang="ru-RU" sz="30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483768" y="2492896"/>
            <a:ext cx="0" cy="270294"/>
          </a:xfrm>
          <a:prstGeom prst="straightConnector1">
            <a:avLst/>
          </a:prstGeom>
          <a:ln w="57150">
            <a:solidFill>
              <a:srgbClr val="0E3FD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427506" y="2475548"/>
            <a:ext cx="0" cy="270294"/>
          </a:xfrm>
          <a:prstGeom prst="straightConnector1">
            <a:avLst/>
          </a:prstGeom>
          <a:ln w="57150">
            <a:solidFill>
              <a:srgbClr val="0E3FD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44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419872" y="260648"/>
            <a:ext cx="2808312" cy="64807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1052736"/>
            <a:ext cx="3744416" cy="144016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счет средств местного, краевого, федерального бюджетов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08104" y="1145055"/>
            <a:ext cx="3384376" cy="133049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счет средств местного бюджета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Заголовок 2"/>
          <p:cNvSpPr>
            <a:spLocks noGrp="1"/>
          </p:cNvSpPr>
          <p:nvPr>
            <p:ph type="title"/>
          </p:nvPr>
        </p:nvSpPr>
        <p:spPr>
          <a:xfrm>
            <a:off x="907379" y="69637"/>
            <a:ext cx="8229600" cy="10754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>
              <a:buNone/>
            </a:pPr>
            <a:r>
              <a:rPr lang="ru-RU" sz="55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sz="55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2628043"/>
            <a:ext cx="5184576" cy="4113325"/>
          </a:xfrm>
          <a:prstGeom prst="roundRect">
            <a:avLst/>
          </a:prstGeom>
          <a:solidFill>
            <a:schemeClr val="bg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588">
              <a:lnSpc>
                <a:spcPts val="2300"/>
              </a:lnSpc>
              <a:spcAft>
                <a:spcPts val="1000"/>
              </a:spcAft>
            </a:pPr>
            <a:endParaRPr lang="ru-RU" sz="30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300"/>
              </a:lnSpc>
              <a:spcAft>
                <a:spcPts val="1000"/>
              </a:spcAft>
            </a:pPr>
            <a:r>
              <a:rPr lang="ru-RU" sz="3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начинающим;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уплаты % по инвестиционным кредитам;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приобретение оборудования;</a:t>
            </a: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лизинг (первый взнос аванс, лизинговые платежи)</a:t>
            </a:r>
            <a:endParaRPr lang="ru-RU" sz="3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652120" y="2708920"/>
            <a:ext cx="3240360" cy="3888432"/>
          </a:xfrm>
          <a:prstGeom prst="roundRect">
            <a:avLst/>
          </a:prstGeom>
          <a:solidFill>
            <a:schemeClr val="bg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588">
              <a:lnSpc>
                <a:spcPts val="2300"/>
              </a:lnSpc>
            </a:pPr>
            <a:endParaRPr lang="ru-RU" sz="30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300"/>
              </a:lnSpc>
              <a:spcAft>
                <a:spcPts val="1000"/>
              </a:spcAft>
              <a:buFontTx/>
              <a:buChar char="-"/>
            </a:pPr>
            <a:r>
              <a:rPr lang="ru-RU" sz="3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возмещение части затрат на участие в выставках, ярмарках</a:t>
            </a:r>
            <a:endParaRPr lang="ru-RU" sz="30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483768" y="2492896"/>
            <a:ext cx="0" cy="270294"/>
          </a:xfrm>
          <a:prstGeom prst="straightConnector1">
            <a:avLst/>
          </a:prstGeom>
          <a:ln w="57150">
            <a:solidFill>
              <a:srgbClr val="0E3FD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427506" y="2475548"/>
            <a:ext cx="0" cy="270294"/>
          </a:xfrm>
          <a:prstGeom prst="straightConnector1">
            <a:avLst/>
          </a:prstGeom>
          <a:ln w="57150">
            <a:solidFill>
              <a:srgbClr val="0E3FD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6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6552728"/>
          </a:xfrm>
        </p:spPr>
        <p:txBody>
          <a:bodyPr>
            <a:noAutofit/>
          </a:bodyPr>
          <a:lstStyle/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2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2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Подано заявок на отбор бизнес-проектов (субсидии, источником финансирования которых  являются средства местного, краевого, федерального бюджета):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на сумму 23 млн 621 тыс. руб.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Из них: </a:t>
            </a: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- признаны </a:t>
            </a:r>
            <a:r>
              <a:rPr lang="ru-RU" sz="2450" b="1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прошедшими отбор – </a:t>
            </a:r>
            <a:r>
              <a:rPr lang="ru-RU" sz="245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50" dirty="0">
              <a:ln>
                <a:solidFill>
                  <a:srgbClr val="293D87"/>
                </a:solidFill>
              </a:ln>
              <a:solidFill>
                <a:srgbClr val="293D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            - признаны прошедшими отбор, но </a:t>
            </a:r>
            <a:r>
              <a:rPr lang="ru-RU" sz="245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не хватило 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средств на </a:t>
            </a:r>
            <a:r>
              <a:rPr lang="ru-RU" sz="2450" dirty="0" err="1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бизнес-проектов – </a:t>
            </a:r>
            <a:r>
              <a:rPr lang="ru-RU" sz="245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            - </a:t>
            </a: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признаны </a:t>
            </a:r>
            <a:r>
              <a:rPr lang="ru-RU" sz="2450" b="1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прошедшими</a:t>
            </a: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отбор – 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9 (из них </a:t>
            </a:r>
            <a:r>
              <a:rPr lang="ru-RU" sz="245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7!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подтвердило затраты и представило весь необходимый пакет документов).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450" dirty="0" smtClean="0">
              <a:ln>
                <a:solidFill>
                  <a:srgbClr val="293D87"/>
                </a:solidFill>
              </a:ln>
              <a:solidFill>
                <a:srgbClr val="293D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Общая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сумма средств на финансовую поддержку в виде субсидий и грантов, </a:t>
            </a: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источником финансирования которых  являются средства местного, краевого, федерального бюджета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в 2014 году: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00113" algn="l"/>
              </a:tabLst>
            </a:pP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            - 8174,7 тыс. руб., 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              - 731,7 тыс. руб. – средства местного бюджета;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- 1935,2 тыс. руб. – средства бюджета Пермского края;</a:t>
            </a:r>
          </a:p>
          <a:p>
            <a:pPr marL="4572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5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- 5507,8 тыс. руб. – средства федерального бюджета (поступили в </a:t>
            </a:r>
            <a:r>
              <a:rPr lang="ru-RU" sz="245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мае 2015 года!</a:t>
            </a:r>
            <a:r>
              <a:rPr lang="ru-RU" sz="245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" indent="0">
              <a:buNone/>
            </a:pPr>
            <a:r>
              <a:rPr lang="ru-RU" sz="2450" dirty="0"/>
              <a:t>	</a:t>
            </a:r>
          </a:p>
          <a:p>
            <a:pPr marL="4572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6804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 marL="45720" indent="0">
              <a:lnSpc>
                <a:spcPts val="3000"/>
              </a:lnSpc>
              <a:buNone/>
            </a:pPr>
            <a:r>
              <a:rPr lang="ru-RU" sz="40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</a:p>
          <a:p>
            <a:pPr marL="45720" indent="0">
              <a:lnSpc>
                <a:spcPts val="3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35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Подано заявок на предоставление субсидий, источником финансирования которых являются </a:t>
            </a:r>
            <a:r>
              <a:rPr lang="ru-RU" sz="350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исключительно средства местного </a:t>
            </a:r>
            <a:r>
              <a:rPr lang="ru-RU" sz="35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бюджета: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ru-RU" sz="35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5 – на возмещение части затрат на участие в выставках, ярмарках;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ru-RU" sz="35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1 – на поддержку и развитие молодежного предпринимательства.</a:t>
            </a:r>
          </a:p>
          <a:p>
            <a:pPr marL="45720" indent="0">
              <a:lnSpc>
                <a:spcPts val="3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35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Все заявки были одобрены.</a:t>
            </a:r>
          </a:p>
          <a:p>
            <a:pPr marL="45720" indent="0">
              <a:lnSpc>
                <a:spcPts val="3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35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Общая сумма средств на предоставление данных субсидий в 2014 году:</a:t>
            </a:r>
          </a:p>
          <a:p>
            <a:pPr marL="45720" indent="0">
              <a:lnSpc>
                <a:spcPts val="3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35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         - 320,0 тыс. руб. (средства местного бюджета).</a:t>
            </a:r>
            <a:endParaRPr lang="ru-RU" sz="3500" dirty="0">
              <a:ln>
                <a:solidFill>
                  <a:srgbClr val="293D87"/>
                </a:solidFill>
              </a:ln>
              <a:solidFill>
                <a:srgbClr val="293D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75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59735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2015 год</a:t>
            </a:r>
          </a:p>
          <a:p>
            <a:pPr marL="45720" indent="0">
              <a:spcBef>
                <a:spcPts val="700"/>
              </a:spcBef>
              <a:spcAft>
                <a:spcPts val="200"/>
              </a:spcAft>
              <a:buNone/>
            </a:pP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Общая сумма средств местного бюджета, предусмотренная для финансовой поддержки субъектов малого и среднего предпринимательства в виде субсидий и грантов, источником </a:t>
            </a:r>
            <a:r>
              <a:rPr lang="ru-RU" sz="3000" b="1" dirty="0" err="1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которых являются средства </a:t>
            </a:r>
            <a:r>
              <a:rPr lang="ru-RU" sz="300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местного, краевого, федерального 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бюджета:</a:t>
            </a:r>
          </a:p>
          <a:p>
            <a:pPr marL="45720" indent="0">
              <a:spcBef>
                <a:spcPts val="700"/>
              </a:spcBef>
              <a:spcAft>
                <a:spcPts val="200"/>
              </a:spcAft>
              <a:buNone/>
            </a:pPr>
            <a:r>
              <a:rPr lang="ru-RU" sz="300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       – </a:t>
            </a:r>
            <a:r>
              <a:rPr lang="ru-RU" sz="300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1 млн. 450 тыс. руб.</a:t>
            </a:r>
          </a:p>
          <a:p>
            <a:pPr marL="4572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300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Общая сумма средств местного бюджета, предусмотренная для 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субсидий на возмещение части затрат на участие в выставках ярмарках, </a:t>
            </a:r>
            <a:r>
              <a:rPr lang="ru-RU" sz="300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источником 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финансирования </a:t>
            </a:r>
            <a:r>
              <a:rPr lang="ru-RU" sz="300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которых являются </a:t>
            </a:r>
            <a:r>
              <a:rPr lang="ru-RU" sz="300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исключительн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о средства </a:t>
            </a:r>
            <a:r>
              <a:rPr lang="ru-RU" sz="3000" b="1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местного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бюджета</a:t>
            </a:r>
            <a:r>
              <a:rPr lang="ru-RU" sz="300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300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000" dirty="0" smtClean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– 50 </a:t>
            </a:r>
            <a:r>
              <a:rPr lang="ru-RU" sz="3000" dirty="0">
                <a:ln>
                  <a:solidFill>
                    <a:srgbClr val="293D87"/>
                  </a:solidFill>
                </a:ln>
                <a:solidFill>
                  <a:srgbClr val="293D87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22830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3226</TotalTime>
  <Words>397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 Информация о финансовой поддержке субъектов малого и среднего предпринимательства в виде субсидий и грантов в 2014-2015 гг. в Пермском муниципальном районе </vt:lpstr>
      <vt:lpstr>2014 год</vt:lpstr>
      <vt:lpstr>2015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feutorg-03</dc:creator>
  <cp:lastModifiedBy>feutorg-03</cp:lastModifiedBy>
  <cp:revision>255</cp:revision>
  <cp:lastPrinted>2015-09-23T10:40:01Z</cp:lastPrinted>
  <dcterms:created xsi:type="dcterms:W3CDTF">2013-09-19T05:13:25Z</dcterms:created>
  <dcterms:modified xsi:type="dcterms:W3CDTF">2015-09-24T05:15:54Z</dcterms:modified>
</cp:coreProperties>
</file>