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7.xml" ContentType="application/vnd.openxmlformats-officedocument.drawingml.chart+xml"/>
  <Override PartName="/ppt/theme/themeOverride1.xml" ContentType="application/vnd.openxmlformats-officedocument.themeOverr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0.xml" ContentType="application/vnd.openxmlformats-officedocument.drawingml.chart+xml"/>
  <Override PartName="/ppt/theme/themeOverride2.xml" ContentType="application/vnd.openxmlformats-officedocument.themeOverride+xml"/>
  <Override PartName="/ppt/drawings/drawing6.xml" ContentType="application/vnd.openxmlformats-officedocument.drawingml.chartshapes+xml"/>
  <Override PartName="/ppt/notesSlides/notesSlide18.xml" ContentType="application/vnd.openxmlformats-officedocument.presentationml.notesSlide+xml"/>
  <Override PartName="/ppt/charts/chart11.xml" ContentType="application/vnd.openxmlformats-officedocument.drawingml.chart+xml"/>
  <Override PartName="/ppt/theme/themeOverride3.xml" ContentType="application/vnd.openxmlformats-officedocument.themeOverride+xml"/>
  <Override PartName="/ppt/drawings/drawing7.xml" ContentType="application/vnd.openxmlformats-officedocument.drawingml.chartshapes+xml"/>
  <Override PartName="/ppt/notesSlides/notesSlide19.xml" ContentType="application/vnd.openxmlformats-officedocument.presentationml.notesSlide+xml"/>
  <Override PartName="/ppt/charts/chart12.xml" ContentType="application/vnd.openxmlformats-officedocument.drawingml.chart+xml"/>
  <Override PartName="/ppt/theme/themeOverride4.xml" ContentType="application/vnd.openxmlformats-officedocument.themeOverride+xml"/>
  <Override PartName="/ppt/drawings/drawing8.xml" ContentType="application/vnd.openxmlformats-officedocument.drawingml.chartshapes+xml"/>
  <Override PartName="/ppt/notesSlides/notesSlide20.xml" ContentType="application/vnd.openxmlformats-officedocument.presentationml.notesSlide+xml"/>
  <Override PartName="/ppt/charts/chart13.xml" ContentType="application/vnd.openxmlformats-officedocument.drawingml.chart+xml"/>
  <Override PartName="/ppt/theme/themeOverride5.xml" ContentType="application/vnd.openxmlformats-officedocument.themeOverride+xml"/>
  <Override PartName="/ppt/notesSlides/notesSlide21.xml" ContentType="application/vnd.openxmlformats-officedocument.presentationml.notesSlide+xml"/>
  <Override PartName="/ppt/charts/chart14.xml" ContentType="application/vnd.openxmlformats-officedocument.drawingml.chart+xml"/>
  <Override PartName="/ppt/drawings/drawing9.xml" ContentType="application/vnd.openxmlformats-officedocument.drawingml.chartshapes+xml"/>
  <Override PartName="/ppt/notesSlides/notesSlide22.xml" ContentType="application/vnd.openxmlformats-officedocument.presentationml.notesSlide+xml"/>
  <Override PartName="/ppt/charts/chart15.xml" ContentType="application/vnd.openxmlformats-officedocument.drawingml.chart+xml"/>
  <Override PartName="/ppt/theme/themeOverride6.xml" ContentType="application/vnd.openxmlformats-officedocument.themeOverride+xml"/>
  <Override PartName="/ppt/drawings/drawing10.xml" ContentType="application/vnd.openxmlformats-officedocument.drawingml.chartshapes+xml"/>
  <Override PartName="/ppt/charts/chart16.xml" ContentType="application/vnd.openxmlformats-officedocument.drawingml.chart+xml"/>
  <Override PartName="/ppt/drawings/drawing11.xml" ContentType="application/vnd.openxmlformats-officedocument.drawingml.chartshapes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2" r:id="rId1"/>
    <p:sldMasterId id="2147483814" r:id="rId2"/>
  </p:sldMasterIdLst>
  <p:notesMasterIdLst>
    <p:notesMasterId r:id="rId44"/>
  </p:notesMasterIdLst>
  <p:handoutMasterIdLst>
    <p:handoutMasterId r:id="rId45"/>
  </p:handoutMasterIdLst>
  <p:sldIdLst>
    <p:sldId id="257" r:id="rId3"/>
    <p:sldId id="618" r:id="rId4"/>
    <p:sldId id="617" r:id="rId5"/>
    <p:sldId id="616" r:id="rId6"/>
    <p:sldId id="614" r:id="rId7"/>
    <p:sldId id="594" r:id="rId8"/>
    <p:sldId id="620" r:id="rId9"/>
    <p:sldId id="579" r:id="rId10"/>
    <p:sldId id="548" r:id="rId11"/>
    <p:sldId id="561" r:id="rId12"/>
    <p:sldId id="635" r:id="rId13"/>
    <p:sldId id="581" r:id="rId14"/>
    <p:sldId id="562" r:id="rId15"/>
    <p:sldId id="582" r:id="rId16"/>
    <p:sldId id="583" r:id="rId17"/>
    <p:sldId id="621" r:id="rId18"/>
    <p:sldId id="569" r:id="rId19"/>
    <p:sldId id="584" r:id="rId20"/>
    <p:sldId id="575" r:id="rId21"/>
    <p:sldId id="632" r:id="rId22"/>
    <p:sldId id="585" r:id="rId23"/>
    <p:sldId id="607" r:id="rId24"/>
    <p:sldId id="599" r:id="rId25"/>
    <p:sldId id="608" r:id="rId26"/>
    <p:sldId id="610" r:id="rId27"/>
    <p:sldId id="586" r:id="rId28"/>
    <p:sldId id="587" r:id="rId29"/>
    <p:sldId id="626" r:id="rId30"/>
    <p:sldId id="589" r:id="rId31"/>
    <p:sldId id="627" r:id="rId32"/>
    <p:sldId id="588" r:id="rId33"/>
    <p:sldId id="633" r:id="rId34"/>
    <p:sldId id="595" r:id="rId35"/>
    <p:sldId id="590" r:id="rId36"/>
    <p:sldId id="628" r:id="rId37"/>
    <p:sldId id="629" r:id="rId38"/>
    <p:sldId id="591" r:id="rId39"/>
    <p:sldId id="634" r:id="rId40"/>
    <p:sldId id="631" r:id="rId41"/>
    <p:sldId id="598" r:id="rId42"/>
    <p:sldId id="462" r:id="rId43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CFF"/>
    <a:srgbClr val="FF6600"/>
    <a:srgbClr val="FF3300"/>
    <a:srgbClr val="00D05E"/>
    <a:srgbClr val="00682F"/>
    <a:srgbClr val="000000"/>
    <a:srgbClr val="080808"/>
    <a:srgbClr val="C7F5CA"/>
    <a:srgbClr val="BEF9FA"/>
    <a:srgbClr val="B9FA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46" autoAdjust="0"/>
    <p:restoredTop sz="94910" autoAdjust="0"/>
  </p:normalViewPr>
  <p:slideViewPr>
    <p:cSldViewPr>
      <p:cViewPr varScale="1">
        <p:scale>
          <a:sx n="69" d="100"/>
          <a:sy n="69" d="100"/>
        </p:scale>
        <p:origin x="-11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package" Target="../embeddings/_____Microsoft_Excel10.xlsx"/><Relationship Id="rId1" Type="http://schemas.openxmlformats.org/officeDocument/2006/relationships/themeOverride" Target="../theme/themeOverride2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package" Target="../embeddings/_____Microsoft_Excel11.xlsx"/><Relationship Id="rId1" Type="http://schemas.openxmlformats.org/officeDocument/2006/relationships/themeOverride" Target="../theme/themeOverride3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package" Target="../embeddings/_____Microsoft_Excel12.xlsx"/><Relationship Id="rId1" Type="http://schemas.openxmlformats.org/officeDocument/2006/relationships/themeOverride" Target="../theme/themeOverride4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3.xlsx"/><Relationship Id="rId1" Type="http://schemas.openxmlformats.org/officeDocument/2006/relationships/themeOverride" Target="../theme/themeOverride5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0.xml"/><Relationship Id="rId2" Type="http://schemas.openxmlformats.org/officeDocument/2006/relationships/package" Target="../embeddings/_____Microsoft_Excel15.xlsx"/><Relationship Id="rId1" Type="http://schemas.openxmlformats.org/officeDocument/2006/relationships/themeOverride" Target="../theme/themeOverride6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Excel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6.xlsx"/><Relationship Id="rId4" Type="http://schemas.microsoft.com/office/2011/relationships/chartColorStyle" Target="colors1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1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161871676317512"/>
          <c:y val="4.8551232057698103E-2"/>
          <c:w val="0.86684410006507984"/>
          <c:h val="0.706508745164678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собственные доходы</c:v>
                </c:pt>
              </c:strCache>
            </c:strRef>
          </c:tx>
          <c:spPr>
            <a:solidFill>
              <a:srgbClr val="00D05E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Лист1!$B$1:$E$1</c:f>
              <c:strCache>
                <c:ptCount val="4"/>
                <c:pt idx="0">
                  <c:v>2014 год перв. бюджет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Лист1!$B$2:$E$2</c:f>
              <c:numCache>
                <c:formatCode>0.0</c:formatCode>
                <c:ptCount val="4"/>
                <c:pt idx="0">
                  <c:v>433.1</c:v>
                </c:pt>
                <c:pt idx="1">
                  <c:v>513.4</c:v>
                </c:pt>
                <c:pt idx="2">
                  <c:v>504.8</c:v>
                </c:pt>
                <c:pt idx="3">
                  <c:v>523.5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дотации 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Лист1!$B$1:$E$1</c:f>
              <c:strCache>
                <c:ptCount val="4"/>
                <c:pt idx="0">
                  <c:v>2014 год перв. бюджет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Лист1!$B$3:$E$3</c:f>
              <c:numCache>
                <c:formatCode>0.0</c:formatCode>
                <c:ptCount val="4"/>
                <c:pt idx="0">
                  <c:v>515.9</c:v>
                </c:pt>
                <c:pt idx="1">
                  <c:v>462.4</c:v>
                </c:pt>
                <c:pt idx="2">
                  <c:v>463.1</c:v>
                </c:pt>
                <c:pt idx="3">
                  <c:v>288.60000000000002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Лист1!$B$1:$E$1</c:f>
              <c:strCache>
                <c:ptCount val="4"/>
                <c:pt idx="0">
                  <c:v>2014 год перв. бюджет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Лист1!$B$4:$E$4</c:f>
              <c:numCache>
                <c:formatCode>0.0</c:formatCode>
                <c:ptCount val="4"/>
                <c:pt idx="0" formatCode="General">
                  <c:v>1292.8</c:v>
                </c:pt>
                <c:pt idx="1">
                  <c:v>1391.6</c:v>
                </c:pt>
                <c:pt idx="2">
                  <c:v>1289.8</c:v>
                </c:pt>
                <c:pt idx="3">
                  <c:v>1334.8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75914240"/>
        <c:axId val="76215040"/>
      </c:barChart>
      <c:catAx>
        <c:axId val="75914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6215040"/>
        <c:crosses val="autoZero"/>
        <c:auto val="1"/>
        <c:lblAlgn val="ctr"/>
        <c:lblOffset val="100"/>
        <c:noMultiLvlLbl val="0"/>
      </c:catAx>
      <c:valAx>
        <c:axId val="76215040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591424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hPercent val="5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0032154340836043E-2"/>
          <c:y val="8.8477366255144047E-2"/>
          <c:w val="0.86709539121114765"/>
          <c:h val="0.7777777777777817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5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6360517698425092E-2"/>
                  <c:y val="-4.73176948984245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0674980005181755E-2"/>
                  <c:y val="-6.64894188027952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539094093924956E-2"/>
                  <c:y val="-8.7997415280072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7977425568585092E-2"/>
                  <c:y val="-7.9157047791263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518">
                <a:noFill/>
              </a:ln>
            </c:spPr>
            <c:txPr>
              <a:bodyPr/>
              <a:lstStyle/>
              <a:p>
                <a:pPr>
                  <a:defRPr sz="1758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Sheet1!$B$2:$E$2</c:f>
              <c:numCache>
                <c:formatCode>_-* #,##0.0_р_._-;\-* #,##0.0_р_._-;_-* "-"??_р_._-;_-@_-</c:formatCode>
                <c:ptCount val="4"/>
                <c:pt idx="0">
                  <c:v>102.2</c:v>
                </c:pt>
                <c:pt idx="1">
                  <c:v>95.9</c:v>
                </c:pt>
                <c:pt idx="2">
                  <c:v>74.2</c:v>
                </c:pt>
                <c:pt idx="3">
                  <c:v>76.8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5011200"/>
        <c:axId val="35012992"/>
        <c:axId val="0"/>
      </c:bar3DChart>
      <c:catAx>
        <c:axId val="35011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35012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012992"/>
        <c:scaling>
          <c:orientation val="minMax"/>
        </c:scaling>
        <c:delete val="0"/>
        <c:axPos val="l"/>
        <c:majorGridlines>
          <c:spPr>
            <a:ln w="3189">
              <a:solidFill>
                <a:schemeClr val="tx1"/>
              </a:solidFill>
              <a:prstDash val="solid"/>
            </a:ln>
          </c:spPr>
        </c:majorGridlines>
        <c:numFmt formatCode="_-* #,##0.0_р_._-;\-* #,##0.0_р_._-;_-* &quot;-&quot;??_р_._-;_-@_-" sourceLinked="1"/>
        <c:majorTickMark val="out"/>
        <c:minorTickMark val="none"/>
        <c:tickLblPos val="nextTo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35011200"/>
        <c:crosses val="autoZero"/>
        <c:crossBetween val="between"/>
      </c:valAx>
      <c:spPr>
        <a:noFill/>
        <a:ln w="2538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8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hPercent val="5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0032154340836043E-2"/>
          <c:y val="8.8477366255144047E-2"/>
          <c:w val="0.86709539121114765"/>
          <c:h val="0.7777777777777817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5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9110878307593525E-2"/>
                  <c:y val="-7.1415394716957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6320502855597933E-2"/>
                  <c:y val="-4.2772945903271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539094093924849E-2"/>
                  <c:y val="-6.9466640958430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0824349745981324E-2"/>
                  <c:y val="-3.1506485249899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518">
                <a:noFill/>
              </a:ln>
            </c:spPr>
            <c:txPr>
              <a:bodyPr/>
              <a:lstStyle/>
              <a:p>
                <a:pPr>
                  <a:defRPr sz="1758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Sheet1!$B$2:$E$2</c:f>
              <c:numCache>
                <c:formatCode>_-* #,##0.0_р_._-;\-* #,##0.0_р_._-;_-* "-"??_р_._-;_-@_-</c:formatCode>
                <c:ptCount val="4"/>
                <c:pt idx="0">
                  <c:v>20.5</c:v>
                </c:pt>
                <c:pt idx="1">
                  <c:v>53.6</c:v>
                </c:pt>
                <c:pt idx="2">
                  <c:v>36.5</c:v>
                </c:pt>
                <c:pt idx="3">
                  <c:v>15.2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3854208"/>
        <c:axId val="33855744"/>
        <c:axId val="0"/>
      </c:bar3DChart>
      <c:catAx>
        <c:axId val="33854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338557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855744"/>
        <c:scaling>
          <c:orientation val="minMax"/>
        </c:scaling>
        <c:delete val="0"/>
        <c:axPos val="l"/>
        <c:majorGridlines>
          <c:spPr>
            <a:ln w="3189">
              <a:solidFill>
                <a:schemeClr val="tx1"/>
              </a:solidFill>
              <a:prstDash val="solid"/>
            </a:ln>
          </c:spPr>
        </c:majorGridlines>
        <c:numFmt formatCode="_-* #,##0.0_р_._-;\-* #,##0.0_р_._-;_-* &quot;-&quot;??_р_._-;_-@_-" sourceLinked="1"/>
        <c:majorTickMark val="out"/>
        <c:minorTickMark val="none"/>
        <c:tickLblPos val="nextTo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33854208"/>
        <c:crosses val="autoZero"/>
        <c:crossBetween val="between"/>
      </c:valAx>
      <c:spPr>
        <a:noFill/>
        <a:ln w="2538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8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hPercent val="5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0032154340836043E-2"/>
          <c:y val="8.8477366255144047E-2"/>
          <c:w val="0.86709539121114765"/>
          <c:h val="0.7777777777777817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5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6360492492086548E-2"/>
                  <c:y val="-3.1434154780950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6365223660347175E-2"/>
                  <c:y val="-4.1955840893812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539094093924956E-2"/>
                  <c:y val="-6.152488053487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6561116555709504E-2"/>
                  <c:y val="-6.3273526944141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518">
                <a:noFill/>
              </a:ln>
            </c:spPr>
            <c:txPr>
              <a:bodyPr/>
              <a:lstStyle/>
              <a:p>
                <a:pPr>
                  <a:defRPr sz="1758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Sheet1!$B$2:$E$2</c:f>
              <c:numCache>
                <c:formatCode>_-* #,##0.0_р_._-;\-* #,##0.0_р_._-;_-* "-"??_р_._-;_-@_-</c:formatCode>
                <c:ptCount val="4"/>
                <c:pt idx="0">
                  <c:v>62.8</c:v>
                </c:pt>
                <c:pt idx="1">
                  <c:v>73.400000000000006</c:v>
                </c:pt>
                <c:pt idx="2">
                  <c:v>28.4</c:v>
                </c:pt>
                <c:pt idx="3">
                  <c:v>28.3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3974528"/>
        <c:axId val="33976320"/>
        <c:axId val="0"/>
      </c:bar3DChart>
      <c:catAx>
        <c:axId val="33974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33976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976320"/>
        <c:scaling>
          <c:orientation val="minMax"/>
        </c:scaling>
        <c:delete val="0"/>
        <c:axPos val="l"/>
        <c:majorGridlines>
          <c:spPr>
            <a:ln w="3189">
              <a:solidFill>
                <a:schemeClr val="tx1"/>
              </a:solidFill>
              <a:prstDash val="solid"/>
            </a:ln>
          </c:spPr>
        </c:majorGridlines>
        <c:numFmt formatCode="_-* #,##0.0_р_._-;\-* #,##0.0_р_._-;_-* &quot;-&quot;??_р_._-;_-@_-" sourceLinked="1"/>
        <c:majorTickMark val="out"/>
        <c:minorTickMark val="none"/>
        <c:tickLblPos val="nextTo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33974528"/>
        <c:crosses val="autoZero"/>
        <c:crossBetween val="between"/>
      </c:valAx>
      <c:spPr>
        <a:noFill/>
        <a:ln w="2538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8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hPercent val="5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0032154340836043E-2"/>
          <c:y val="8.8477366255144047E-2"/>
          <c:w val="0.86709539121114765"/>
          <c:h val="0.7777777777777817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5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6360517698425092E-2"/>
                  <c:y val="-4.73176948984245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7781420026359367E-2"/>
                  <c:y val="-3.13668269957320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2984015410090904E-2"/>
                  <c:y val="-3.76998077093440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7977464311598949E-2"/>
                  <c:y val="-4.4742729306487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518">
                <a:noFill/>
              </a:ln>
            </c:spPr>
            <c:txPr>
              <a:bodyPr/>
              <a:lstStyle/>
              <a:p>
                <a:pPr>
                  <a:defRPr sz="1758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Sheet1!$B$2:$E$2</c:f>
              <c:numCache>
                <c:formatCode>_-* #,##0.0_р_._-;\-* #,##0.0_р_._-;_-* "-"??_р_._-;_-@_-</c:formatCode>
                <c:ptCount val="4"/>
                <c:pt idx="0">
                  <c:v>139</c:v>
                </c:pt>
                <c:pt idx="1">
                  <c:v>142.9</c:v>
                </c:pt>
                <c:pt idx="2">
                  <c:v>136</c:v>
                </c:pt>
                <c:pt idx="3">
                  <c:v>123.4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5443456"/>
        <c:axId val="35444992"/>
        <c:axId val="0"/>
      </c:bar3DChart>
      <c:catAx>
        <c:axId val="35443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35444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444992"/>
        <c:scaling>
          <c:orientation val="minMax"/>
        </c:scaling>
        <c:delete val="0"/>
        <c:axPos val="l"/>
        <c:majorGridlines>
          <c:spPr>
            <a:ln w="3189">
              <a:solidFill>
                <a:schemeClr val="tx1"/>
              </a:solidFill>
              <a:prstDash val="solid"/>
            </a:ln>
          </c:spPr>
        </c:majorGridlines>
        <c:numFmt formatCode="_-* #,##0.0_р_._-;\-* #,##0.0_р_._-;_-* &quot;-&quot;??_р_._-;_-@_-" sourceLinked="1"/>
        <c:majorTickMark val="out"/>
        <c:minorTickMark val="none"/>
        <c:tickLblPos val="nextTo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35443456"/>
        <c:crosses val="autoZero"/>
        <c:crossBetween val="between"/>
      </c:valAx>
      <c:spPr>
        <a:noFill/>
        <a:ln w="2538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8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0032154340836043E-2"/>
          <c:y val="8.8477366255144047E-2"/>
          <c:w val="0.86709539121114765"/>
          <c:h val="0.777777777777781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69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3432491730612857E-2"/>
                  <c:y val="-6.0279749542000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5017429751974074E-2"/>
                  <c:y val="-6.0541434264981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8694049382441055E-2"/>
                  <c:y val="-3.0142324237986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6563053380703649E-2"/>
                  <c:y val="-5.7704543250952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539">
                <a:noFill/>
              </a:ln>
            </c:spPr>
            <c:txPr>
              <a:bodyPr/>
              <a:lstStyle/>
              <a:p>
                <a:pPr>
                  <a:defRPr sz="176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Sheet1!$B$2:$E$2</c:f>
              <c:numCache>
                <c:formatCode>_-* #,##0.0_р_._-;\-* #,##0.0_р_._-;_-* "-"??_р_._-;_-@_-</c:formatCode>
                <c:ptCount val="4"/>
                <c:pt idx="0">
                  <c:v>169</c:v>
                </c:pt>
                <c:pt idx="1">
                  <c:v>189.5</c:v>
                </c:pt>
                <c:pt idx="2">
                  <c:v>166.1</c:v>
                </c:pt>
                <c:pt idx="3">
                  <c:v>153.4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3928704"/>
        <c:axId val="33930240"/>
        <c:axId val="0"/>
      </c:bar3DChart>
      <c:catAx>
        <c:axId val="33928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6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33930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930240"/>
        <c:scaling>
          <c:orientation val="minMax"/>
        </c:scaling>
        <c:delete val="0"/>
        <c:axPos val="l"/>
        <c:majorGridlines>
          <c:spPr>
            <a:ln w="3192">
              <a:solidFill>
                <a:schemeClr val="tx1"/>
              </a:solidFill>
              <a:prstDash val="solid"/>
            </a:ln>
          </c:spPr>
        </c:majorGridlines>
        <c:numFmt formatCode="_-* #,##0.0_р_._-;\-* #,##0.0_р_._-;_-* &quot;-&quot;??_р_._-;_-@_-" sourceLinked="1"/>
        <c:majorTickMark val="out"/>
        <c:minorTickMark val="none"/>
        <c:tickLblPos val="nextTo"/>
        <c:spPr>
          <a:ln w="31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6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33928704"/>
        <c:crosses val="autoZero"/>
        <c:crossBetween val="between"/>
      </c:valAx>
      <c:spPr>
        <a:noFill/>
        <a:ln w="2540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10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hPercent val="5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0032154340836043E-2"/>
          <c:y val="8.8477366255144047E-2"/>
          <c:w val="0.86709539121114765"/>
          <c:h val="0.7777777777777817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5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7775055133545792E-2"/>
                  <c:y val="-2.9168285448358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3504022968975651E-2"/>
                  <c:y val="-6.3133778672893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108511757764472E-2"/>
                  <c:y val="-4.8288696078041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0824349745981331E-2"/>
                  <c:y val="-9.23933151638640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518">
                <a:noFill/>
              </a:ln>
            </c:spPr>
            <c:txPr>
              <a:bodyPr/>
              <a:lstStyle/>
              <a:p>
                <a:pPr>
                  <a:defRPr sz="1758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Sheet1!$B$2:$E$2</c:f>
              <c:numCache>
                <c:formatCode>_-* #,##0.0_р_._-;\-* #,##0.0_р_._-;_-* "-"??_р_._-;_-@_-</c:formatCode>
                <c:ptCount val="4"/>
                <c:pt idx="0">
                  <c:v>113.2</c:v>
                </c:pt>
                <c:pt idx="1">
                  <c:v>85.8</c:v>
                </c:pt>
                <c:pt idx="2">
                  <c:v>25.3</c:v>
                </c:pt>
                <c:pt idx="3">
                  <c:v>24.4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5214464"/>
        <c:axId val="35216000"/>
        <c:axId val="0"/>
      </c:bar3DChart>
      <c:catAx>
        <c:axId val="35214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35216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216000"/>
        <c:scaling>
          <c:orientation val="minMax"/>
        </c:scaling>
        <c:delete val="0"/>
        <c:axPos val="l"/>
        <c:majorGridlines>
          <c:spPr>
            <a:ln w="3189">
              <a:solidFill>
                <a:schemeClr val="tx1"/>
              </a:solidFill>
              <a:prstDash val="solid"/>
            </a:ln>
          </c:spPr>
        </c:majorGridlines>
        <c:numFmt formatCode="_-* #,##0.0_р_._-;\-* #,##0.0_р_._-;_-* &quot;-&quot;??_р_._-;_-@_-" sourceLinked="1"/>
        <c:majorTickMark val="out"/>
        <c:minorTickMark val="none"/>
        <c:tickLblPos val="nextTo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35214464"/>
        <c:crosses val="autoZero"/>
        <c:crossBetween val="between"/>
      </c:valAx>
      <c:spPr>
        <a:noFill/>
        <a:ln w="2538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8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  <c:userShapes r:id="rId3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dLbls>
            <c:dLbl>
              <c:idx val="5"/>
              <c:layout>
                <c:manualLayout>
                  <c:x val="2.8912998737845156E-3"/>
                  <c:y val="4.051726985289922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delete val="1"/>
            </c:dLbl>
            <c:dLbl>
              <c:idx val="7"/>
              <c:layout>
                <c:manualLayout>
                  <c:x val="-1.4456499368922579E-2"/>
                  <c:y val="-2.621705696364067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Лист1!$A$2:$A$14</c:f>
              <c:strCache>
                <c:ptCount val="13"/>
                <c:pt idx="0">
                  <c:v>Развитие системы образования - 204,1</c:v>
                </c:pt>
                <c:pt idx="1">
                  <c:v>Развитие  дорожного хозяйства и благоустройство - 87,2 </c:v>
                </c:pt>
                <c:pt idx="2">
                  <c:v>Развитие сферы культуры - 56,9</c:v>
                </c:pt>
                <c:pt idx="3">
                  <c:v>Развитие коммунально-инженерной инфраструктуры - 54,3 </c:v>
                </c:pt>
                <c:pt idx="4">
                  <c:v>Охрана окружающей среды -23,3</c:v>
                </c:pt>
                <c:pt idx="5">
                  <c:v>Развитие физической культуры и спорта - 15,9</c:v>
                </c:pt>
                <c:pt idx="6">
                  <c:v>Улучшение жилищных условий граждан - 12,6</c:v>
                </c:pt>
                <c:pt idx="7">
                  <c:v>Развитие  здравоохранения - 8,7</c:v>
                </c:pt>
                <c:pt idx="8">
                  <c:v>Сельское хозяйство - 5,5</c:v>
                </c:pt>
                <c:pt idx="9">
                  <c:v>Обеспечение  безопасности населения и территории - 4,7</c:v>
                </c:pt>
                <c:pt idx="10">
                  <c:v>Устойчивое развитие сельских территорий - 3,8</c:v>
                </c:pt>
                <c:pt idx="11">
                  <c:v>Экономическое развитие  - 3,5</c:v>
                </c:pt>
                <c:pt idx="12">
                  <c:v>Семья и дети -1,5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204.1</c:v>
                </c:pt>
                <c:pt idx="1">
                  <c:v>87.2</c:v>
                </c:pt>
                <c:pt idx="2">
                  <c:v>56.9</c:v>
                </c:pt>
                <c:pt idx="3">
                  <c:v>54.3</c:v>
                </c:pt>
                <c:pt idx="4">
                  <c:v>23.3</c:v>
                </c:pt>
                <c:pt idx="5">
                  <c:v>15.9</c:v>
                </c:pt>
                <c:pt idx="6">
                  <c:v>12.6</c:v>
                </c:pt>
                <c:pt idx="7">
                  <c:v>8.6999999999999993</c:v>
                </c:pt>
                <c:pt idx="8">
                  <c:v>5.5</c:v>
                </c:pt>
                <c:pt idx="9">
                  <c:v>4.7</c:v>
                </c:pt>
                <c:pt idx="10">
                  <c:v>3.8</c:v>
                </c:pt>
                <c:pt idx="11">
                  <c:v>3.5</c:v>
                </c:pt>
                <c:pt idx="12">
                  <c:v>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9738797237465413"/>
          <c:y val="1.3821850124760912E-2"/>
          <c:w val="0.39393812800399225"/>
          <c:h val="0.98617814987523911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010888145948423"/>
          <c:y val="0.21185075839448153"/>
          <c:w val="0.65596924804807599"/>
          <c:h val="0.639582734541401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2"/>
          <c:dPt>
            <c:idx val="0"/>
            <c:bubble3D val="0"/>
          </c:dPt>
          <c:dLbls>
            <c:dLbl>
              <c:idx val="0"/>
              <c:layout>
                <c:manualLayout>
                  <c:x val="7.9787703327081808E-2"/>
                  <c:y val="-4.333825123389343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6294510693956499E-2"/>
                  <c:y val="0.2319297052488655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9647140046997591"/>
                  <c:y val="0.1717177797452930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7202360335312883"/>
                  <c:y val="0.1585094097203822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7561634141491339"/>
                  <c:y val="2.34438751408698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8670964664056941"/>
                  <c:y val="-0.1265734856726448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8869336647001903E-2"/>
                  <c:y val="-0.1428994272725424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6.3894978055659551E-2"/>
                  <c:y val="-8.81080221309516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23094329388238072"/>
                  <c:y val="-0.1030076264000768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.21054581703806954"/>
                  <c:y val="-7.07308643373017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НДФЛ</c:v>
                </c:pt>
                <c:pt idx="1">
                  <c:v>Акцизы</c:v>
                </c:pt>
                <c:pt idx="2">
                  <c:v>транспортный налог</c:v>
                </c:pt>
                <c:pt idx="3">
                  <c:v>ЕНВД</c:v>
                </c:pt>
                <c:pt idx="4">
                  <c:v>платежи при пользовании природными ресурсами</c:v>
                </c:pt>
                <c:pt idx="5">
                  <c:v>штрафы</c:v>
                </c:pt>
                <c:pt idx="6">
                  <c:v>аренда земли</c:v>
                </c:pt>
                <c:pt idx="7">
                  <c:v>аренда имущества</c:v>
                </c:pt>
                <c:pt idx="8">
                  <c:v>продажа земли</c:v>
                </c:pt>
                <c:pt idx="9">
                  <c:v>прочие доходы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303.39999999999969</c:v>
                </c:pt>
                <c:pt idx="1">
                  <c:v>5.2</c:v>
                </c:pt>
                <c:pt idx="2">
                  <c:v>51.1</c:v>
                </c:pt>
                <c:pt idx="3">
                  <c:v>45.4</c:v>
                </c:pt>
                <c:pt idx="4">
                  <c:v>11.8</c:v>
                </c:pt>
                <c:pt idx="5">
                  <c:v>6.3</c:v>
                </c:pt>
                <c:pt idx="6">
                  <c:v>30.1</c:v>
                </c:pt>
                <c:pt idx="7">
                  <c:v>3.5</c:v>
                </c:pt>
                <c:pt idx="8" formatCode="0.0">
                  <c:v>25</c:v>
                </c:pt>
                <c:pt idx="9">
                  <c:v>16.600000000000001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393">
          <a:noFill/>
        </a:ln>
      </c:spPr>
    </c:plotArea>
    <c:plotVisOnly val="1"/>
    <c:dispBlanksAs val="zero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618794023557573E-2"/>
          <c:y val="8.8477317916507384E-2"/>
          <c:w val="0.86709539121114765"/>
          <c:h val="0.777777777777781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5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6453187167858433E-2"/>
                  <c:y val="-2.206283490596466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364,7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6542778442447292E-2"/>
                  <c:y val="-3.871868603864798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384,5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521938732923403E-2"/>
                  <c:y val="-3.201191574221978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416,0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25633677415764E-2"/>
                  <c:y val="-3.3888435808915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1201413427561884E-2"/>
                  <c:y val="-1.89894859338960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517">
                <a:noFill/>
              </a:ln>
            </c:spPr>
            <c:txPr>
              <a:bodyPr/>
              <a:lstStyle/>
              <a:p>
                <a:pPr>
                  <a:defRPr sz="1758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Первоначальный план 2014 года</c:v>
                </c:pt>
                <c:pt idx="1">
                  <c:v>Уточненный план  2014 года</c:v>
                </c:pt>
                <c:pt idx="2">
                  <c:v>Прогноз 2015 года</c:v>
                </c:pt>
                <c:pt idx="3">
                  <c:v>Прогноз 2016 года</c:v>
                </c:pt>
                <c:pt idx="4">
                  <c:v>Прогноз 2017 года</c:v>
                </c:pt>
              </c:strCache>
            </c:strRef>
          </c:cat>
          <c:val>
            <c:numRef>
              <c:f>Sheet1!$B$2:$F$2</c:f>
              <c:numCache>
                <c:formatCode>0.0</c:formatCode>
                <c:ptCount val="5"/>
                <c:pt idx="0">
                  <c:v>364.65499999999997</c:v>
                </c:pt>
                <c:pt idx="1">
                  <c:v>384.5</c:v>
                </c:pt>
                <c:pt idx="2">
                  <c:v>415.9689999999996</c:v>
                </c:pt>
                <c:pt idx="3">
                  <c:v>441.98499999999973</c:v>
                </c:pt>
                <c:pt idx="4" formatCode="General">
                  <c:v>470.8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16946048"/>
        <c:axId val="116947584"/>
        <c:axId val="0"/>
      </c:bar3DChart>
      <c:catAx>
        <c:axId val="116946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alibri" pitchFamily="34" charset="0"/>
                <a:ea typeface="Calibri"/>
                <a:cs typeface="Arial" pitchFamily="34" charset="0"/>
              </a:defRPr>
            </a:pPr>
            <a:endParaRPr lang="ru-RU"/>
          </a:p>
        </c:txPr>
        <c:crossAx val="116947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6947584"/>
        <c:scaling>
          <c:orientation val="minMax"/>
        </c:scaling>
        <c:delete val="0"/>
        <c:axPos val="l"/>
        <c:majorGridlines>
          <c:spPr>
            <a:ln w="3189">
              <a:solidFill>
                <a:schemeClr val="tx1"/>
              </a:solidFill>
              <a:prstDash val="solid"/>
            </a:ln>
          </c:spPr>
        </c:majorGridlines>
        <c:numFmt formatCode="0.0" sourceLinked="1"/>
        <c:majorTickMark val="out"/>
        <c:minorTickMark val="none"/>
        <c:tickLblPos val="nextTo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6946048"/>
        <c:crosses val="autoZero"/>
        <c:crossBetween val="between"/>
      </c:valAx>
      <c:spPr>
        <a:noFill/>
        <a:ln w="2538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8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0032154340836043E-2"/>
          <c:y val="8.8477366255144047E-2"/>
          <c:w val="0.86709539121114765"/>
          <c:h val="0.777777777777781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69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9.5912073490813897E-3"/>
                  <c:y val="-2.3986609580477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804133858267731E-2"/>
                  <c:y val="-3.2025556105551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108476539442467E-2"/>
                  <c:y val="-3.5327029357882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24763612469233E-2"/>
                  <c:y val="-2.65963125315752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9444444444444358E-2"/>
                  <c:y val="-1.5554115359688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539">
                <a:noFill/>
              </a:ln>
            </c:spPr>
            <c:txPr>
              <a:bodyPr/>
              <a:lstStyle/>
              <a:p>
                <a:pPr>
                  <a:defRPr sz="176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Первоначальный план 2014 год</c:v>
                </c:pt>
                <c:pt idx="1">
                  <c:v>Уточненный план 2014 год</c:v>
                </c:pt>
                <c:pt idx="2">
                  <c:v>Прогноз 2015 год</c:v>
                </c:pt>
                <c:pt idx="3">
                  <c:v>Прогноз 2016 год</c:v>
                </c:pt>
                <c:pt idx="4">
                  <c:v>Прогноз 2017 год</c:v>
                </c:pt>
              </c:strCache>
            </c:strRef>
          </c:cat>
          <c:val>
            <c:numRef>
              <c:f>Sheet1!$B$2:$F$2</c:f>
              <c:numCache>
                <c:formatCode>0.0</c:formatCode>
                <c:ptCount val="5"/>
                <c:pt idx="0">
                  <c:v>68.400000000000006</c:v>
                </c:pt>
                <c:pt idx="1">
                  <c:v>109.7</c:v>
                </c:pt>
                <c:pt idx="2">
                  <c:v>82.4</c:v>
                </c:pt>
                <c:pt idx="3">
                  <c:v>62.787000000000006</c:v>
                </c:pt>
                <c:pt idx="4">
                  <c:v>52.676000000000002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15004160"/>
        <c:axId val="115005696"/>
        <c:axId val="0"/>
      </c:bar3DChart>
      <c:catAx>
        <c:axId val="115004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50056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5005696"/>
        <c:scaling>
          <c:orientation val="minMax"/>
        </c:scaling>
        <c:delete val="0"/>
        <c:axPos val="l"/>
        <c:majorGridlines>
          <c:spPr>
            <a:ln w="3192">
              <a:solidFill>
                <a:schemeClr val="tx1"/>
              </a:solidFill>
              <a:prstDash val="solid"/>
            </a:ln>
          </c:spPr>
        </c:majorGridlines>
        <c:numFmt formatCode="0.0" sourceLinked="1"/>
        <c:majorTickMark val="out"/>
        <c:minorTickMark val="none"/>
        <c:tickLblPos val="nextTo"/>
        <c:spPr>
          <a:ln w="31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6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5004160"/>
        <c:crosses val="autoZero"/>
        <c:crossBetween val="between"/>
      </c:valAx>
      <c:spPr>
        <a:noFill/>
        <a:ln w="2540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10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0032154340836043E-2"/>
          <c:y val="8.8477366255144047E-2"/>
          <c:w val="0.86709539121114765"/>
          <c:h val="0.777777777777781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69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2018175945828578E-2"/>
                  <c:y val="-3.694837238021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0774036908752794E-2"/>
                  <c:y val="-4.7579671465240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108511757764472E-2"/>
                  <c:y val="-4.8288696078041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7977464311598949E-2"/>
                  <c:y val="-4.4742729306487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539">
                <a:noFill/>
              </a:ln>
            </c:spPr>
            <c:txPr>
              <a:bodyPr/>
              <a:lstStyle/>
              <a:p>
                <a:pPr>
                  <a:defRPr sz="176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Sheet1!$B$2:$E$2</c:f>
              <c:numCache>
                <c:formatCode>_-* #,##0.0_р_._-;\-* #,##0.0_р_._-;_-* "-"??_р_._-;_-@_-</c:formatCode>
                <c:ptCount val="4"/>
                <c:pt idx="0">
                  <c:v>2312.8739999999998</c:v>
                </c:pt>
                <c:pt idx="1">
                  <c:v>2401.444</c:v>
                </c:pt>
                <c:pt idx="2">
                  <c:v>2234.6709999999998</c:v>
                </c:pt>
                <c:pt idx="3">
                  <c:v>2130.924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22265600"/>
        <c:axId val="122267136"/>
        <c:axId val="0"/>
      </c:bar3DChart>
      <c:catAx>
        <c:axId val="122265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6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2267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2267136"/>
        <c:scaling>
          <c:orientation val="minMax"/>
        </c:scaling>
        <c:delete val="0"/>
        <c:axPos val="l"/>
        <c:majorGridlines>
          <c:spPr>
            <a:ln w="3192">
              <a:solidFill>
                <a:schemeClr val="tx1"/>
              </a:solidFill>
              <a:prstDash val="solid"/>
            </a:ln>
          </c:spPr>
        </c:majorGridlines>
        <c:numFmt formatCode="_-* #,##0.0_р_._-;\-* #,##0.0_р_._-;_-* &quot;-&quot;??_р_._-;_-@_-" sourceLinked="1"/>
        <c:majorTickMark val="out"/>
        <c:minorTickMark val="none"/>
        <c:tickLblPos val="nextTo"/>
        <c:spPr>
          <a:ln w="31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6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2265600"/>
        <c:crosses val="autoZero"/>
        <c:crossBetween val="between"/>
      </c:valAx>
      <c:spPr>
        <a:noFill/>
        <a:ln w="2540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10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248098856086478"/>
          <c:y val="0.17723891140697523"/>
          <c:w val="0.48379948415073631"/>
          <c:h val="0.8212926821110453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43000"/>
                      <a:satMod val="165000"/>
                    </a:schemeClr>
                  </a:gs>
                  <a:gs pos="55000">
                    <a:schemeClr val="accent1">
                      <a:tint val="83000"/>
                      <a:satMod val="155000"/>
                    </a:schemeClr>
                  </a:gs>
                  <a:gs pos="100000">
                    <a:schemeClr val="accent1">
                      <a:shade val="85000"/>
                    </a:schemeClr>
                  </a:gs>
                </a:gsLst>
                <a:path path="circle">
                  <a:fillToRect l="-40000" t="-90000" r="140000" b="190000"/>
                </a:path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flat" dir="t">
                  <a:rot lat="0" lon="0" rev="20040000"/>
                </a:lightRig>
              </a:scene3d>
              <a:sp3d contourW="12700" prstMaterial="dkEdge">
                <a:bevelT w="25400" h="38100" prst="convex"/>
                <a:contourClr>
                  <a:scrgbClr r="0" g="0" b="0">
                    <a:satMod val="115000"/>
                  </a:scrgbClr>
                </a:contourClr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43000"/>
                      <a:satMod val="165000"/>
                    </a:schemeClr>
                  </a:gs>
                  <a:gs pos="55000">
                    <a:schemeClr val="accent2">
                      <a:tint val="83000"/>
                      <a:satMod val="155000"/>
                    </a:schemeClr>
                  </a:gs>
                  <a:gs pos="100000">
                    <a:schemeClr val="accent2">
                      <a:shade val="85000"/>
                    </a:schemeClr>
                  </a:gs>
                </a:gsLst>
                <a:path path="circle">
                  <a:fillToRect l="-40000" t="-90000" r="140000" b="190000"/>
                </a:path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flat" dir="t">
                  <a:rot lat="0" lon="0" rev="20040000"/>
                </a:lightRig>
              </a:scene3d>
              <a:sp3d contourW="12700" prstMaterial="dkEdge">
                <a:bevelT w="25400" h="38100" prst="convex"/>
                <a:contourClr>
                  <a:scrgbClr r="0" g="0" b="0">
                    <a:satMod val="115000"/>
                  </a:scrgbClr>
                </a:contourClr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43000"/>
                      <a:satMod val="165000"/>
                    </a:schemeClr>
                  </a:gs>
                  <a:gs pos="55000">
                    <a:schemeClr val="accent3">
                      <a:tint val="83000"/>
                      <a:satMod val="155000"/>
                    </a:schemeClr>
                  </a:gs>
                  <a:gs pos="100000">
                    <a:schemeClr val="accent3">
                      <a:shade val="85000"/>
                    </a:schemeClr>
                  </a:gs>
                </a:gsLst>
                <a:path path="circle">
                  <a:fillToRect l="-40000" t="-90000" r="140000" b="190000"/>
                </a:path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flat" dir="t">
                  <a:rot lat="0" lon="0" rev="20040000"/>
                </a:lightRig>
              </a:scene3d>
              <a:sp3d contourW="12700" prstMaterial="dkEdge">
                <a:bevelT w="25400" h="38100" prst="convex"/>
                <a:contourClr>
                  <a:scrgbClr r="0" g="0" b="0">
                    <a:satMod val="115000"/>
                  </a:scrgbClr>
                </a:contourClr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43000"/>
                      <a:satMod val="165000"/>
                    </a:schemeClr>
                  </a:gs>
                  <a:gs pos="55000">
                    <a:schemeClr val="accent4">
                      <a:tint val="83000"/>
                      <a:satMod val="155000"/>
                    </a:schemeClr>
                  </a:gs>
                  <a:gs pos="100000">
                    <a:schemeClr val="accent4">
                      <a:shade val="85000"/>
                    </a:schemeClr>
                  </a:gs>
                </a:gsLst>
                <a:path path="circle">
                  <a:fillToRect l="-40000" t="-90000" r="140000" b="190000"/>
                </a:path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flat" dir="t">
                  <a:rot lat="0" lon="0" rev="20040000"/>
                </a:lightRig>
              </a:scene3d>
              <a:sp3d contourW="12700" prstMaterial="dkEdge">
                <a:bevelT w="25400" h="38100" prst="convex"/>
                <a:contourClr>
                  <a:scrgbClr r="0" g="0" b="0">
                    <a:satMod val="115000"/>
                  </a:scrgbClr>
                </a:contourClr>
              </a:sp3d>
            </c:spPr>
          </c:dPt>
          <c:dPt>
            <c:idx val="4"/>
            <c:bubble3D val="0"/>
            <c:spPr>
              <a:solidFill>
                <a:srgbClr val="00D05E"/>
              </a:solidFill>
              <a:ln>
                <a:noFill/>
              </a:ln>
              <a:effectLst>
                <a:outerShdw blurRad="508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flat" dir="t">
                  <a:rot lat="0" lon="0" rev="20040000"/>
                </a:lightRig>
              </a:scene3d>
              <a:sp3d contourW="12700" prstMaterial="dkEdge">
                <a:bevelT w="25400" h="38100" prst="convex"/>
                <a:contourClr>
                  <a:scrgbClr r="0" g="0" b="0">
                    <a:satMod val="115000"/>
                  </a:scrgbClr>
                </a:contourClr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43000"/>
                      <a:satMod val="165000"/>
                    </a:schemeClr>
                  </a:gs>
                  <a:gs pos="55000">
                    <a:schemeClr val="accent6">
                      <a:tint val="83000"/>
                      <a:satMod val="155000"/>
                    </a:schemeClr>
                  </a:gs>
                  <a:gs pos="100000">
                    <a:schemeClr val="accent6">
                      <a:shade val="85000"/>
                    </a:schemeClr>
                  </a:gs>
                </a:gsLst>
                <a:path path="circle">
                  <a:fillToRect l="-40000" t="-90000" r="140000" b="190000"/>
                </a:path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flat" dir="t">
                  <a:rot lat="0" lon="0" rev="20040000"/>
                </a:lightRig>
              </a:scene3d>
              <a:sp3d contourW="12700" prstMaterial="dkEdge">
                <a:bevelT w="25400" h="38100" prst="convex"/>
                <a:contourClr>
                  <a:scrgbClr r="0" g="0" b="0">
                    <a:satMod val="115000"/>
                  </a:scrgbClr>
                </a:contourClr>
              </a:sp3d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43000"/>
                      <a:satMod val="165000"/>
                    </a:schemeClr>
                  </a:gs>
                  <a:gs pos="55000">
                    <a:schemeClr val="accent1">
                      <a:lumMod val="60000"/>
                      <a:tint val="83000"/>
                      <a:satMod val="155000"/>
                    </a:schemeClr>
                  </a:gs>
                  <a:gs pos="100000">
                    <a:schemeClr val="accent1">
                      <a:lumMod val="60000"/>
                      <a:shade val="85000"/>
                    </a:schemeClr>
                  </a:gs>
                </a:gsLst>
                <a:path path="circle">
                  <a:fillToRect l="-40000" t="-90000" r="140000" b="190000"/>
                </a:path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flat" dir="t">
                  <a:rot lat="0" lon="0" rev="20040000"/>
                </a:lightRig>
              </a:scene3d>
              <a:sp3d contourW="12700" prstMaterial="dkEdge">
                <a:bevelT w="25400" h="38100" prst="convex"/>
                <a:contourClr>
                  <a:scrgbClr r="0" g="0" b="0">
                    <a:satMod val="115000"/>
                  </a:scrgbClr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508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flat" dir="t">
                  <a:rot lat="0" lon="0" rev="20040000"/>
                </a:lightRig>
              </a:scene3d>
              <a:sp3d contourW="12700" prstMaterial="dkEdge">
                <a:bevelT w="25400" h="38100" prst="convex"/>
                <a:contourClr>
                  <a:scrgbClr r="0" g="0" b="0">
                    <a:satMod val="115000"/>
                  </a:scrgbClr>
                </a:contourClr>
              </a:sp3d>
            </c:spPr>
          </c:dPt>
          <c:dPt>
            <c:idx val="8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08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flat" dir="t">
                  <a:rot lat="0" lon="0" rev="20040000"/>
                </a:lightRig>
              </a:scene3d>
              <a:sp3d contourW="12700" prstMaterial="dkEdge">
                <a:bevelT w="25400" h="38100" prst="convex"/>
                <a:contourClr>
                  <a:scrgbClr r="0" g="0" b="0">
                    <a:satMod val="115000"/>
                  </a:scrgbClr>
                </a:contourClr>
              </a:sp3d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tint val="43000"/>
                      <a:satMod val="165000"/>
                    </a:schemeClr>
                  </a:gs>
                  <a:gs pos="55000">
                    <a:schemeClr val="accent4">
                      <a:lumMod val="60000"/>
                      <a:tint val="83000"/>
                      <a:satMod val="155000"/>
                    </a:schemeClr>
                  </a:gs>
                  <a:gs pos="100000">
                    <a:schemeClr val="accent4">
                      <a:lumMod val="60000"/>
                      <a:shade val="85000"/>
                    </a:schemeClr>
                  </a:gs>
                </a:gsLst>
                <a:path path="circle">
                  <a:fillToRect l="-40000" t="-90000" r="140000" b="190000"/>
                </a:path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flat" dir="t">
                  <a:rot lat="0" lon="0" rev="20040000"/>
                </a:lightRig>
              </a:scene3d>
              <a:sp3d contourW="12700" prstMaterial="dkEdge">
                <a:bevelT w="25400" h="38100" prst="convex"/>
                <a:contourClr>
                  <a:scrgbClr r="0" g="0" b="0">
                    <a:satMod val="115000"/>
                  </a:scrgbClr>
                </a:contourClr>
              </a:sp3d>
            </c:spPr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tint val="43000"/>
                      <a:satMod val="165000"/>
                    </a:schemeClr>
                  </a:gs>
                  <a:gs pos="55000">
                    <a:schemeClr val="accent5">
                      <a:lumMod val="60000"/>
                      <a:tint val="83000"/>
                      <a:satMod val="155000"/>
                    </a:schemeClr>
                  </a:gs>
                  <a:gs pos="100000">
                    <a:schemeClr val="accent5">
                      <a:lumMod val="60000"/>
                      <a:shade val="85000"/>
                    </a:schemeClr>
                  </a:gs>
                </a:gsLst>
                <a:path path="circle">
                  <a:fillToRect l="-40000" t="-90000" r="140000" b="190000"/>
                </a:path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flat" dir="t">
                  <a:rot lat="0" lon="0" rev="20040000"/>
                </a:lightRig>
              </a:scene3d>
              <a:sp3d contourW="12700" prstMaterial="dkEdge">
                <a:bevelT w="25400" h="38100" prst="convex"/>
                <a:contourClr>
                  <a:scrgbClr r="0" g="0" b="0">
                    <a:satMod val="115000"/>
                  </a:scrgbClr>
                </a:contourClr>
              </a:sp3d>
            </c:spPr>
          </c:dPt>
          <c:dLbls>
            <c:dLbl>
              <c:idx val="0"/>
              <c:layout>
                <c:manualLayout>
                  <c:x val="0.13230272185334327"/>
                  <c:y val="-0.22459564518193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3009169017972733"/>
                  <c:y val="-0.1684467338864542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23584398243422061"/>
                  <c:y val="-0.1074153085652751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20420637503450798"/>
                  <c:y val="-6.34726823340262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24159627468871381"/>
                  <c:y val="3.906011220555460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23440590937059733"/>
                  <c:y val="-5.614891129548475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22002517873436436"/>
                  <c:y val="-0.1953005610277730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13805501410783647"/>
                  <c:y val="-0.2128466633014483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5.3208703354062019E-2"/>
                  <c:y val="-0.2270369021947861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2.8761461272465927E-2"/>
                  <c:y val="-0.2368019302461748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1"/>
                <c:pt idx="0">
                  <c:v>Общегосуд. вопросы</c:v>
                </c:pt>
                <c:pt idx="1">
                  <c:v>Безопасность</c:v>
                </c:pt>
                <c:pt idx="2">
                  <c:v>Экономика</c:v>
                </c:pt>
                <c:pt idx="3">
                  <c:v>ЖКХ</c:v>
                </c:pt>
                <c:pt idx="4">
                  <c:v>Образование</c:v>
                </c:pt>
                <c:pt idx="5">
                  <c:v>Культура</c:v>
                </c:pt>
                <c:pt idx="6">
                  <c:v>Здравоохранение</c:v>
                </c:pt>
                <c:pt idx="7">
                  <c:v>Социальная политика</c:v>
                </c:pt>
                <c:pt idx="8">
                  <c:v>Спорт</c:v>
                </c:pt>
                <c:pt idx="9">
                  <c:v>Дотации поселениям</c:v>
                </c:pt>
                <c:pt idx="10">
                  <c:v>Прочие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142.9</c:v>
                </c:pt>
                <c:pt idx="1">
                  <c:v>10.1</c:v>
                </c:pt>
                <c:pt idx="2">
                  <c:v>189.5</c:v>
                </c:pt>
                <c:pt idx="3">
                  <c:v>85.8</c:v>
                </c:pt>
                <c:pt idx="4">
                  <c:v>1663.2</c:v>
                </c:pt>
                <c:pt idx="5">
                  <c:v>53.6</c:v>
                </c:pt>
                <c:pt idx="6">
                  <c:v>8.6999999999999993</c:v>
                </c:pt>
                <c:pt idx="7">
                  <c:v>95.9</c:v>
                </c:pt>
                <c:pt idx="8">
                  <c:v>73.400000000000006</c:v>
                </c:pt>
                <c:pt idx="9">
                  <c:v>66.2</c:v>
                </c:pt>
                <c:pt idx="10">
                  <c:v>12.1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hPercent val="5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0032154340836043E-2"/>
          <c:y val="8.8477366255144047E-2"/>
          <c:w val="0.86709539121114765"/>
          <c:h val="0.7777777777777817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5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2054340846879119E-2"/>
                  <c:y val="-9.7615491643954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3489687179660483E-2"/>
                  <c:y val="-3.93085874192926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8677863764883468E-2"/>
                  <c:y val="-3.76998077093440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977425568584936E-2"/>
                  <c:y val="-3.4153738724419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518">
                <a:noFill/>
              </a:ln>
            </c:spPr>
            <c:txPr>
              <a:bodyPr/>
              <a:lstStyle/>
              <a:p>
                <a:pPr>
                  <a:defRPr sz="1758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Sheet1!$B$2:$E$2</c:f>
              <c:numCache>
                <c:formatCode>#,##0.0</c:formatCode>
                <c:ptCount val="4"/>
                <c:pt idx="0">
                  <c:v>1430.9</c:v>
                </c:pt>
                <c:pt idx="1">
                  <c:v>1663.2</c:v>
                </c:pt>
                <c:pt idx="2">
                  <c:v>1670.8</c:v>
                </c:pt>
                <c:pt idx="3">
                  <c:v>1622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24343040"/>
        <c:axId val="124344576"/>
        <c:axId val="0"/>
      </c:bar3DChart>
      <c:catAx>
        <c:axId val="12434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4344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4344576"/>
        <c:scaling>
          <c:orientation val="minMax"/>
        </c:scaling>
        <c:delete val="0"/>
        <c:axPos val="l"/>
        <c:majorGridlines>
          <c:spPr>
            <a:ln w="3189">
              <a:solidFill>
                <a:schemeClr val="tx1"/>
              </a:solidFill>
              <a:prstDash val="solid"/>
            </a:ln>
          </c:spPr>
        </c:majorGridlines>
        <c:numFmt formatCode="#,##0.0" sourceLinked="1"/>
        <c:majorTickMark val="out"/>
        <c:minorTickMark val="none"/>
        <c:tickLblPos val="nextTo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4343040"/>
        <c:crosses val="autoZero"/>
        <c:crossBetween val="between"/>
      </c:valAx>
      <c:spPr>
        <a:noFill/>
        <a:ln w="2538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8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2014 </a:t>
            </a:r>
            <a:r>
              <a:rPr lang="ru-RU" dirty="0"/>
              <a:t>год</a:t>
            </a:r>
          </a:p>
        </c:rich>
      </c:tx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год</c:v>
                </c:pt>
              </c:strCache>
            </c:strRef>
          </c:tx>
          <c:dPt>
            <c:idx val="0"/>
            <c:bubble3D val="0"/>
            <c:explosion val="6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местный бюджет - 447млн. руб.</c:v>
                </c:pt>
                <c:pt idx="1">
                  <c:v>краевой бюджет - 984 млн. руб.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446.5</c:v>
                </c:pt>
                <c:pt idx="1">
                  <c:v>984.4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2015 </a:t>
            </a:r>
            <a:r>
              <a:rPr lang="ru-RU" dirty="0"/>
              <a:t>год</a:t>
            </a:r>
          </a:p>
        </c:rich>
      </c:tx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dPt>
            <c:idx val="0"/>
            <c:bubble3D val="0"/>
            <c:explosion val="5"/>
          </c:dPt>
          <c:dLbls>
            <c:dLbl>
              <c:idx val="0"/>
              <c:layout>
                <c:manualLayout>
                  <c:x val="-0.1861895000100536"/>
                  <c:y val="3.797302040500542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9325481783338031"/>
                  <c:y val="-0.1189570953296632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местный бюджет - 511 млн. руб.</c:v>
                </c:pt>
                <c:pt idx="1">
                  <c:v>краевой бюджет - 1152 млн. руб.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511.4</c:v>
                </c:pt>
                <c:pt idx="1">
                  <c:v>1151.8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7DB112-9B68-4D5E-A42F-F034B885327D}" type="doc">
      <dgm:prSet loTypeId="urn:microsoft.com/office/officeart/2005/8/layout/lProcess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9387FAD-A7BE-4DC1-ACF0-EFD7CF123488}">
      <dgm:prSet phldrT="[Текст]" custT="1"/>
      <dgm:spPr/>
      <dgm:t>
        <a:bodyPr/>
        <a:lstStyle/>
        <a:p>
          <a:r>
            <a:rPr lang="ru-RU" sz="3200" b="1" dirty="0" smtClean="0"/>
            <a:t>2014 год</a:t>
          </a:r>
          <a:endParaRPr lang="ru-RU" sz="3200" b="1" dirty="0"/>
        </a:p>
      </dgm:t>
    </dgm:pt>
    <dgm:pt modelId="{5AA1AC92-45E0-469C-8C3A-F09D54D73FE4}" type="parTrans" cxnId="{865E3D1B-29E3-4762-BF85-D6BC45481286}">
      <dgm:prSet/>
      <dgm:spPr/>
      <dgm:t>
        <a:bodyPr/>
        <a:lstStyle/>
        <a:p>
          <a:endParaRPr lang="ru-RU"/>
        </a:p>
      </dgm:t>
    </dgm:pt>
    <dgm:pt modelId="{0C78ED04-F0A8-4153-AD61-3C0483D16BA9}" type="sibTrans" cxnId="{865E3D1B-29E3-4762-BF85-D6BC45481286}">
      <dgm:prSet/>
      <dgm:spPr/>
      <dgm:t>
        <a:bodyPr/>
        <a:lstStyle/>
        <a:p>
          <a:endParaRPr lang="ru-RU"/>
        </a:p>
      </dgm:t>
    </dgm:pt>
    <dgm:pt modelId="{C322C833-3CCF-422B-A80E-65CB95B88F2D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3200" dirty="0" smtClean="0"/>
            <a:t>ФБ – 28%</a:t>
          </a:r>
          <a:endParaRPr lang="ru-RU" sz="3200" dirty="0"/>
        </a:p>
      </dgm:t>
    </dgm:pt>
    <dgm:pt modelId="{82E4B21D-D3D6-4157-A227-D02DEF599E02}" type="parTrans" cxnId="{1F4C2446-9243-467D-8298-422DC4C69191}">
      <dgm:prSet/>
      <dgm:spPr/>
      <dgm:t>
        <a:bodyPr/>
        <a:lstStyle/>
        <a:p>
          <a:endParaRPr lang="ru-RU"/>
        </a:p>
      </dgm:t>
    </dgm:pt>
    <dgm:pt modelId="{C1E8A126-5E06-4C58-84D3-B8B89A600616}" type="sibTrans" cxnId="{1F4C2446-9243-467D-8298-422DC4C69191}">
      <dgm:prSet/>
      <dgm:spPr/>
      <dgm:t>
        <a:bodyPr/>
        <a:lstStyle/>
        <a:p>
          <a:endParaRPr lang="ru-RU"/>
        </a:p>
      </dgm:t>
    </dgm:pt>
    <dgm:pt modelId="{A6346FD5-285F-43E9-BFD4-7ADFD038C708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2000" dirty="0" smtClean="0"/>
            <a:t>Субъект РФ </a:t>
          </a:r>
        </a:p>
        <a:p>
          <a:r>
            <a:rPr lang="ru-RU" sz="2000" dirty="0" smtClean="0"/>
            <a:t> 72%</a:t>
          </a:r>
          <a:endParaRPr lang="ru-RU" sz="2000" dirty="0"/>
        </a:p>
      </dgm:t>
    </dgm:pt>
    <dgm:pt modelId="{7EBB7064-8542-4467-83D2-B835F1F7CFF0}" type="parTrans" cxnId="{60D3A30C-6E9C-40B9-A0AC-AC76637A2B67}">
      <dgm:prSet/>
      <dgm:spPr/>
      <dgm:t>
        <a:bodyPr/>
        <a:lstStyle/>
        <a:p>
          <a:endParaRPr lang="ru-RU"/>
        </a:p>
      </dgm:t>
    </dgm:pt>
    <dgm:pt modelId="{77CC3768-7F48-4EE1-AB24-7FA077B5C77E}" type="sibTrans" cxnId="{60D3A30C-6E9C-40B9-A0AC-AC76637A2B67}">
      <dgm:prSet/>
      <dgm:spPr/>
      <dgm:t>
        <a:bodyPr/>
        <a:lstStyle/>
        <a:p>
          <a:endParaRPr lang="ru-RU"/>
        </a:p>
      </dgm:t>
    </dgm:pt>
    <dgm:pt modelId="{C2DAFAB2-0A67-41B6-90AA-99ABD9AB6F29}">
      <dgm:prSet phldrT="[Текст]" custT="1"/>
      <dgm:spPr/>
      <dgm:t>
        <a:bodyPr/>
        <a:lstStyle/>
        <a:p>
          <a:r>
            <a:rPr lang="ru-RU" sz="3200" b="1" dirty="0" smtClean="0"/>
            <a:t>2015 год</a:t>
          </a:r>
          <a:endParaRPr lang="ru-RU" sz="3200" b="1" dirty="0"/>
        </a:p>
      </dgm:t>
    </dgm:pt>
    <dgm:pt modelId="{E3AB153E-64E2-4586-BC56-44F10F2898F1}" type="parTrans" cxnId="{C5DF579A-C045-4EC7-8668-4E81BDB8444C}">
      <dgm:prSet/>
      <dgm:spPr/>
      <dgm:t>
        <a:bodyPr/>
        <a:lstStyle/>
        <a:p>
          <a:endParaRPr lang="ru-RU"/>
        </a:p>
      </dgm:t>
    </dgm:pt>
    <dgm:pt modelId="{D90FA67D-B308-481E-B6DA-D36E2523ACCE}" type="sibTrans" cxnId="{C5DF579A-C045-4EC7-8668-4E81BDB8444C}">
      <dgm:prSet/>
      <dgm:spPr/>
      <dgm:t>
        <a:bodyPr/>
        <a:lstStyle/>
        <a:p>
          <a:endParaRPr lang="ru-RU"/>
        </a:p>
      </dgm:t>
    </dgm:pt>
    <dgm:pt modelId="{F6F97C5D-2D75-4AF8-AC61-FCB5DFC16B4E}">
      <dgm:prSet phldrT="[Текст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dirty="0" smtClean="0"/>
            <a:t>Субъект РФ </a:t>
          </a:r>
        </a:p>
        <a:p>
          <a:r>
            <a:rPr lang="ru-RU" dirty="0" smtClean="0"/>
            <a:t> 100 %</a:t>
          </a:r>
          <a:endParaRPr lang="ru-RU" dirty="0"/>
        </a:p>
      </dgm:t>
    </dgm:pt>
    <dgm:pt modelId="{39D3326B-8A21-42E1-971F-1D05732BDAC9}" type="parTrans" cxnId="{B489AB1B-E905-4DA2-88FA-9CF62A274F72}">
      <dgm:prSet/>
      <dgm:spPr/>
      <dgm:t>
        <a:bodyPr/>
        <a:lstStyle/>
        <a:p>
          <a:endParaRPr lang="ru-RU"/>
        </a:p>
      </dgm:t>
    </dgm:pt>
    <dgm:pt modelId="{EA7EC71A-784F-439A-954B-BE3673D01DB9}" type="sibTrans" cxnId="{B489AB1B-E905-4DA2-88FA-9CF62A274F72}">
      <dgm:prSet/>
      <dgm:spPr/>
      <dgm:t>
        <a:bodyPr/>
        <a:lstStyle/>
        <a:p>
          <a:endParaRPr lang="ru-RU"/>
        </a:p>
      </dgm:t>
    </dgm:pt>
    <dgm:pt modelId="{748B9E58-7FAB-4287-9FEC-6C5F08F2B328}">
      <dgm:prSet phldrT="[Текст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ru-RU" dirty="0" smtClean="0"/>
            <a:t>Пермский район 0,1385%</a:t>
          </a:r>
          <a:endParaRPr lang="ru-RU" dirty="0"/>
        </a:p>
      </dgm:t>
    </dgm:pt>
    <dgm:pt modelId="{05F8E208-8EC0-43BA-99BE-905C26DF5A92}" type="parTrans" cxnId="{1A346228-BDA1-408B-8698-899241C97CDE}">
      <dgm:prSet/>
      <dgm:spPr/>
      <dgm:t>
        <a:bodyPr/>
        <a:lstStyle/>
        <a:p>
          <a:endParaRPr lang="ru-RU"/>
        </a:p>
      </dgm:t>
    </dgm:pt>
    <dgm:pt modelId="{DACA9888-8644-4174-84D6-4A8DA3B09263}" type="sibTrans" cxnId="{1A346228-BDA1-408B-8698-899241C97CDE}">
      <dgm:prSet/>
      <dgm:spPr/>
      <dgm:t>
        <a:bodyPr/>
        <a:lstStyle/>
        <a:p>
          <a:endParaRPr lang="ru-RU"/>
        </a:p>
      </dgm:t>
    </dgm:pt>
    <dgm:pt modelId="{E4ABE1C9-FF33-492E-9BAF-AFADC8FCF034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dirty="0" smtClean="0"/>
            <a:t>Поселения 0,3351%</a:t>
          </a:r>
          <a:endParaRPr lang="ru-RU" dirty="0"/>
        </a:p>
      </dgm:t>
    </dgm:pt>
    <dgm:pt modelId="{61424557-86B7-4671-8005-AC6B5F6BB47D}" type="parTrans" cxnId="{D90F749D-578A-4201-9D22-2B400E4CB0D3}">
      <dgm:prSet/>
      <dgm:spPr/>
      <dgm:t>
        <a:bodyPr/>
        <a:lstStyle/>
        <a:p>
          <a:endParaRPr lang="ru-RU"/>
        </a:p>
      </dgm:t>
    </dgm:pt>
    <dgm:pt modelId="{782E14DE-6CB7-490D-8BA6-28B62C04656D}" type="sibTrans" cxnId="{D90F749D-578A-4201-9D22-2B400E4CB0D3}">
      <dgm:prSet/>
      <dgm:spPr/>
      <dgm:t>
        <a:bodyPr/>
        <a:lstStyle/>
        <a:p>
          <a:endParaRPr lang="ru-RU"/>
        </a:p>
      </dgm:t>
    </dgm:pt>
    <dgm:pt modelId="{261FCA23-BED7-4916-B2BF-3421A88532EB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ru-RU" dirty="0" smtClean="0"/>
            <a:t>Пермский район 0,138%</a:t>
          </a:r>
          <a:endParaRPr lang="ru-RU" dirty="0"/>
        </a:p>
      </dgm:t>
    </dgm:pt>
    <dgm:pt modelId="{39DC7281-3768-4B29-99BD-4E02F3554F4D}" type="parTrans" cxnId="{01155BB1-3BDA-4391-B17D-0E6EC780214B}">
      <dgm:prSet/>
      <dgm:spPr/>
      <dgm:t>
        <a:bodyPr/>
        <a:lstStyle/>
        <a:p>
          <a:endParaRPr lang="ru-RU"/>
        </a:p>
      </dgm:t>
    </dgm:pt>
    <dgm:pt modelId="{D0F24270-E007-46E0-B89C-BDCE805B9CF3}" type="sibTrans" cxnId="{01155BB1-3BDA-4391-B17D-0E6EC780214B}">
      <dgm:prSet/>
      <dgm:spPr/>
      <dgm:t>
        <a:bodyPr/>
        <a:lstStyle/>
        <a:p>
          <a:endParaRPr lang="ru-RU"/>
        </a:p>
      </dgm:t>
    </dgm:pt>
    <dgm:pt modelId="{EF7AFF88-0E83-4427-8B37-BDFC9710FED8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dirty="0" smtClean="0"/>
            <a:t>Поселения 0,1402%</a:t>
          </a:r>
          <a:endParaRPr lang="ru-RU" dirty="0"/>
        </a:p>
      </dgm:t>
    </dgm:pt>
    <dgm:pt modelId="{ADB850B2-A6D2-4567-935C-15030BA09883}" type="parTrans" cxnId="{79DB84C3-BE4B-4453-B080-1E92C0001625}">
      <dgm:prSet/>
      <dgm:spPr/>
      <dgm:t>
        <a:bodyPr/>
        <a:lstStyle/>
        <a:p>
          <a:endParaRPr lang="ru-RU"/>
        </a:p>
      </dgm:t>
    </dgm:pt>
    <dgm:pt modelId="{C6CAE6EE-1C01-4346-98E6-2E40C7835787}" type="sibTrans" cxnId="{79DB84C3-BE4B-4453-B080-1E92C0001625}">
      <dgm:prSet/>
      <dgm:spPr/>
      <dgm:t>
        <a:bodyPr/>
        <a:lstStyle/>
        <a:p>
          <a:endParaRPr lang="ru-RU"/>
        </a:p>
      </dgm:t>
    </dgm:pt>
    <dgm:pt modelId="{BEBE6A82-E922-40A2-805E-5D3AB862CE84}" type="pres">
      <dgm:prSet presAssocID="{AD7DB112-9B68-4D5E-A42F-F034B885327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6F0D98-E721-4566-AE34-F474D45D8753}" type="pres">
      <dgm:prSet presAssocID="{69387FAD-A7BE-4DC1-ACF0-EFD7CF123488}" presName="compNode" presStyleCnt="0"/>
      <dgm:spPr/>
    </dgm:pt>
    <dgm:pt modelId="{E0B69F90-A520-4294-A439-65DFF69E7CCB}" type="pres">
      <dgm:prSet presAssocID="{69387FAD-A7BE-4DC1-ACF0-EFD7CF123488}" presName="aNode" presStyleLbl="bgShp" presStyleIdx="0" presStyleCnt="2" custLinFactNeighborX="-3011" custLinFactNeighborY="-23982"/>
      <dgm:spPr/>
      <dgm:t>
        <a:bodyPr/>
        <a:lstStyle/>
        <a:p>
          <a:endParaRPr lang="ru-RU"/>
        </a:p>
      </dgm:t>
    </dgm:pt>
    <dgm:pt modelId="{6C48689A-9822-431C-AB97-1A4CF9B79942}" type="pres">
      <dgm:prSet presAssocID="{69387FAD-A7BE-4DC1-ACF0-EFD7CF123488}" presName="textNode" presStyleLbl="bgShp" presStyleIdx="0" presStyleCnt="2"/>
      <dgm:spPr/>
      <dgm:t>
        <a:bodyPr/>
        <a:lstStyle/>
        <a:p>
          <a:endParaRPr lang="ru-RU"/>
        </a:p>
      </dgm:t>
    </dgm:pt>
    <dgm:pt modelId="{1202D85A-1CF0-4486-AC2D-F03891030F74}" type="pres">
      <dgm:prSet presAssocID="{69387FAD-A7BE-4DC1-ACF0-EFD7CF123488}" presName="compChildNode" presStyleCnt="0"/>
      <dgm:spPr/>
    </dgm:pt>
    <dgm:pt modelId="{EBF0BDE6-4ABA-4154-8B39-5B3A7DF9EED0}" type="pres">
      <dgm:prSet presAssocID="{69387FAD-A7BE-4DC1-ACF0-EFD7CF123488}" presName="theInnerList" presStyleCnt="0"/>
      <dgm:spPr/>
    </dgm:pt>
    <dgm:pt modelId="{3B8CD0BD-C621-4F31-9EEB-D1CB36ECBEE5}" type="pres">
      <dgm:prSet presAssocID="{C322C833-3CCF-422B-A80E-65CB95B88F2D}" presName="childNode" presStyleLbl="node1" presStyleIdx="0" presStyleCnt="7" custScaleY="216440" custLinFactY="-52796" custLinFactNeighborX="-41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925EE2-4390-41F9-8DC1-91DFBABA6844}" type="pres">
      <dgm:prSet presAssocID="{C322C833-3CCF-422B-A80E-65CB95B88F2D}" presName="aSpace2" presStyleCnt="0"/>
      <dgm:spPr/>
    </dgm:pt>
    <dgm:pt modelId="{32A66CF2-37B3-4FFF-92FC-17B1AA1D00E3}" type="pres">
      <dgm:prSet presAssocID="{A6346FD5-285F-43E9-BFD4-7ADFD038C708}" presName="childNode" presStyleLbl="node1" presStyleIdx="1" presStyleCnt="7" custScaleY="271023" custLinFactY="-33492" custLinFactNeighborX="-41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E0BBF6-C032-4677-B308-391D4ADB38EB}" type="pres">
      <dgm:prSet presAssocID="{A6346FD5-285F-43E9-BFD4-7ADFD038C708}" presName="aSpace2" presStyleCnt="0"/>
      <dgm:spPr/>
    </dgm:pt>
    <dgm:pt modelId="{3A7ACD73-F1DC-448F-BFB7-C5F0E8C3516B}" type="pres">
      <dgm:prSet presAssocID="{261FCA23-BED7-4916-B2BF-3421A88532EB}" presName="childNode" presStyleLbl="node1" presStyleIdx="2" presStyleCnt="7" custScaleY="2772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BA9AD0-A02C-4416-8C48-4FD9D88D399B}" type="pres">
      <dgm:prSet presAssocID="{261FCA23-BED7-4916-B2BF-3421A88532EB}" presName="aSpace2" presStyleCnt="0"/>
      <dgm:spPr/>
    </dgm:pt>
    <dgm:pt modelId="{33DC083B-A3E6-45B6-93C8-EA7DCB232C4B}" type="pres">
      <dgm:prSet presAssocID="{EF7AFF88-0E83-4427-8B37-BDFC9710FED8}" presName="childNode" presStyleLbl="node1" presStyleIdx="3" presStyleCnt="7" custScaleY="3360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543B71-58CA-4209-8CC4-3D6A84714141}" type="pres">
      <dgm:prSet presAssocID="{69387FAD-A7BE-4DC1-ACF0-EFD7CF123488}" presName="aSpace" presStyleCnt="0"/>
      <dgm:spPr/>
    </dgm:pt>
    <dgm:pt modelId="{4457C3CB-F832-410B-903E-F4D044FC5A09}" type="pres">
      <dgm:prSet presAssocID="{C2DAFAB2-0A67-41B6-90AA-99ABD9AB6F29}" presName="compNode" presStyleCnt="0"/>
      <dgm:spPr/>
    </dgm:pt>
    <dgm:pt modelId="{B339E51C-9D72-47C5-AB47-61D95DD188AC}" type="pres">
      <dgm:prSet presAssocID="{C2DAFAB2-0A67-41B6-90AA-99ABD9AB6F29}" presName="aNode" presStyleLbl="bgShp" presStyleIdx="1" presStyleCnt="2" custLinFactNeighborX="-562" custLinFactNeighborY="-133"/>
      <dgm:spPr/>
      <dgm:t>
        <a:bodyPr/>
        <a:lstStyle/>
        <a:p>
          <a:endParaRPr lang="ru-RU"/>
        </a:p>
      </dgm:t>
    </dgm:pt>
    <dgm:pt modelId="{804D861C-C433-439F-9772-0A20C6BD202F}" type="pres">
      <dgm:prSet presAssocID="{C2DAFAB2-0A67-41B6-90AA-99ABD9AB6F29}" presName="textNode" presStyleLbl="bgShp" presStyleIdx="1" presStyleCnt="2"/>
      <dgm:spPr/>
      <dgm:t>
        <a:bodyPr/>
        <a:lstStyle/>
        <a:p>
          <a:endParaRPr lang="ru-RU"/>
        </a:p>
      </dgm:t>
    </dgm:pt>
    <dgm:pt modelId="{8EB99359-AB6C-450C-AE75-D3FCEFC1F107}" type="pres">
      <dgm:prSet presAssocID="{C2DAFAB2-0A67-41B6-90AA-99ABD9AB6F29}" presName="compChildNode" presStyleCnt="0"/>
      <dgm:spPr/>
    </dgm:pt>
    <dgm:pt modelId="{3BC13286-414D-4A38-A6FC-FE41F80A4400}" type="pres">
      <dgm:prSet presAssocID="{C2DAFAB2-0A67-41B6-90AA-99ABD9AB6F29}" presName="theInnerList" presStyleCnt="0"/>
      <dgm:spPr/>
    </dgm:pt>
    <dgm:pt modelId="{35767FF1-64AE-43DF-A7CD-E9B18B99BB5A}" type="pres">
      <dgm:prSet presAssocID="{F6F97C5D-2D75-4AF8-AC61-FCB5DFC16B4E}" presName="child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026CEC-F29B-4396-AB08-6781FE8BF74D}" type="pres">
      <dgm:prSet presAssocID="{F6F97C5D-2D75-4AF8-AC61-FCB5DFC16B4E}" presName="aSpace2" presStyleCnt="0"/>
      <dgm:spPr/>
    </dgm:pt>
    <dgm:pt modelId="{3F5ADE77-0875-42CE-977F-1226D6E0120A}" type="pres">
      <dgm:prSet presAssocID="{748B9E58-7FAB-4287-9FEC-6C5F08F2B328}" presName="childNode" presStyleLbl="node1" presStyleIdx="5" presStyleCnt="7" custLinFactNeighborX="-1545" custLinFactNeighborY="815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736B92-9132-4739-B4FE-10932630F56C}" type="pres">
      <dgm:prSet presAssocID="{748B9E58-7FAB-4287-9FEC-6C5F08F2B328}" presName="aSpace2" presStyleCnt="0"/>
      <dgm:spPr/>
    </dgm:pt>
    <dgm:pt modelId="{FA8B8D33-54AF-4145-AF6E-FA371E29CBB4}" type="pres">
      <dgm:prSet presAssocID="{E4ABE1C9-FF33-492E-9BAF-AFADC8FCF034}" presName="child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5A9E86-3D2D-4467-A750-AE64B1C00266}" type="presOf" srcId="{C322C833-3CCF-422B-A80E-65CB95B88F2D}" destId="{3B8CD0BD-C621-4F31-9EEB-D1CB36ECBEE5}" srcOrd="0" destOrd="0" presId="urn:microsoft.com/office/officeart/2005/8/layout/lProcess2"/>
    <dgm:cxn modelId="{AE8B13B2-616E-4451-B9BE-8753C9F16CF3}" type="presOf" srcId="{AD7DB112-9B68-4D5E-A42F-F034B885327D}" destId="{BEBE6A82-E922-40A2-805E-5D3AB862CE84}" srcOrd="0" destOrd="0" presId="urn:microsoft.com/office/officeart/2005/8/layout/lProcess2"/>
    <dgm:cxn modelId="{C80A42A8-2DCC-443F-88C1-DBE39D9AB641}" type="presOf" srcId="{261FCA23-BED7-4916-B2BF-3421A88532EB}" destId="{3A7ACD73-F1DC-448F-BFB7-C5F0E8C3516B}" srcOrd="0" destOrd="0" presId="urn:microsoft.com/office/officeart/2005/8/layout/lProcess2"/>
    <dgm:cxn modelId="{399645F6-2DDC-4969-9B3B-49150F758812}" type="presOf" srcId="{69387FAD-A7BE-4DC1-ACF0-EFD7CF123488}" destId="{6C48689A-9822-431C-AB97-1A4CF9B79942}" srcOrd="1" destOrd="0" presId="urn:microsoft.com/office/officeart/2005/8/layout/lProcess2"/>
    <dgm:cxn modelId="{C5DF579A-C045-4EC7-8668-4E81BDB8444C}" srcId="{AD7DB112-9B68-4D5E-A42F-F034B885327D}" destId="{C2DAFAB2-0A67-41B6-90AA-99ABD9AB6F29}" srcOrd="1" destOrd="0" parTransId="{E3AB153E-64E2-4586-BC56-44F10F2898F1}" sibTransId="{D90FA67D-B308-481E-B6DA-D36E2523ACCE}"/>
    <dgm:cxn modelId="{9C13E0EB-271C-4B11-B651-CE1795985CD5}" type="presOf" srcId="{C2DAFAB2-0A67-41B6-90AA-99ABD9AB6F29}" destId="{B339E51C-9D72-47C5-AB47-61D95DD188AC}" srcOrd="0" destOrd="0" presId="urn:microsoft.com/office/officeart/2005/8/layout/lProcess2"/>
    <dgm:cxn modelId="{60D3A30C-6E9C-40B9-A0AC-AC76637A2B67}" srcId="{69387FAD-A7BE-4DC1-ACF0-EFD7CF123488}" destId="{A6346FD5-285F-43E9-BFD4-7ADFD038C708}" srcOrd="1" destOrd="0" parTransId="{7EBB7064-8542-4467-83D2-B835F1F7CFF0}" sibTransId="{77CC3768-7F48-4EE1-AB24-7FA077B5C77E}"/>
    <dgm:cxn modelId="{01155BB1-3BDA-4391-B17D-0E6EC780214B}" srcId="{69387FAD-A7BE-4DC1-ACF0-EFD7CF123488}" destId="{261FCA23-BED7-4916-B2BF-3421A88532EB}" srcOrd="2" destOrd="0" parTransId="{39DC7281-3768-4B29-99BD-4E02F3554F4D}" sibTransId="{D0F24270-E007-46E0-B89C-BDCE805B9CF3}"/>
    <dgm:cxn modelId="{1F4C2446-9243-467D-8298-422DC4C69191}" srcId="{69387FAD-A7BE-4DC1-ACF0-EFD7CF123488}" destId="{C322C833-3CCF-422B-A80E-65CB95B88F2D}" srcOrd="0" destOrd="0" parTransId="{82E4B21D-D3D6-4157-A227-D02DEF599E02}" sibTransId="{C1E8A126-5E06-4C58-84D3-B8B89A600616}"/>
    <dgm:cxn modelId="{1A346228-BDA1-408B-8698-899241C97CDE}" srcId="{C2DAFAB2-0A67-41B6-90AA-99ABD9AB6F29}" destId="{748B9E58-7FAB-4287-9FEC-6C5F08F2B328}" srcOrd="1" destOrd="0" parTransId="{05F8E208-8EC0-43BA-99BE-905C26DF5A92}" sibTransId="{DACA9888-8644-4174-84D6-4A8DA3B09263}"/>
    <dgm:cxn modelId="{D90F749D-578A-4201-9D22-2B400E4CB0D3}" srcId="{C2DAFAB2-0A67-41B6-90AA-99ABD9AB6F29}" destId="{E4ABE1C9-FF33-492E-9BAF-AFADC8FCF034}" srcOrd="2" destOrd="0" parTransId="{61424557-86B7-4671-8005-AC6B5F6BB47D}" sibTransId="{782E14DE-6CB7-490D-8BA6-28B62C04656D}"/>
    <dgm:cxn modelId="{45F565B0-C989-4BBB-8B3C-0AAEAB3E5CAD}" type="presOf" srcId="{EF7AFF88-0E83-4427-8B37-BDFC9710FED8}" destId="{33DC083B-A3E6-45B6-93C8-EA7DCB232C4B}" srcOrd="0" destOrd="0" presId="urn:microsoft.com/office/officeart/2005/8/layout/lProcess2"/>
    <dgm:cxn modelId="{C6A59CEC-3F7D-4EF7-8DCD-FB7AC9E90936}" type="presOf" srcId="{C2DAFAB2-0A67-41B6-90AA-99ABD9AB6F29}" destId="{804D861C-C433-439F-9772-0A20C6BD202F}" srcOrd="1" destOrd="0" presId="urn:microsoft.com/office/officeart/2005/8/layout/lProcess2"/>
    <dgm:cxn modelId="{0C4E5B24-3A74-46F2-9B54-B272CD4549AB}" type="presOf" srcId="{748B9E58-7FAB-4287-9FEC-6C5F08F2B328}" destId="{3F5ADE77-0875-42CE-977F-1226D6E0120A}" srcOrd="0" destOrd="0" presId="urn:microsoft.com/office/officeart/2005/8/layout/lProcess2"/>
    <dgm:cxn modelId="{874F7C90-5B12-45C3-9B21-9CF9684FA9C5}" type="presOf" srcId="{69387FAD-A7BE-4DC1-ACF0-EFD7CF123488}" destId="{E0B69F90-A520-4294-A439-65DFF69E7CCB}" srcOrd="0" destOrd="0" presId="urn:microsoft.com/office/officeart/2005/8/layout/lProcess2"/>
    <dgm:cxn modelId="{865E3D1B-29E3-4762-BF85-D6BC45481286}" srcId="{AD7DB112-9B68-4D5E-A42F-F034B885327D}" destId="{69387FAD-A7BE-4DC1-ACF0-EFD7CF123488}" srcOrd="0" destOrd="0" parTransId="{5AA1AC92-45E0-469C-8C3A-F09D54D73FE4}" sibTransId="{0C78ED04-F0A8-4153-AD61-3C0483D16BA9}"/>
    <dgm:cxn modelId="{B489AB1B-E905-4DA2-88FA-9CF62A274F72}" srcId="{C2DAFAB2-0A67-41B6-90AA-99ABD9AB6F29}" destId="{F6F97C5D-2D75-4AF8-AC61-FCB5DFC16B4E}" srcOrd="0" destOrd="0" parTransId="{39D3326B-8A21-42E1-971F-1D05732BDAC9}" sibTransId="{EA7EC71A-784F-439A-954B-BE3673D01DB9}"/>
    <dgm:cxn modelId="{79DB84C3-BE4B-4453-B080-1E92C0001625}" srcId="{69387FAD-A7BE-4DC1-ACF0-EFD7CF123488}" destId="{EF7AFF88-0E83-4427-8B37-BDFC9710FED8}" srcOrd="3" destOrd="0" parTransId="{ADB850B2-A6D2-4567-935C-15030BA09883}" sibTransId="{C6CAE6EE-1C01-4346-98E6-2E40C7835787}"/>
    <dgm:cxn modelId="{11E0F629-F110-424B-8C81-09F65D43E43D}" type="presOf" srcId="{A6346FD5-285F-43E9-BFD4-7ADFD038C708}" destId="{32A66CF2-37B3-4FFF-92FC-17B1AA1D00E3}" srcOrd="0" destOrd="0" presId="urn:microsoft.com/office/officeart/2005/8/layout/lProcess2"/>
    <dgm:cxn modelId="{8401377B-7A7D-4522-9DF4-B875DFCD25F5}" type="presOf" srcId="{F6F97C5D-2D75-4AF8-AC61-FCB5DFC16B4E}" destId="{35767FF1-64AE-43DF-A7CD-E9B18B99BB5A}" srcOrd="0" destOrd="0" presId="urn:microsoft.com/office/officeart/2005/8/layout/lProcess2"/>
    <dgm:cxn modelId="{2C2D6BA1-1ACB-4753-9139-04050FBB9235}" type="presOf" srcId="{E4ABE1C9-FF33-492E-9BAF-AFADC8FCF034}" destId="{FA8B8D33-54AF-4145-AF6E-FA371E29CBB4}" srcOrd="0" destOrd="0" presId="urn:microsoft.com/office/officeart/2005/8/layout/lProcess2"/>
    <dgm:cxn modelId="{89A0395C-F4DB-4275-A343-D892C4473DCE}" type="presParOf" srcId="{BEBE6A82-E922-40A2-805E-5D3AB862CE84}" destId="{856F0D98-E721-4566-AE34-F474D45D8753}" srcOrd="0" destOrd="0" presId="urn:microsoft.com/office/officeart/2005/8/layout/lProcess2"/>
    <dgm:cxn modelId="{5FDFB8DC-3FC9-473C-BBF8-2E324AE165CD}" type="presParOf" srcId="{856F0D98-E721-4566-AE34-F474D45D8753}" destId="{E0B69F90-A520-4294-A439-65DFF69E7CCB}" srcOrd="0" destOrd="0" presId="urn:microsoft.com/office/officeart/2005/8/layout/lProcess2"/>
    <dgm:cxn modelId="{8E281F19-54F3-4477-B439-EECCB8C3DFFF}" type="presParOf" srcId="{856F0D98-E721-4566-AE34-F474D45D8753}" destId="{6C48689A-9822-431C-AB97-1A4CF9B79942}" srcOrd="1" destOrd="0" presId="urn:microsoft.com/office/officeart/2005/8/layout/lProcess2"/>
    <dgm:cxn modelId="{816CF8DF-2FFD-4989-B37C-13A5F5C5FE06}" type="presParOf" srcId="{856F0D98-E721-4566-AE34-F474D45D8753}" destId="{1202D85A-1CF0-4486-AC2D-F03891030F74}" srcOrd="2" destOrd="0" presId="urn:microsoft.com/office/officeart/2005/8/layout/lProcess2"/>
    <dgm:cxn modelId="{CB79FDE5-6407-4EAB-A529-C3DD4077183C}" type="presParOf" srcId="{1202D85A-1CF0-4486-AC2D-F03891030F74}" destId="{EBF0BDE6-4ABA-4154-8B39-5B3A7DF9EED0}" srcOrd="0" destOrd="0" presId="urn:microsoft.com/office/officeart/2005/8/layout/lProcess2"/>
    <dgm:cxn modelId="{90FC20DA-9B84-43C3-B015-949A0DA86721}" type="presParOf" srcId="{EBF0BDE6-4ABA-4154-8B39-5B3A7DF9EED0}" destId="{3B8CD0BD-C621-4F31-9EEB-D1CB36ECBEE5}" srcOrd="0" destOrd="0" presId="urn:microsoft.com/office/officeart/2005/8/layout/lProcess2"/>
    <dgm:cxn modelId="{2A3244BC-4C87-4021-A162-A100A931546F}" type="presParOf" srcId="{EBF0BDE6-4ABA-4154-8B39-5B3A7DF9EED0}" destId="{D8925EE2-4390-41F9-8DC1-91DFBABA6844}" srcOrd="1" destOrd="0" presId="urn:microsoft.com/office/officeart/2005/8/layout/lProcess2"/>
    <dgm:cxn modelId="{194EAE20-CEC6-49F7-B29F-C57D046218DB}" type="presParOf" srcId="{EBF0BDE6-4ABA-4154-8B39-5B3A7DF9EED0}" destId="{32A66CF2-37B3-4FFF-92FC-17B1AA1D00E3}" srcOrd="2" destOrd="0" presId="urn:microsoft.com/office/officeart/2005/8/layout/lProcess2"/>
    <dgm:cxn modelId="{ACA72021-1AD8-4ACB-9FC2-B20A45A07C29}" type="presParOf" srcId="{EBF0BDE6-4ABA-4154-8B39-5B3A7DF9EED0}" destId="{CBE0BBF6-C032-4677-B308-391D4ADB38EB}" srcOrd="3" destOrd="0" presId="urn:microsoft.com/office/officeart/2005/8/layout/lProcess2"/>
    <dgm:cxn modelId="{96FC5E0D-B33B-450B-9707-3885FCC4E009}" type="presParOf" srcId="{EBF0BDE6-4ABA-4154-8B39-5B3A7DF9EED0}" destId="{3A7ACD73-F1DC-448F-BFB7-C5F0E8C3516B}" srcOrd="4" destOrd="0" presId="urn:microsoft.com/office/officeart/2005/8/layout/lProcess2"/>
    <dgm:cxn modelId="{69C6E703-3F0D-4DE3-86B9-DEF271C26F5C}" type="presParOf" srcId="{EBF0BDE6-4ABA-4154-8B39-5B3A7DF9EED0}" destId="{78BA9AD0-A02C-4416-8C48-4FD9D88D399B}" srcOrd="5" destOrd="0" presId="urn:microsoft.com/office/officeart/2005/8/layout/lProcess2"/>
    <dgm:cxn modelId="{173AAB6F-4656-4DFA-9E50-F2DE016855DF}" type="presParOf" srcId="{EBF0BDE6-4ABA-4154-8B39-5B3A7DF9EED0}" destId="{33DC083B-A3E6-45B6-93C8-EA7DCB232C4B}" srcOrd="6" destOrd="0" presId="urn:microsoft.com/office/officeart/2005/8/layout/lProcess2"/>
    <dgm:cxn modelId="{471D0783-B96F-4F05-9A7B-5EB68995F39C}" type="presParOf" srcId="{BEBE6A82-E922-40A2-805E-5D3AB862CE84}" destId="{AD543B71-58CA-4209-8CC4-3D6A84714141}" srcOrd="1" destOrd="0" presId="urn:microsoft.com/office/officeart/2005/8/layout/lProcess2"/>
    <dgm:cxn modelId="{364810EE-659E-45D3-85EA-2B7517BE6F5A}" type="presParOf" srcId="{BEBE6A82-E922-40A2-805E-5D3AB862CE84}" destId="{4457C3CB-F832-410B-903E-F4D044FC5A09}" srcOrd="2" destOrd="0" presId="urn:microsoft.com/office/officeart/2005/8/layout/lProcess2"/>
    <dgm:cxn modelId="{3F0572D7-1CC9-4441-8ADF-0F006156F8F9}" type="presParOf" srcId="{4457C3CB-F832-410B-903E-F4D044FC5A09}" destId="{B339E51C-9D72-47C5-AB47-61D95DD188AC}" srcOrd="0" destOrd="0" presId="urn:microsoft.com/office/officeart/2005/8/layout/lProcess2"/>
    <dgm:cxn modelId="{FB983143-C4E6-4594-AE9A-629E74F97345}" type="presParOf" srcId="{4457C3CB-F832-410B-903E-F4D044FC5A09}" destId="{804D861C-C433-439F-9772-0A20C6BD202F}" srcOrd="1" destOrd="0" presId="urn:microsoft.com/office/officeart/2005/8/layout/lProcess2"/>
    <dgm:cxn modelId="{21570AE4-A3E8-4657-9DC2-C794BBB30A51}" type="presParOf" srcId="{4457C3CB-F832-410B-903E-F4D044FC5A09}" destId="{8EB99359-AB6C-450C-AE75-D3FCEFC1F107}" srcOrd="2" destOrd="0" presId="urn:microsoft.com/office/officeart/2005/8/layout/lProcess2"/>
    <dgm:cxn modelId="{E3B7C932-8A28-46D8-9C39-8D962F6C87CD}" type="presParOf" srcId="{8EB99359-AB6C-450C-AE75-D3FCEFC1F107}" destId="{3BC13286-414D-4A38-A6FC-FE41F80A4400}" srcOrd="0" destOrd="0" presId="urn:microsoft.com/office/officeart/2005/8/layout/lProcess2"/>
    <dgm:cxn modelId="{9BACC923-1401-469A-A385-E06E82A7F0DA}" type="presParOf" srcId="{3BC13286-414D-4A38-A6FC-FE41F80A4400}" destId="{35767FF1-64AE-43DF-A7CD-E9B18B99BB5A}" srcOrd="0" destOrd="0" presId="urn:microsoft.com/office/officeart/2005/8/layout/lProcess2"/>
    <dgm:cxn modelId="{7D96960E-44F9-4FA7-892E-C3A7F283CC80}" type="presParOf" srcId="{3BC13286-414D-4A38-A6FC-FE41F80A4400}" destId="{0A026CEC-F29B-4396-AB08-6781FE8BF74D}" srcOrd="1" destOrd="0" presId="urn:microsoft.com/office/officeart/2005/8/layout/lProcess2"/>
    <dgm:cxn modelId="{24501A8A-4574-4041-B72A-05308DB91278}" type="presParOf" srcId="{3BC13286-414D-4A38-A6FC-FE41F80A4400}" destId="{3F5ADE77-0875-42CE-977F-1226D6E0120A}" srcOrd="2" destOrd="0" presId="urn:microsoft.com/office/officeart/2005/8/layout/lProcess2"/>
    <dgm:cxn modelId="{9263DEB3-CAB0-4D2E-B3D8-533F25225B37}" type="presParOf" srcId="{3BC13286-414D-4A38-A6FC-FE41F80A4400}" destId="{C2736B92-9132-4739-B4FE-10932630F56C}" srcOrd="3" destOrd="0" presId="urn:microsoft.com/office/officeart/2005/8/layout/lProcess2"/>
    <dgm:cxn modelId="{27095FA8-F7C0-43C3-A146-EE2BCF0903A4}" type="presParOf" srcId="{3BC13286-414D-4A38-A6FC-FE41F80A4400}" destId="{FA8B8D33-54AF-4145-AF6E-FA371E29CBB4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B69F90-A520-4294-A439-65DFF69E7CCB}">
      <dsp:nvSpPr>
        <dsp:cNvPr id="0" name=""/>
        <dsp:cNvSpPr/>
      </dsp:nvSpPr>
      <dsp:spPr>
        <a:xfrm>
          <a:off x="0" y="0"/>
          <a:ext cx="3974843" cy="422243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2014 год</a:t>
          </a:r>
          <a:endParaRPr lang="ru-RU" sz="3200" b="1" kern="1200" dirty="0"/>
        </a:p>
      </dsp:txBody>
      <dsp:txXfrm>
        <a:off x="0" y="0"/>
        <a:ext cx="3974843" cy="1266729"/>
      </dsp:txXfrm>
    </dsp:sp>
    <dsp:sp modelId="{3B8CD0BD-C621-4F31-9EEB-D1CB36ECBEE5}">
      <dsp:nvSpPr>
        <dsp:cNvPr id="0" name=""/>
        <dsp:cNvSpPr/>
      </dsp:nvSpPr>
      <dsp:spPr>
        <a:xfrm>
          <a:off x="388515" y="1104037"/>
          <a:ext cx="3179875" cy="517752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ФБ – 28%</a:t>
          </a:r>
          <a:endParaRPr lang="ru-RU" sz="3200" kern="1200" dirty="0"/>
        </a:p>
      </dsp:txBody>
      <dsp:txXfrm>
        <a:off x="403679" y="1119201"/>
        <a:ext cx="3149547" cy="487424"/>
      </dsp:txXfrm>
    </dsp:sp>
    <dsp:sp modelId="{32A66CF2-37B3-4FFF-92FC-17B1AA1D00E3}">
      <dsp:nvSpPr>
        <dsp:cNvPr id="0" name=""/>
        <dsp:cNvSpPr/>
      </dsp:nvSpPr>
      <dsp:spPr>
        <a:xfrm>
          <a:off x="388515" y="1704769"/>
          <a:ext cx="3179875" cy="648321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Субъект РФ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72%</a:t>
          </a:r>
          <a:endParaRPr lang="ru-RU" sz="2000" kern="1200" dirty="0"/>
        </a:p>
      </dsp:txBody>
      <dsp:txXfrm>
        <a:off x="407504" y="1723758"/>
        <a:ext cx="3141897" cy="610343"/>
      </dsp:txXfrm>
    </dsp:sp>
    <dsp:sp modelId="{3A7ACD73-F1DC-448F-BFB7-C5F0E8C3516B}">
      <dsp:nvSpPr>
        <dsp:cNvPr id="0" name=""/>
        <dsp:cNvSpPr/>
      </dsp:nvSpPr>
      <dsp:spPr>
        <a:xfrm>
          <a:off x="401616" y="2506812"/>
          <a:ext cx="3179875" cy="663332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Пермский район 0,138%</a:t>
          </a:r>
          <a:endParaRPr lang="ru-RU" sz="2000" kern="1200" dirty="0"/>
        </a:p>
      </dsp:txBody>
      <dsp:txXfrm>
        <a:off x="421044" y="2526240"/>
        <a:ext cx="3141019" cy="624476"/>
      </dsp:txXfrm>
    </dsp:sp>
    <dsp:sp modelId="{33DC083B-A3E6-45B6-93C8-EA7DCB232C4B}">
      <dsp:nvSpPr>
        <dsp:cNvPr id="0" name=""/>
        <dsp:cNvSpPr/>
      </dsp:nvSpPr>
      <dsp:spPr>
        <a:xfrm>
          <a:off x="401616" y="3206946"/>
          <a:ext cx="3179875" cy="803960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Поселения 0,1402%</a:t>
          </a:r>
          <a:endParaRPr lang="ru-RU" sz="2000" kern="1200" dirty="0"/>
        </a:p>
      </dsp:txBody>
      <dsp:txXfrm>
        <a:off x="425163" y="3230493"/>
        <a:ext cx="3132781" cy="756866"/>
      </dsp:txXfrm>
    </dsp:sp>
    <dsp:sp modelId="{B339E51C-9D72-47C5-AB47-61D95DD188AC}">
      <dsp:nvSpPr>
        <dsp:cNvPr id="0" name=""/>
        <dsp:cNvSpPr/>
      </dsp:nvSpPr>
      <dsp:spPr>
        <a:xfrm>
          <a:off x="4254750" y="0"/>
          <a:ext cx="3974843" cy="422243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2015 год</a:t>
          </a:r>
          <a:endParaRPr lang="ru-RU" sz="3200" b="1" kern="1200" dirty="0"/>
        </a:p>
      </dsp:txBody>
      <dsp:txXfrm>
        <a:off x="4254750" y="0"/>
        <a:ext cx="3974843" cy="1266729"/>
      </dsp:txXfrm>
    </dsp:sp>
    <dsp:sp modelId="{35767FF1-64AE-43DF-A7CD-E9B18B99BB5A}">
      <dsp:nvSpPr>
        <dsp:cNvPr id="0" name=""/>
        <dsp:cNvSpPr/>
      </dsp:nvSpPr>
      <dsp:spPr>
        <a:xfrm>
          <a:off x="4674573" y="1267090"/>
          <a:ext cx="3179875" cy="829539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Субъект РФ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100 %</a:t>
          </a:r>
          <a:endParaRPr lang="ru-RU" sz="2000" kern="1200" dirty="0"/>
        </a:p>
      </dsp:txBody>
      <dsp:txXfrm>
        <a:off x="4698869" y="1291386"/>
        <a:ext cx="3131283" cy="780947"/>
      </dsp:txXfrm>
    </dsp:sp>
    <dsp:sp modelId="{3F5ADE77-0875-42CE-977F-1226D6E0120A}">
      <dsp:nvSpPr>
        <dsp:cNvPr id="0" name=""/>
        <dsp:cNvSpPr/>
      </dsp:nvSpPr>
      <dsp:spPr>
        <a:xfrm>
          <a:off x="4625444" y="2328374"/>
          <a:ext cx="3179875" cy="829539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Пермский район 0,1385%</a:t>
          </a:r>
          <a:endParaRPr lang="ru-RU" sz="2000" kern="1200" dirty="0"/>
        </a:p>
      </dsp:txBody>
      <dsp:txXfrm>
        <a:off x="4649740" y="2352670"/>
        <a:ext cx="3131283" cy="780947"/>
      </dsp:txXfrm>
    </dsp:sp>
    <dsp:sp modelId="{FA8B8D33-54AF-4145-AF6E-FA371E29CBB4}">
      <dsp:nvSpPr>
        <dsp:cNvPr id="0" name=""/>
        <dsp:cNvSpPr/>
      </dsp:nvSpPr>
      <dsp:spPr>
        <a:xfrm>
          <a:off x="4674573" y="3181411"/>
          <a:ext cx="3179875" cy="829539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Поселения 0,3351%</a:t>
          </a:r>
          <a:endParaRPr lang="ru-RU" sz="2000" kern="1200" dirty="0"/>
        </a:p>
      </dsp:txBody>
      <dsp:txXfrm>
        <a:off x="4698869" y="3205707"/>
        <a:ext cx="3131283" cy="7809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0.81184</cdr:x>
      <cdr:y>0.04615</cdr:y>
    </cdr:from>
    <cdr:to>
      <cdr:x>0.95902</cdr:x>
      <cdr:y>0.13846</cdr:y>
    </cdr:to>
    <cdr:sp macro="" textlink="">
      <cdr:nvSpPr>
        <cdr:cNvPr id="3" name="Rectangle 10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149304" y="216024"/>
          <a:ext cx="1296144" cy="43204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defRPr/>
          </a:pPr>
          <a:r>
            <a:rPr lang="ru-RU" sz="1800" b="1" dirty="0" smtClean="0">
              <a:cs typeface="Times New Roman" pitchFamily="18" charset="0"/>
            </a:rPr>
            <a:t>2146,9</a:t>
          </a:r>
          <a:endParaRPr lang="ru-RU" sz="1800" b="1" dirty="0"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0.3819</cdr:x>
      <cdr:y>0.01085</cdr:y>
    </cdr:from>
    <cdr:to>
      <cdr:x>0.52909</cdr:x>
      <cdr:y>0.10316</cdr:y>
    </cdr:to>
    <cdr:sp macro="" textlink="">
      <cdr:nvSpPr>
        <cdr:cNvPr id="4" name="Rectangle 10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363169" y="50800"/>
          <a:ext cx="1296144" cy="43204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defRPr/>
          </a:pPr>
          <a:r>
            <a:rPr lang="ru-RU" sz="1800" b="1" dirty="0" smtClean="0">
              <a:cs typeface="Times New Roman" pitchFamily="18" charset="0"/>
            </a:rPr>
            <a:t>2367,4</a:t>
          </a:r>
          <a:endParaRPr lang="ru-RU" sz="1800" b="1" dirty="0"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0.3819</cdr:x>
      <cdr:y>0.01085</cdr:y>
    </cdr:from>
    <cdr:to>
      <cdr:x>0.52909</cdr:x>
      <cdr:y>0.10316</cdr:y>
    </cdr:to>
    <cdr:sp macro="" textlink="">
      <cdr:nvSpPr>
        <cdr:cNvPr id="5" name="Rectangle 10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363169" y="50800"/>
          <a:ext cx="1296144" cy="43204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defRPr/>
          </a:pPr>
          <a:r>
            <a:rPr lang="ru-RU" sz="1800" b="1" dirty="0" smtClean="0">
              <a:cs typeface="Times New Roman" pitchFamily="18" charset="0"/>
            </a:rPr>
            <a:t>2367,4</a:t>
          </a:r>
          <a:endParaRPr lang="ru-RU" sz="1800" b="1" dirty="0"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0.59015</cdr:x>
      <cdr:y>0.04162</cdr:y>
    </cdr:from>
    <cdr:to>
      <cdr:x>0.73733</cdr:x>
      <cdr:y>0.13393</cdr:y>
    </cdr:to>
    <cdr:sp macro="" textlink="">
      <cdr:nvSpPr>
        <cdr:cNvPr id="6" name="Rectangle 10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197020" y="194816"/>
          <a:ext cx="1296144" cy="43204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defRPr/>
          </a:pPr>
          <a:r>
            <a:rPr lang="ru-RU" sz="1800" b="1" dirty="0" smtClean="0">
              <a:cs typeface="Times New Roman" pitchFamily="18" charset="0"/>
            </a:rPr>
            <a:t>2257,7</a:t>
          </a:r>
          <a:endParaRPr lang="ru-RU" sz="1800" b="1" dirty="0"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0.59015</cdr:x>
      <cdr:y>0.04162</cdr:y>
    </cdr:from>
    <cdr:to>
      <cdr:x>0.73733</cdr:x>
      <cdr:y>0.13393</cdr:y>
    </cdr:to>
    <cdr:sp macro="" textlink="">
      <cdr:nvSpPr>
        <cdr:cNvPr id="7" name="Rectangle 10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197020" y="194816"/>
          <a:ext cx="1296144" cy="43204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defRPr/>
          </a:pPr>
          <a:r>
            <a:rPr lang="ru-RU" sz="1800" b="1" dirty="0" smtClean="0">
              <a:cs typeface="Times New Roman" pitchFamily="18" charset="0"/>
            </a:rPr>
            <a:t>2257,7</a:t>
          </a:r>
          <a:endParaRPr lang="ru-RU" sz="1800" b="1" dirty="0"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0.15536</cdr:x>
      <cdr:y>0.01538</cdr:y>
    </cdr:from>
    <cdr:to>
      <cdr:x>0.30254</cdr:x>
      <cdr:y>0.10769</cdr:y>
    </cdr:to>
    <cdr:sp macro="" textlink="">
      <cdr:nvSpPr>
        <cdr:cNvPr id="8" name="Rectangle 10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368152" y="72008"/>
          <a:ext cx="1296144" cy="43204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defRPr/>
          </a:pPr>
          <a:r>
            <a:rPr lang="ru-RU" sz="1800" b="1" dirty="0" smtClean="0">
              <a:cs typeface="Times New Roman" pitchFamily="18" charset="0"/>
            </a:rPr>
            <a:t>2241,8</a:t>
          </a:r>
          <a:endParaRPr lang="ru-RU" sz="1800" b="1" dirty="0">
            <a:cs typeface="Times New Roman" pitchFamily="18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0.30294</cdr:x>
      <cdr:y>0.25968</cdr:y>
    </cdr:from>
    <cdr:to>
      <cdr:x>0.40084</cdr:x>
      <cdr:y>0.33025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2689250" y="1245815"/>
          <a:ext cx="869149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FF0000"/>
              </a:solidFill>
            </a:rPr>
            <a:t>- 24,2%</a:t>
          </a:r>
          <a:endParaRPr lang="ru-RU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0.2786</cdr:x>
      <cdr:y>0.13961</cdr:y>
    </cdr:from>
    <cdr:to>
      <cdr:x>0.45705</cdr:x>
      <cdr:y>0.30471</cdr:y>
    </cdr:to>
    <cdr:cxnSp macro="">
      <cdr:nvCxnSpPr>
        <cdr:cNvPr id="7" name="Прямая со стрелкой 6"/>
        <cdr:cNvCxnSpPr/>
      </cdr:nvCxnSpPr>
      <cdr:spPr>
        <a:xfrm xmlns:a="http://schemas.openxmlformats.org/drawingml/2006/main">
          <a:off x="2473226" y="669751"/>
          <a:ext cx="1584176" cy="79208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0.21311</cdr:x>
      <cdr:y>0.45946</cdr:y>
    </cdr:from>
    <cdr:to>
      <cdr:x>0.44262</cdr:x>
      <cdr:y>0.52877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872208" y="2448272"/>
          <a:ext cx="2016224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1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482 млн. руб.</a:t>
          </a:r>
          <a:endParaRPr lang="ru-RU" sz="1800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0.7172</cdr:x>
      <cdr:y>0.30382</cdr:y>
    </cdr:from>
    <cdr:to>
      <cdr:x>0.79601</cdr:x>
      <cdr:y>0.39611</cdr:y>
    </cdr:to>
    <cdr:sp macro="" textlink="">
      <cdr:nvSpPr>
        <cdr:cNvPr id="6" name="Rectangle 4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444208" y="1422334"/>
          <a:ext cx="708128" cy="43205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chemeClr val="accent4">
                  <a:lumMod val="50000"/>
                </a:schemeClr>
              </a:solidFill>
              <a:latin typeface="Arial" charset="0"/>
            </a:rPr>
            <a:t>6,5%</a:t>
          </a:r>
          <a:endParaRPr lang="ru-RU" sz="1600" b="1" dirty="0">
            <a:solidFill>
              <a:schemeClr val="accent4">
                <a:lumMod val="50000"/>
              </a:schemeClr>
            </a:solidFill>
            <a:latin typeface="Arial" charset="0"/>
          </a:endParaRPr>
        </a:p>
      </cdr:txBody>
    </cdr:sp>
  </cdr:relSizeAnchor>
  <cdr:relSizeAnchor xmlns:cdr="http://schemas.openxmlformats.org/drawingml/2006/chartDrawing">
    <cdr:from>
      <cdr:x>0.25239</cdr:x>
      <cdr:y>0.52004</cdr:y>
    </cdr:from>
    <cdr:to>
      <cdr:x>0.48479</cdr:x>
      <cdr:y>0.6282</cdr:y>
    </cdr:to>
    <cdr:sp macro="" textlink="">
      <cdr:nvSpPr>
        <cdr:cNvPr id="11" name="Прямая со стрелкой 10"/>
        <cdr:cNvSpPr/>
      </cdr:nvSpPr>
      <cdr:spPr>
        <a:xfrm xmlns:a="http://schemas.openxmlformats.org/drawingml/2006/main" flipV="1">
          <a:off x="2267744" y="2434580"/>
          <a:ext cx="2088232" cy="506355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accent4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>
            <a:ln w="28575">
              <a:solidFill>
                <a:schemeClr val="accent3">
                  <a:lumMod val="60000"/>
                  <a:lumOff val="40000"/>
                </a:schemeClr>
              </a:solidFill>
            </a:ln>
          </a:endParaRPr>
        </a:p>
      </cdr:txBody>
    </cdr:sp>
  </cdr:relSizeAnchor>
  <cdr:relSizeAnchor xmlns:cdr="http://schemas.openxmlformats.org/drawingml/2006/chartDrawing">
    <cdr:from>
      <cdr:x>0.55692</cdr:x>
      <cdr:y>0.44313</cdr:y>
    </cdr:from>
    <cdr:to>
      <cdr:x>0.63706</cdr:x>
      <cdr:y>0.48903</cdr:y>
    </cdr:to>
    <cdr:sp macro="" textlink="">
      <cdr:nvSpPr>
        <cdr:cNvPr id="15" name="Прямая со стрелкой 14"/>
        <cdr:cNvSpPr/>
      </cdr:nvSpPr>
      <cdr:spPr>
        <a:xfrm xmlns:a="http://schemas.openxmlformats.org/drawingml/2006/main" flipV="1">
          <a:off x="5004048" y="2074540"/>
          <a:ext cx="720080" cy="214876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accent4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0.70918</cdr:x>
      <cdr:y>0.36623</cdr:y>
    </cdr:from>
    <cdr:to>
      <cdr:x>0.7986</cdr:x>
      <cdr:y>0.42764</cdr:y>
    </cdr:to>
    <cdr:sp macro="" textlink="">
      <cdr:nvSpPr>
        <cdr:cNvPr id="18" name="Прямая со стрелкой 17"/>
        <cdr:cNvSpPr/>
      </cdr:nvSpPr>
      <cdr:spPr>
        <a:xfrm xmlns:a="http://schemas.openxmlformats.org/drawingml/2006/main" flipV="1">
          <a:off x="6372200" y="1714500"/>
          <a:ext cx="803461" cy="287493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accent4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0.42869</cdr:x>
      <cdr:y>0.47389</cdr:y>
    </cdr:from>
    <cdr:to>
      <cdr:x>0.49281</cdr:x>
      <cdr:y>0.53542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851920" y="2218556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0.40714</cdr:x>
      <cdr:y>0.38593</cdr:y>
    </cdr:from>
    <cdr:to>
      <cdr:x>0.48728</cdr:x>
      <cdr:y>0.46284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658247" y="1806728"/>
          <a:ext cx="720078" cy="360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</a:rPr>
            <a:t>8,2%</a:t>
          </a:r>
          <a:endParaRPr lang="ru-RU" sz="1600" b="1" dirty="0">
            <a:solidFill>
              <a:schemeClr val="accent4">
                <a:lumMod val="50000"/>
              </a:schemeClr>
            </a:solidFill>
            <a:latin typeface="Calibri" pitchFamily="34" charset="0"/>
          </a:endParaRPr>
        </a:p>
      </cdr:txBody>
    </cdr:sp>
  </cdr:relSizeAnchor>
  <cdr:relSizeAnchor xmlns:cdr="http://schemas.openxmlformats.org/drawingml/2006/chartDrawing">
    <cdr:from>
      <cdr:x>0.40465</cdr:x>
      <cdr:y>0.45851</cdr:y>
    </cdr:from>
    <cdr:to>
      <cdr:x>0.48479</cdr:x>
      <cdr:y>0.48927</cdr:y>
    </cdr:to>
    <cdr:sp macro="" textlink="">
      <cdr:nvSpPr>
        <cdr:cNvPr id="10" name="Прямая со стрелкой 9"/>
        <cdr:cNvSpPr/>
      </cdr:nvSpPr>
      <cdr:spPr>
        <a:xfrm xmlns:a="http://schemas.openxmlformats.org/drawingml/2006/main" flipV="1">
          <a:off x="3635896" y="2146548"/>
          <a:ext cx="720080" cy="143998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accent4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>
            <a:ln w="28575">
              <a:solidFill>
                <a:schemeClr val="tx1"/>
              </a:solidFill>
            </a:ln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0.71647</cdr:x>
      <cdr:y>0.50463</cdr:y>
    </cdr:from>
    <cdr:to>
      <cdr:x>0.81271</cdr:x>
      <cdr:y>0.57812</cdr:y>
    </cdr:to>
    <cdr:sp macro="" textlink="">
      <cdr:nvSpPr>
        <cdr:cNvPr id="6" name="Rectangle 4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551442" y="2472205"/>
          <a:ext cx="880019" cy="36002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chemeClr val="accent4">
                  <a:lumMod val="50000"/>
                </a:schemeClr>
              </a:solidFill>
              <a:latin typeface="Arial" charset="0"/>
            </a:rPr>
            <a:t>-16,1%</a:t>
          </a:r>
          <a:endParaRPr lang="ru-RU" sz="1600" b="1" dirty="0">
            <a:solidFill>
              <a:schemeClr val="accent4">
                <a:lumMod val="50000"/>
              </a:schemeClr>
            </a:solidFill>
            <a:latin typeface="Arial" charset="0"/>
          </a:endParaRPr>
        </a:p>
      </cdr:txBody>
    </cdr:sp>
  </cdr:relSizeAnchor>
  <cdr:relSizeAnchor xmlns:cdr="http://schemas.openxmlformats.org/drawingml/2006/chartDrawing">
    <cdr:from>
      <cdr:x>0.40346</cdr:x>
      <cdr:y>0.36504</cdr:y>
    </cdr:from>
    <cdr:to>
      <cdr:x>0.49721</cdr:x>
      <cdr:y>0.45253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689226" y="1788327"/>
          <a:ext cx="857250" cy="4286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-24,9%</a:t>
          </a:r>
          <a:endParaRPr lang="ru-RU" sz="1600" b="1" dirty="0">
            <a:solidFill>
              <a:schemeClr val="accent4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0.4055</cdr:x>
      <cdr:y>0.15854</cdr:y>
    </cdr:from>
    <cdr:to>
      <cdr:x>0.51684</cdr:x>
      <cdr:y>0.33492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>
          <a:off x="3707904" y="776698"/>
          <a:ext cx="1018084" cy="86409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3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2">
          <a:schemeClr val="accent5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0.55469</cdr:x>
      <cdr:y>0.33492</cdr:y>
    </cdr:from>
    <cdr:to>
      <cdr:x>0.66406</cdr:x>
      <cdr:y>0.45251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>
          <a:off x="5072066" y="1640794"/>
          <a:ext cx="1000132" cy="57606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3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2">
          <a:schemeClr val="accent5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0.7205</cdr:x>
      <cdr:y>0.45251</cdr:y>
    </cdr:from>
    <cdr:to>
      <cdr:x>0.82287</cdr:x>
      <cdr:y>0.5113</cdr:y>
    </cdr:to>
    <cdr:cxnSp macro="">
      <cdr:nvCxnSpPr>
        <cdr:cNvPr id="11" name="Прямая со стрелкой 10"/>
        <cdr:cNvCxnSpPr/>
      </cdr:nvCxnSpPr>
      <cdr:spPr>
        <a:xfrm xmlns:a="http://schemas.openxmlformats.org/drawingml/2006/main">
          <a:off x="6588224" y="2216858"/>
          <a:ext cx="936104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3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2">
          <a:schemeClr val="accent5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0.23225</cdr:x>
      <cdr:y>0.33492</cdr:y>
    </cdr:from>
    <cdr:to>
      <cdr:x>0.5</cdr:x>
      <cdr:y>0.42311</cdr:y>
    </cdr:to>
    <cdr:cxnSp macro="">
      <cdr:nvCxnSpPr>
        <cdr:cNvPr id="13" name="Прямая со стрелкой 12"/>
        <cdr:cNvCxnSpPr/>
      </cdr:nvCxnSpPr>
      <cdr:spPr>
        <a:xfrm xmlns:a="http://schemas.openxmlformats.org/drawingml/2006/main" flipV="1">
          <a:off x="2123728" y="1640794"/>
          <a:ext cx="2448272" cy="43204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3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2">
          <a:schemeClr val="accent5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0.73021</cdr:x>
      <cdr:y>0.4101</cdr:y>
    </cdr:from>
    <cdr:to>
      <cdr:x>0.84248</cdr:x>
      <cdr:y>0.46889</cdr:y>
    </cdr:to>
    <cdr:sp macro="" textlink="">
      <cdr:nvSpPr>
        <cdr:cNvPr id="6" name="Rectangle 4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556474" y="2009098"/>
          <a:ext cx="1008061" cy="28801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chemeClr val="accent4">
                  <a:lumMod val="50000"/>
                </a:schemeClr>
              </a:solidFill>
              <a:latin typeface="Arial" charset="0"/>
            </a:rPr>
            <a:t>   -4,6% </a:t>
          </a:r>
          <a:endParaRPr lang="ru-RU" sz="1600" b="1" dirty="0">
            <a:solidFill>
              <a:schemeClr val="accent4">
                <a:lumMod val="50000"/>
              </a:schemeClr>
            </a:solidFill>
            <a:latin typeface="Arial" charset="0"/>
          </a:endParaRPr>
        </a:p>
      </cdr:txBody>
    </cdr:sp>
  </cdr:relSizeAnchor>
  <cdr:relSizeAnchor xmlns:cdr="http://schemas.openxmlformats.org/drawingml/2006/chartDrawing">
    <cdr:from>
      <cdr:x>0.26507</cdr:x>
      <cdr:y>0.17648</cdr:y>
    </cdr:from>
    <cdr:to>
      <cdr:x>0.43348</cdr:x>
      <cdr:y>0.32346</cdr:y>
    </cdr:to>
    <cdr:cxnSp macro="">
      <cdr:nvCxnSpPr>
        <cdr:cNvPr id="18" name="Прямая со стрелкой 17"/>
        <cdr:cNvCxnSpPr/>
      </cdr:nvCxnSpPr>
      <cdr:spPr>
        <a:xfrm xmlns:a="http://schemas.openxmlformats.org/drawingml/2006/main" flipV="1">
          <a:off x="2380010" y="864567"/>
          <a:ext cx="1512168" cy="72008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3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2">
          <a:schemeClr val="accent5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0.50566</cdr:x>
      <cdr:y>0.17495</cdr:y>
    </cdr:from>
    <cdr:to>
      <cdr:x>0.64199</cdr:x>
      <cdr:y>0.41012</cdr:y>
    </cdr:to>
    <cdr:cxnSp macro="">
      <cdr:nvCxnSpPr>
        <cdr:cNvPr id="21" name="Прямая со стрелкой 20"/>
        <cdr:cNvCxnSpPr/>
      </cdr:nvCxnSpPr>
      <cdr:spPr>
        <a:xfrm xmlns:a="http://schemas.openxmlformats.org/drawingml/2006/main">
          <a:off x="4540250" y="857062"/>
          <a:ext cx="1224135" cy="115212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3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2">
          <a:schemeClr val="accent5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0.70615</cdr:x>
      <cdr:y>0.41165</cdr:y>
    </cdr:from>
    <cdr:to>
      <cdr:x>0.8505</cdr:x>
      <cdr:y>0.55864</cdr:y>
    </cdr:to>
    <cdr:cxnSp macro="">
      <cdr:nvCxnSpPr>
        <cdr:cNvPr id="23" name="Прямая со стрелкой 22"/>
        <cdr:cNvCxnSpPr/>
      </cdr:nvCxnSpPr>
      <cdr:spPr>
        <a:xfrm xmlns:a="http://schemas.openxmlformats.org/drawingml/2006/main">
          <a:off x="6340450" y="2016695"/>
          <a:ext cx="1296144" cy="72008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3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2">
          <a:schemeClr val="accent5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0.23232</cdr:x>
      <cdr:y>0.26583</cdr:y>
    </cdr:from>
    <cdr:to>
      <cdr:x>0.36278</cdr:x>
      <cdr:y>0.26583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2051719" y="1382911"/>
          <a:ext cx="115212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0.24863</cdr:x>
      <cdr:y>0.1551</cdr:y>
    </cdr:from>
    <cdr:to>
      <cdr:x>0.38725</cdr:x>
      <cdr:y>0.23815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 flipV="1">
          <a:off x="2195735" y="806847"/>
          <a:ext cx="1224136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0.34648</cdr:x>
      <cdr:y>0.12741</cdr:y>
    </cdr:from>
    <cdr:to>
      <cdr:x>0.43617</cdr:x>
      <cdr:y>0.19662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 flipV="1">
          <a:off x="3059831" y="662831"/>
          <a:ext cx="792088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0.45248</cdr:x>
      <cdr:y>0.11357</cdr:y>
    </cdr:from>
    <cdr:to>
      <cdr:x>0.49236</cdr:x>
      <cdr:y>0.18278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 flipH="1" flipV="1">
          <a:off x="3995935" y="590823"/>
          <a:ext cx="352226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0.50955</cdr:x>
      <cdr:y>0.08589</cdr:y>
    </cdr:from>
    <cdr:to>
      <cdr:x>0.53401</cdr:x>
      <cdr:y>0.18278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 flipV="1">
          <a:off x="4499991" y="446807"/>
          <a:ext cx="216024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0.56663</cdr:x>
      <cdr:y>0.09973</cdr:y>
    </cdr:from>
    <cdr:to>
      <cdr:x>0.64817</cdr:x>
      <cdr:y>0.18278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 flipV="1">
          <a:off x="5004047" y="518815"/>
          <a:ext cx="720080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0.6074</cdr:x>
      <cdr:y>0.11357</cdr:y>
    </cdr:from>
    <cdr:to>
      <cdr:x>0.73786</cdr:x>
      <cdr:y>0.21046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 flipV="1">
          <a:off x="5364087" y="590823"/>
          <a:ext cx="1152128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0.66447</cdr:x>
      <cdr:y>0.23815</cdr:y>
    </cdr:from>
    <cdr:to>
      <cdr:x>0.80309</cdr:x>
      <cdr:y>0.26583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V="1">
          <a:off x="5868143" y="1238895"/>
          <a:ext cx="1224136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0.72155</cdr:x>
      <cdr:y>0.34888</cdr:y>
    </cdr:from>
    <cdr:to>
      <cdr:x>0.8357</cdr:x>
      <cdr:y>0.34888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>
          <a:off x="6372199" y="1814959"/>
          <a:ext cx="100811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0.29482</cdr:x>
      <cdr:y>0.20491</cdr:y>
    </cdr:from>
    <cdr:to>
      <cdr:x>0.45705</cdr:x>
      <cdr:y>0.2402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>
          <a:off x="2617242" y="983044"/>
          <a:ext cx="1440160" cy="16927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0.22993</cdr:x>
      <cdr:y>0.18464</cdr:y>
    </cdr:from>
    <cdr:to>
      <cdr:x>0.39216</cdr:x>
      <cdr:y>0.5899</cdr:y>
    </cdr:to>
    <cdr:cxnSp macro="">
      <cdr:nvCxnSpPr>
        <cdr:cNvPr id="6" name="Прямая со стрелкой 5"/>
        <cdr:cNvCxnSpPr/>
      </cdr:nvCxnSpPr>
      <cdr:spPr>
        <a:xfrm xmlns:a="http://schemas.openxmlformats.org/drawingml/2006/main" flipV="1">
          <a:off x="2041178" y="885775"/>
          <a:ext cx="1440160" cy="194421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0.25427</cdr:x>
      <cdr:y>0.25968</cdr:y>
    </cdr:from>
    <cdr:to>
      <cdr:x>0.3408</cdr:x>
      <cdr:y>0.32383</cdr:y>
    </cdr:to>
    <cdr:sp macro="" textlink="">
      <cdr:nvSpPr>
        <cdr:cNvPr id="7" name="TextBox 4"/>
        <cdr:cNvSpPr txBox="1"/>
      </cdr:nvSpPr>
      <cdr:spPr>
        <a:xfrm xmlns:a="http://schemas.openxmlformats.org/drawingml/2006/main">
          <a:off x="2257231" y="1245795"/>
          <a:ext cx="768159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161,5%</a:t>
          </a:r>
          <a:endParaRPr lang="ru-RU" sz="140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0.01092</cdr:x>
      <cdr:y>0</cdr:y>
    </cdr:from>
    <cdr:to>
      <cdr:x>0.19458</cdr:x>
      <cdr:y>0.09001</cdr:y>
    </cdr:to>
    <cdr:sp macro="" textlink="">
      <cdr:nvSpPr>
        <cdr:cNvPr id="8" name="Rectangle 4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6962" y="-1535113"/>
          <a:ext cx="1630363" cy="431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9pPr>
        </a:lstStyle>
        <a:p xmlns:a="http://schemas.openxmlformats.org/drawingml/2006/main">
          <a:pPr>
            <a:defRPr/>
          </a:pPr>
          <a:r>
            <a:rPr lang="ru-RU" sz="2000" dirty="0" smtClean="0">
              <a:latin typeface="+mn-lt"/>
            </a:rPr>
            <a:t>млн. </a:t>
          </a:r>
          <a:r>
            <a:rPr lang="ru-RU" sz="2000" dirty="0">
              <a:latin typeface="+mn-lt"/>
            </a:rPr>
            <a:t>руб.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0.29482</cdr:x>
      <cdr:y>0.27469</cdr:y>
    </cdr:from>
    <cdr:to>
      <cdr:x>0.37919</cdr:x>
      <cdr:y>0.34526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2617242" y="1317823"/>
          <a:ext cx="748923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FF0000"/>
              </a:solidFill>
            </a:rPr>
            <a:t>16,9%</a:t>
          </a:r>
          <a:endParaRPr lang="ru-RU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0.23804</cdr:x>
      <cdr:y>0.16963</cdr:y>
    </cdr:from>
    <cdr:to>
      <cdr:x>0.40027</cdr:x>
      <cdr:y>0.25968</cdr:y>
    </cdr:to>
    <cdr:cxnSp macro="">
      <cdr:nvCxnSpPr>
        <cdr:cNvPr id="10" name="Прямая со стрелкой 9"/>
        <cdr:cNvCxnSpPr/>
      </cdr:nvCxnSpPr>
      <cdr:spPr>
        <a:xfrm xmlns:a="http://schemas.openxmlformats.org/drawingml/2006/main" flipV="1">
          <a:off x="2113186" y="813767"/>
          <a:ext cx="1440160" cy="43204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0.24101</cdr:x>
      <cdr:y>0.14708</cdr:y>
    </cdr:from>
    <cdr:to>
      <cdr:x>0.4189</cdr:x>
      <cdr:y>0.22057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V="1">
          <a:off x="2163986" y="720551"/>
          <a:ext cx="1597285" cy="36004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CDF5A-9CE9-44EC-B8B2-7F2F7458C2F9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014EA-DEE1-45A9-A580-1C2E5033CF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750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5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722813"/>
            <a:ext cx="5408613" cy="447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305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B691244-E5C0-4F99-A08F-18A7500207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7537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  <a:endParaRPr lang="ru-RU" sz="1000" smtClean="0"/>
          </a:p>
        </p:txBody>
      </p:sp>
    </p:spTree>
    <p:extLst>
      <p:ext uri="{BB962C8B-B14F-4D97-AF65-F5344CB8AC3E}">
        <p14:creationId xmlns:p14="http://schemas.microsoft.com/office/powerpoint/2010/main" val="1113764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134396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90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820737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90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16776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498113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9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819515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956009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682164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982623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661628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93879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401057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563201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941051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048137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62762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72753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1304634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436080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316057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0731441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93113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31191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latin typeface="+mn-lt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latin typeface="+mn-lt"/>
            </a:endParaRPr>
          </a:p>
        </p:txBody>
      </p:sp>
      <p:grpSp>
        <p:nvGrpSpPr>
          <p:cNvPr id="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8" name="Полилиния 7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9" name="Полилиния 8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</p:grpSp>
      <p:sp>
        <p:nvSpPr>
          <p:cNvPr id="10" name="Прямоугольник с одним вырезанным скругленным углом 9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1" name="Прямоугольный треугольник 10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latin typeface="+mn-lt"/>
            </a:endParaRPr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4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ECEF5-557F-4693-9876-C7A3117F6FF5}" type="datetime1">
              <a:rPr lang="ru-RU" smtClean="0"/>
              <a:t>25.11.2014</a:t>
            </a:fld>
            <a:endParaRPr lang="ru-RU"/>
          </a:p>
        </p:txBody>
      </p:sp>
      <p:sp>
        <p:nvSpPr>
          <p:cNvPr id="15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9F4D8-52E1-48E8-B833-D15EBF2FAD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913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7CFA1-2FFF-49D9-8C63-3DC50817E8C9}" type="datetime1">
              <a:rPr lang="ru-RU" smtClean="0"/>
              <a:t>25.11.2014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E674A-9BD4-4322-BAA4-AE227605B2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348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38834-DB5D-47EF-8C7C-5046310365DA}" type="datetime1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7699D-98D7-497C-8C3B-BBD8436A6F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052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C180C-88FB-4232-AA8E-09AD122E4BFB}" type="datetime1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56C32-CE00-4AC7-8819-1A35905B89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923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642C3-824D-476D-AC4C-94C16F5C17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7DF5C-72C6-4684-B3BA-773EAF503CD9}" type="datetime1">
              <a:rPr lang="ru-RU" smtClean="0"/>
              <a:t>25.11.2014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91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426EB-B4A3-439B-8D6D-9552A6B35599}" type="datetime1">
              <a:rPr lang="ru-RU" smtClean="0"/>
              <a:t>25.11.2014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3420A42-69D9-45BE-A73A-5414462544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970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AA6B8-0B1D-4D8B-BE69-FD29AF2DB13D}" type="datetime1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2A5FC-55B7-4C09-A398-EC6B6466C3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458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535C5-460C-4F80-9ECD-D1B4BC8B98DE}" type="datetime1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93CF3-92FE-471F-BB8E-BE7BB32A36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615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0D9B2-E644-4BC9-86AD-F5B79754299C}" type="datetime1">
              <a:rPr lang="ru-RU" smtClean="0"/>
              <a:t>25.11.2014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5ED66-5A22-4428-B27E-195AB158F2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247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9F7464-3E6A-47FB-850C-A15C8226A6BB}" type="datetime1">
              <a:rPr lang="ru-RU" smtClean="0"/>
              <a:t>25.11.2014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E70F3EE-1B6D-4C42-BE6C-AD45DC94E4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461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5B964-675F-4D47-AAE0-6F7A58B77D8C}" type="datetime1">
              <a:rPr lang="ru-RU" smtClean="0"/>
              <a:t>25.11.2014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BA52B-31AF-485F-9A77-5881441A6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630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5A9E8-93E7-499A-84BC-C28BD77EEB37}" type="datetime1">
              <a:rPr lang="ru-RU" smtClean="0"/>
              <a:t>25.11.2014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A4F2D-CDD3-4D85-AC4F-0AD43C1562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460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C5A84-CCC1-4E16-BCEA-B72E7503D633}" type="datetime1">
              <a:rPr lang="ru-RU" smtClean="0"/>
              <a:t>25.11.2014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8DA87-1F90-4FBE-81D0-3039C47396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391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9" name="Дата 4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Arial" charset="0"/>
              </a:defRPr>
            </a:lvl1pPr>
          </a:lstStyle>
          <a:p>
            <a:pPr>
              <a:defRPr/>
            </a:pPr>
            <a:fld id="{6D406805-C68A-4F4B-A803-3E469743ED76}" type="datetime1">
              <a:rPr lang="ru-RU" smtClean="0"/>
              <a:t>25.11.2014</a:t>
            </a:fld>
            <a:endParaRPr lang="ru-RU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>
              <a:defRPr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EB1DF3F6-654F-44E2-AC23-2E8BDC95CE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63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64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1BB0906D-36F5-4B05-AED0-D26703142C27}" type="datetime1">
              <a:rPr lang="ru-RU" smtClean="0"/>
              <a:t>25.11.2014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E116809-8A80-4713-A6FF-78C086661B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5" r:id="rId2"/>
    <p:sldLayoutId id="2147483844" r:id="rId3"/>
    <p:sldLayoutId id="2147483843" r:id="rId4"/>
    <p:sldLayoutId id="2147483848" r:id="rId5"/>
    <p:sldLayoutId id="2147483849" r:id="rId6"/>
    <p:sldLayoutId id="2147483842" r:id="rId7"/>
    <p:sldLayoutId id="2147483841" r:id="rId8"/>
    <p:sldLayoutId id="2147483840" r:id="rId9"/>
    <p:sldLayoutId id="2147483839" r:id="rId10"/>
    <p:sldLayoutId id="2147483838" r:id="rId11"/>
    <p:sldLayoutId id="2147483850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7"/>
          <p:cNvSpPr>
            <a:spLocks noChangeArrowheads="1"/>
          </p:cNvSpPr>
          <p:nvPr/>
        </p:nvSpPr>
        <p:spPr bwMode="auto">
          <a:xfrm>
            <a:off x="900113" y="1412875"/>
            <a:ext cx="7723187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400" b="1" dirty="0">
                <a:solidFill>
                  <a:schemeClr val="accent2">
                    <a:lumMod val="50000"/>
                  </a:schemeClr>
                </a:solidFill>
              </a:rPr>
              <a:t>О проекте бюджета Пермского муниципального района на 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2015 </a:t>
            </a:r>
            <a:r>
              <a:rPr lang="ru-RU" sz="4400" b="1" dirty="0">
                <a:solidFill>
                  <a:schemeClr val="accent2">
                    <a:lumMod val="50000"/>
                  </a:schemeClr>
                </a:solidFill>
              </a:rPr>
              <a:t>год и плановый период </a:t>
            </a:r>
          </a:p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2016-2017 </a:t>
            </a:r>
            <a:r>
              <a:rPr lang="ru-RU" sz="4400" b="1" dirty="0">
                <a:solidFill>
                  <a:schemeClr val="accent2">
                    <a:lumMod val="50000"/>
                  </a:schemeClr>
                </a:solidFill>
              </a:rPr>
              <a:t>годов</a:t>
            </a:r>
          </a:p>
        </p:txBody>
      </p:sp>
      <p:pic>
        <p:nvPicPr>
          <p:cNvPr id="5" name="Picture 60" descr="C:\Documents and Settings\b_alex\Рабочий стол\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720725" cy="1296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764704"/>
            <a:ext cx="8642350" cy="595784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Динамика и структура доходов бюджета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Пермского муниципального района на 2014-2017 годы</a:t>
            </a:r>
          </a:p>
        </p:txBody>
      </p:sp>
      <p:graphicFrame>
        <p:nvGraphicFramePr>
          <p:cNvPr id="2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7787254"/>
              </p:ext>
            </p:extLst>
          </p:nvPr>
        </p:nvGraphicFramePr>
        <p:xfrm>
          <a:off x="107504" y="1844824"/>
          <a:ext cx="8806309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79512" y="1340768"/>
            <a:ext cx="1296144" cy="43204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ru-RU" sz="1800" dirty="0">
                <a:latin typeface="+mn-lt"/>
              </a:rPr>
              <a:t>млн. руб.</a:t>
            </a:r>
          </a:p>
        </p:txBody>
      </p:sp>
      <p:sp>
        <p:nvSpPr>
          <p:cNvPr id="16390" name="TextBox 9"/>
          <p:cNvSpPr txBox="1">
            <a:spLocks noChangeArrowheads="1"/>
          </p:cNvSpPr>
          <p:nvPr/>
        </p:nvSpPr>
        <p:spPr bwMode="auto">
          <a:xfrm>
            <a:off x="2627785" y="2852936"/>
            <a:ext cx="7920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600" b="1" dirty="0" smtClean="0"/>
              <a:t>57,7%</a:t>
            </a:r>
            <a:endParaRPr lang="ru-RU" sz="1600" b="1" dirty="0"/>
          </a:p>
        </p:txBody>
      </p:sp>
      <p:sp>
        <p:nvSpPr>
          <p:cNvPr id="16391" name="TextBox 10"/>
          <p:cNvSpPr txBox="1">
            <a:spLocks noChangeArrowheads="1"/>
          </p:cNvSpPr>
          <p:nvPr/>
        </p:nvSpPr>
        <p:spPr bwMode="auto">
          <a:xfrm rot="10800000" flipV="1">
            <a:off x="2699792" y="4055586"/>
            <a:ext cx="7920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/>
              <a:t>23,0%</a:t>
            </a:r>
            <a:endParaRPr lang="ru-RU" sz="1600" b="1" dirty="0"/>
          </a:p>
        </p:txBody>
      </p:sp>
      <p:sp>
        <p:nvSpPr>
          <p:cNvPr id="16392" name="TextBox 11"/>
          <p:cNvSpPr txBox="1">
            <a:spLocks noChangeArrowheads="1"/>
          </p:cNvSpPr>
          <p:nvPr/>
        </p:nvSpPr>
        <p:spPr bwMode="auto">
          <a:xfrm>
            <a:off x="4499993" y="2780928"/>
            <a:ext cx="9361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600" b="1" dirty="0" smtClean="0"/>
              <a:t>58,8%</a:t>
            </a:r>
            <a:endParaRPr lang="ru-RU" sz="1600" b="1" dirty="0"/>
          </a:p>
        </p:txBody>
      </p:sp>
      <p:sp>
        <p:nvSpPr>
          <p:cNvPr id="16393" name="TextBox 12"/>
          <p:cNvSpPr txBox="1">
            <a:spLocks noChangeArrowheads="1"/>
          </p:cNvSpPr>
          <p:nvPr/>
        </p:nvSpPr>
        <p:spPr bwMode="auto">
          <a:xfrm>
            <a:off x="2627784" y="4725144"/>
            <a:ext cx="101552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/>
              <a:t>19,3%</a:t>
            </a:r>
            <a:endParaRPr lang="ru-RU" sz="1600" b="1" dirty="0"/>
          </a:p>
        </p:txBody>
      </p:sp>
      <p:sp>
        <p:nvSpPr>
          <p:cNvPr id="16394" name="TextBox 13"/>
          <p:cNvSpPr txBox="1">
            <a:spLocks noChangeArrowheads="1"/>
          </p:cNvSpPr>
          <p:nvPr/>
        </p:nvSpPr>
        <p:spPr bwMode="auto">
          <a:xfrm>
            <a:off x="4499992" y="4005064"/>
            <a:ext cx="10006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/>
              <a:t>19,5%</a:t>
            </a:r>
            <a:endParaRPr lang="ru-RU" sz="1600" b="1" dirty="0"/>
          </a:p>
        </p:txBody>
      </p:sp>
      <p:sp>
        <p:nvSpPr>
          <p:cNvPr id="16395" name="TextBox 14"/>
          <p:cNvSpPr txBox="1">
            <a:spLocks noChangeArrowheads="1"/>
          </p:cNvSpPr>
          <p:nvPr/>
        </p:nvSpPr>
        <p:spPr bwMode="auto">
          <a:xfrm>
            <a:off x="4499992" y="4725144"/>
            <a:ext cx="10006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/>
              <a:t>21,7%</a:t>
            </a:r>
            <a:endParaRPr lang="ru-RU" sz="1600" b="1" dirty="0"/>
          </a:p>
        </p:txBody>
      </p:sp>
      <p:sp>
        <p:nvSpPr>
          <p:cNvPr id="16396" name="TextBox 15"/>
          <p:cNvSpPr txBox="1">
            <a:spLocks noChangeArrowheads="1"/>
          </p:cNvSpPr>
          <p:nvPr/>
        </p:nvSpPr>
        <p:spPr bwMode="auto">
          <a:xfrm>
            <a:off x="6516688" y="2852936"/>
            <a:ext cx="7489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/>
              <a:t>57,1%</a:t>
            </a:r>
            <a:endParaRPr lang="ru-RU" sz="1600" b="1" dirty="0"/>
          </a:p>
        </p:txBody>
      </p:sp>
      <p:sp>
        <p:nvSpPr>
          <p:cNvPr id="16397" name="TextBox 16"/>
          <p:cNvSpPr txBox="1">
            <a:spLocks noChangeArrowheads="1"/>
          </p:cNvSpPr>
          <p:nvPr/>
        </p:nvSpPr>
        <p:spPr bwMode="auto">
          <a:xfrm>
            <a:off x="6372200" y="4005064"/>
            <a:ext cx="93610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/>
              <a:t>20,5%</a:t>
            </a:r>
            <a:endParaRPr lang="ru-RU" sz="1600" b="1" dirty="0"/>
          </a:p>
        </p:txBody>
      </p:sp>
      <p:sp>
        <p:nvSpPr>
          <p:cNvPr id="16398" name="TextBox 17"/>
          <p:cNvSpPr txBox="1">
            <a:spLocks noChangeArrowheads="1"/>
          </p:cNvSpPr>
          <p:nvPr/>
        </p:nvSpPr>
        <p:spPr bwMode="auto">
          <a:xfrm>
            <a:off x="6444208" y="4725144"/>
            <a:ext cx="8214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/>
              <a:t>22,4%</a:t>
            </a:r>
            <a:endParaRPr lang="ru-RU" sz="1600" b="1" dirty="0"/>
          </a:p>
        </p:txBody>
      </p:sp>
      <p:sp>
        <p:nvSpPr>
          <p:cNvPr id="16399" name="TextBox 18"/>
          <p:cNvSpPr txBox="1">
            <a:spLocks noChangeArrowheads="1"/>
          </p:cNvSpPr>
          <p:nvPr/>
        </p:nvSpPr>
        <p:spPr bwMode="auto">
          <a:xfrm>
            <a:off x="8342313" y="2852936"/>
            <a:ext cx="7489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/>
              <a:t>62,2%</a:t>
            </a:r>
            <a:endParaRPr lang="ru-RU" sz="1600" b="1" dirty="0"/>
          </a:p>
        </p:txBody>
      </p:sp>
      <p:sp>
        <p:nvSpPr>
          <p:cNvPr id="16400" name="TextBox 19"/>
          <p:cNvSpPr txBox="1">
            <a:spLocks noChangeArrowheads="1"/>
          </p:cNvSpPr>
          <p:nvPr/>
        </p:nvSpPr>
        <p:spPr bwMode="auto">
          <a:xfrm>
            <a:off x="8361363" y="4149080"/>
            <a:ext cx="7489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/>
              <a:t>13,4%</a:t>
            </a:r>
            <a:endParaRPr lang="ru-RU" sz="1600" b="1" dirty="0"/>
          </a:p>
        </p:txBody>
      </p:sp>
      <p:sp>
        <p:nvSpPr>
          <p:cNvPr id="16401" name="TextBox 20"/>
          <p:cNvSpPr txBox="1">
            <a:spLocks noChangeArrowheads="1"/>
          </p:cNvSpPr>
          <p:nvPr/>
        </p:nvSpPr>
        <p:spPr bwMode="auto">
          <a:xfrm>
            <a:off x="8361363" y="4653136"/>
            <a:ext cx="7489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/>
              <a:t>24,4%</a:t>
            </a:r>
            <a:endParaRPr lang="ru-RU" sz="1600" b="1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2195736" y="2276872"/>
            <a:ext cx="1447577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2487476" y="1915553"/>
            <a:ext cx="1296144" cy="43204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200" b="1" dirty="0" smtClean="0">
                <a:solidFill>
                  <a:srgbClr val="7030A0"/>
                </a:solidFill>
                <a:cs typeface="Times New Roman" pitchFamily="18" charset="0"/>
              </a:rPr>
              <a:t>5,6%</a:t>
            </a:r>
            <a:endParaRPr lang="ru-RU" sz="1200" b="1" dirty="0">
              <a:solidFill>
                <a:srgbClr val="7030A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3059832" y="6237312"/>
            <a:ext cx="2895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BC6B7B09-76C6-4DB0-A94C-ECE841185F99}" type="slidenum">
              <a:rPr lang="ru-RU" smtClean="0"/>
              <a:pPr algn="ctr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272806" y="476672"/>
            <a:ext cx="8856983" cy="1143000"/>
          </a:xfrm>
        </p:spPr>
        <p:txBody>
          <a:bodyPr/>
          <a:lstStyle/>
          <a:p>
            <a:pPr algn="ctr"/>
            <a:r>
              <a:rPr lang="ru-RU" sz="2700" dirty="0" smtClean="0">
                <a:latin typeface="Times New Roman" pitchFamily="18" charset="0"/>
              </a:rPr>
              <a:t>Собственные доходы бюджета Пермского муниципального района на 2014 - 2015 годы, тыс. руб.</a:t>
            </a:r>
          </a:p>
        </p:txBody>
      </p:sp>
      <p:graphicFrame>
        <p:nvGraphicFramePr>
          <p:cNvPr id="44071" name="Group 3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9226505"/>
              </p:ext>
            </p:extLst>
          </p:nvPr>
        </p:nvGraphicFramePr>
        <p:xfrm>
          <a:off x="251520" y="1772816"/>
          <a:ext cx="8640959" cy="3871205"/>
        </p:xfrm>
        <a:graphic>
          <a:graphicData uri="http://schemas.openxmlformats.org/drawingml/2006/table">
            <a:tbl>
              <a:tblPr/>
              <a:tblGrid>
                <a:gridCol w="1610894"/>
                <a:gridCol w="1171559"/>
                <a:gridCol w="1391227"/>
                <a:gridCol w="1098337"/>
                <a:gridCol w="951892"/>
                <a:gridCol w="805447"/>
                <a:gridCol w="1025114"/>
                <a:gridCol w="586489"/>
              </a:tblGrid>
              <a:tr h="7073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2014 года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год прогноз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  <a:r>
                        <a:rPr lang="ru-RU" sz="18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 </a:t>
                      </a:r>
                      <a:r>
                        <a:rPr lang="ru-RU" sz="1800" b="1" i="0" u="none" strike="noStrike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</a:t>
                      </a:r>
                      <a:r>
                        <a:rPr lang="ru-RU" sz="18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плана</a:t>
                      </a:r>
                      <a:endParaRPr lang="ru-RU" sz="18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  <a:r>
                        <a:rPr lang="ru-RU" sz="18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 </a:t>
                      </a:r>
                      <a:r>
                        <a:rPr lang="ru-RU" sz="1800" b="1" i="0" u="none" strike="noStrike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</a:t>
                      </a:r>
                      <a:r>
                        <a:rPr lang="ru-RU" sz="18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плана</a:t>
                      </a:r>
                      <a:endParaRPr lang="ru-RU" sz="18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56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первона-чальный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уточнен-ный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8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8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8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433 135,3</a:t>
                      </a:r>
                      <a:endParaRPr lang="ru-RU" sz="18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494 233,2</a:t>
                      </a:r>
                      <a:endParaRPr lang="ru-RU" sz="18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8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498 417,1</a:t>
                      </a:r>
                      <a:endParaRPr lang="ru-RU" sz="18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65 281,8</a:t>
                      </a:r>
                      <a:endParaRPr lang="ru-RU" sz="18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8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115,1</a:t>
                      </a:r>
                      <a:endParaRPr lang="ru-RU" sz="18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4 183,9</a:t>
                      </a:r>
                      <a:endParaRPr lang="ru-RU" sz="18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100,8</a:t>
                      </a:r>
                      <a:endParaRPr lang="ru-RU" sz="18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8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Дотация из краевого бюджета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515 </a:t>
                      </a:r>
                      <a:r>
                        <a:rPr lang="ru-RU" sz="1800" b="1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888,8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515 </a:t>
                      </a:r>
                      <a:r>
                        <a:rPr lang="ru-RU" sz="1800" b="1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888,8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8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462 </a:t>
                      </a:r>
                      <a:r>
                        <a:rPr lang="ru-RU" sz="1800" b="1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381,6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-</a:t>
                      </a:r>
                      <a:r>
                        <a:rPr lang="ru-RU" sz="1800" b="1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53 507,2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8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89,6</a:t>
                      </a:r>
                      <a:endParaRPr lang="ru-RU" sz="18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-</a:t>
                      </a:r>
                      <a:r>
                        <a:rPr lang="ru-RU" sz="1800" b="1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53 507,2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89,6</a:t>
                      </a:r>
                      <a:endParaRPr lang="ru-RU" sz="18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949 </a:t>
                      </a:r>
                      <a:r>
                        <a:rPr lang="ru-RU" sz="1800" b="1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024,1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1 010 122,0</a:t>
                      </a:r>
                      <a:endParaRPr lang="ru-RU" sz="18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960 798 ,7</a:t>
                      </a:r>
                      <a:endParaRPr lang="ru-RU" sz="18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11 774,6</a:t>
                      </a:r>
                      <a:endParaRPr lang="ru-RU" sz="18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8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101,2</a:t>
                      </a:r>
                      <a:endParaRPr lang="ru-RU" sz="18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-</a:t>
                      </a:r>
                      <a:r>
                        <a:rPr lang="ru-RU" sz="1800" b="1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49 </a:t>
                      </a:r>
                      <a:r>
                        <a:rPr lang="ru-RU" sz="18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323,3</a:t>
                      </a:r>
                      <a:endParaRPr lang="ru-RU" sz="18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95,1</a:t>
                      </a:r>
                      <a:endParaRPr lang="ru-RU" sz="18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72723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620713"/>
            <a:ext cx="8642350" cy="7397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Структура собственных доходов бюджета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Пермского муниципального района на 2015 год</a:t>
            </a:r>
          </a:p>
        </p:txBody>
      </p:sp>
      <p:graphicFrame>
        <p:nvGraphicFramePr>
          <p:cNvPr id="2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7077992"/>
              </p:ext>
            </p:extLst>
          </p:nvPr>
        </p:nvGraphicFramePr>
        <p:xfrm>
          <a:off x="265113" y="1622425"/>
          <a:ext cx="8467725" cy="4914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Динамика поступления налоговых доходов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 на 2014 - 2017 годы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8525369"/>
              </p:ext>
            </p:extLst>
          </p:nvPr>
        </p:nvGraphicFramePr>
        <p:xfrm>
          <a:off x="0" y="1714500"/>
          <a:ext cx="8985250" cy="4681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785813" y="6072188"/>
            <a:ext cx="7185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323528" y="1268413"/>
            <a:ext cx="1296144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2000" dirty="0">
                <a:latin typeface="Arial" charset="0"/>
              </a:rPr>
              <a:t>млн. руб.</a:t>
            </a:r>
          </a:p>
        </p:txBody>
      </p:sp>
      <p:sp>
        <p:nvSpPr>
          <p:cNvPr id="18439" name="Rectangle 4"/>
          <p:cNvSpPr>
            <a:spLocks noChangeArrowheads="1"/>
          </p:cNvSpPr>
          <p:nvPr/>
        </p:nvSpPr>
        <p:spPr bwMode="auto">
          <a:xfrm>
            <a:off x="5076056" y="3346141"/>
            <a:ext cx="648072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ru-RU" sz="1600" b="1" dirty="0">
              <a:solidFill>
                <a:srgbClr val="FF3300"/>
              </a:solidFill>
              <a:latin typeface="Arial" charset="0"/>
            </a:endParaRPr>
          </a:p>
          <a:p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6,3%</a:t>
            </a:r>
            <a:endParaRPr lang="ru-RU" sz="1600" b="1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8440" name="Rectangle 4"/>
          <p:cNvSpPr>
            <a:spLocks noChangeArrowheads="1"/>
          </p:cNvSpPr>
          <p:nvPr/>
        </p:nvSpPr>
        <p:spPr bwMode="auto">
          <a:xfrm>
            <a:off x="2267744" y="4221088"/>
            <a:ext cx="936104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14,1%</a:t>
            </a:r>
            <a:endParaRPr lang="ru-RU" sz="1600" b="1" i="1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Динамика поступления неналоговых доходов                                  на 2014-2017 годы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8835240"/>
              </p:ext>
            </p:extLst>
          </p:nvPr>
        </p:nvGraphicFramePr>
        <p:xfrm>
          <a:off x="179512" y="1494632"/>
          <a:ext cx="9144000" cy="4899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179512" y="1271588"/>
            <a:ext cx="136815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2000" dirty="0">
                <a:latin typeface="Georgia" pitchFamily="18" charset="0"/>
              </a:rPr>
              <a:t>мл</a:t>
            </a:r>
            <a:r>
              <a:rPr lang="ru-RU" sz="2000" dirty="0"/>
              <a:t>н</a:t>
            </a:r>
            <a:r>
              <a:rPr lang="ru-RU" sz="2000" dirty="0">
                <a:latin typeface="Georgia" pitchFamily="18" charset="0"/>
              </a:rPr>
              <a:t>. руб.</a:t>
            </a:r>
          </a:p>
        </p:txBody>
      </p:sp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5292080" y="3449864"/>
            <a:ext cx="100013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-23,8%</a:t>
            </a:r>
            <a:endParaRPr lang="ru-RU" sz="1600" b="1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0488" name="Rectangle 4"/>
          <p:cNvSpPr>
            <a:spLocks noChangeArrowheads="1"/>
          </p:cNvSpPr>
          <p:nvPr/>
        </p:nvSpPr>
        <p:spPr bwMode="auto">
          <a:xfrm>
            <a:off x="2411760" y="3464365"/>
            <a:ext cx="79379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20,5%</a:t>
            </a:r>
            <a:endParaRPr lang="ru-RU" sz="1600" b="1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6159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Динамика расходов бюджета                                            Пермского муниципального района на 2014-2017 годы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1649595"/>
              </p:ext>
            </p:extLst>
          </p:nvPr>
        </p:nvGraphicFramePr>
        <p:xfrm>
          <a:off x="31750" y="1484313"/>
          <a:ext cx="8978900" cy="4899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dirty="0"/>
          </a:p>
        </p:txBody>
      </p:sp>
      <p:sp>
        <p:nvSpPr>
          <p:cNvPr id="459780" name="Rectangle 4"/>
          <p:cNvSpPr>
            <a:spLocks noChangeArrowheads="1"/>
          </p:cNvSpPr>
          <p:nvPr/>
        </p:nvSpPr>
        <p:spPr bwMode="auto">
          <a:xfrm>
            <a:off x="22225" y="1470025"/>
            <a:ext cx="1630363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ru-RU" sz="2000" dirty="0">
                <a:latin typeface="+mn-lt"/>
              </a:rPr>
              <a:t>млн. руб.</a:t>
            </a: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auto">
          <a:xfrm>
            <a:off x="5076056" y="2603195"/>
            <a:ext cx="936103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-6,9%</a:t>
            </a:r>
            <a:endParaRPr lang="ru-RU" sz="1600" b="1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512" name="Rectangle 4"/>
          <p:cNvSpPr>
            <a:spLocks noChangeArrowheads="1"/>
          </p:cNvSpPr>
          <p:nvPr/>
        </p:nvSpPr>
        <p:spPr bwMode="auto">
          <a:xfrm>
            <a:off x="2987824" y="2276872"/>
            <a:ext cx="792088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1500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3,8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%</a:t>
            </a:r>
            <a:endParaRPr lang="ru-RU" sz="1400" b="1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8373616" cy="1008062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latin typeface="Times New Roman" pitchFamily="18" charset="0"/>
              </a:rPr>
              <a:t>Формирование </a:t>
            </a:r>
            <a:r>
              <a:rPr lang="ru-RU" sz="2600" b="1" dirty="0">
                <a:latin typeface="Times New Roman" pitchFamily="18" charset="0"/>
              </a:rPr>
              <a:t>расходов </a:t>
            </a:r>
            <a:r>
              <a:rPr lang="ru-RU" sz="2600" b="1" dirty="0" smtClean="0">
                <a:latin typeface="Times New Roman" pitchFamily="18" charset="0"/>
              </a:rPr>
              <a:t>бюджета                                     Пермского муниципального района на 2015-2017 </a:t>
            </a:r>
            <a:r>
              <a:rPr lang="ru-RU" sz="2600" b="1" dirty="0">
                <a:latin typeface="Times New Roman" pitchFamily="18" charset="0"/>
              </a:rPr>
              <a:t>годы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700808"/>
            <a:ext cx="8856984" cy="482453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приоритет – действующие обязательства; </a:t>
            </a:r>
          </a:p>
          <a:p>
            <a:pPr>
              <a:lnSpc>
                <a:spcPct val="9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исполнение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указа Президента РФ от 07.05.2012 № 597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в части повышения заработной платы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педагогических работников дополнительного образования, культуры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, физической культуры 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спорта;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индексация должностных окладов работников ОМС и казенных учреждений на 6,6%;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индексация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расходов на коммунальные услуги, материальные и другие расходы;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реализация муниципальных программ;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реализация инвестиционных проектов на условиях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софинансирования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.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A3E1-082F-4973-BE12-81163EC3DDB9}" type="slidenum">
              <a:rPr lang="ru-RU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728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5" name="Rectangle 3"/>
          <p:cNvSpPr>
            <a:spLocks noGrp="1" noChangeArrowheads="1"/>
          </p:cNvSpPr>
          <p:nvPr>
            <p:ph idx="1"/>
          </p:nvPr>
        </p:nvSpPr>
        <p:spPr>
          <a:xfrm>
            <a:off x="494078" y="1270448"/>
            <a:ext cx="8075612" cy="5256212"/>
          </a:xfrm>
        </p:spPr>
        <p:txBody>
          <a:bodyPr>
            <a:normAutofit/>
          </a:bodyPr>
          <a:lstStyle/>
          <a:p>
            <a:pPr marL="365760" indent="-256032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   </a:t>
            </a: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5229225" y="2559050"/>
            <a:ext cx="16113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ru-RU" sz="2400" dirty="0">
              <a:latin typeface="Arial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14325" y="404663"/>
            <a:ext cx="8373616" cy="79242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Среднемесячная заработная плата</a:t>
            </a:r>
            <a:endParaRPr lang="ru-RU" sz="2600" b="1" dirty="0">
              <a:latin typeface="Times New Roman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40195" y="4942236"/>
            <a:ext cx="8075613" cy="1584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65125" indent="-255588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7225" indent="-2460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Georgia" pitchFamily="18" charset="0"/>
              <a:buChar char="▫"/>
              <a:defRPr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2338" indent="-2190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13" indent="-20002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063" indent="-1825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 kern="1200">
                <a:solidFill>
                  <a:srgbClr val="A04DA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Font typeface="Georgia" pitchFamily="18" charset="0"/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работников культуры, физической культуры и спорта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</a:rPr>
              <a:t>2015 год – 21338,4 руб.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(рост на 22,0 % к 2014 г.)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</a:rPr>
              <a:t>2016 год – 25589,4 руб.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(рост на 20,0 % к 2015 г.)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</a:rPr>
              <a:t>2017 год – 33599,0 руб.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(рост на 31,3 % к 2016 г.)</a:t>
            </a:r>
          </a:p>
          <a:p>
            <a:pPr marL="109537" indent="0">
              <a:lnSpc>
                <a:spcPct val="90000"/>
              </a:lnSpc>
              <a:buFont typeface="Georgia" pitchFamily="18" charset="0"/>
              <a:buNone/>
            </a:pPr>
            <a:endParaRPr lang="ru-RU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96430" y="1043323"/>
            <a:ext cx="8075613" cy="1947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65125" indent="-255588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7225" indent="-2460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Georgia" pitchFamily="18" charset="0"/>
              <a:buChar char="▫"/>
              <a:defRPr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2338" indent="-2190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13" indent="-20002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063" indent="-1825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 kern="1200">
                <a:solidFill>
                  <a:srgbClr val="A04DA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педагогических работников 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учреждений 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дополнительного 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образования детей, 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подведомственных Управлению 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>
              <a:lnSpc>
                <a:spcPct val="90000"/>
              </a:lnSpc>
            </a:pP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</a:rPr>
              <a:t>2015 год – 30490 руб.</a:t>
            </a:r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(рост на 13 % к 2014 г.)</a:t>
            </a:r>
          </a:p>
          <a:p>
            <a:pPr>
              <a:lnSpc>
                <a:spcPct val="90000"/>
              </a:lnSpc>
            </a:pP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</a:rPr>
              <a:t>2016 год – 34382 руб.</a:t>
            </a:r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(рост на 13 % к 2015 г.)</a:t>
            </a:r>
          </a:p>
          <a:p>
            <a:pPr>
              <a:lnSpc>
                <a:spcPct val="90000"/>
              </a:lnSpc>
            </a:pP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</a:rPr>
              <a:t>2017 год – 39657 руб.</a:t>
            </a:r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(рост на 15 % к 2016 г.)</a:t>
            </a:r>
          </a:p>
          <a:p>
            <a:pPr marL="109537" indent="0">
              <a:lnSpc>
                <a:spcPct val="90000"/>
              </a:lnSpc>
              <a:buFont typeface="Georgia" pitchFamily="18" charset="0"/>
              <a:buNone/>
            </a:pPr>
            <a:endParaRPr lang="ru-RU" sz="2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40320" y="3024138"/>
            <a:ext cx="8075613" cy="1701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65125" indent="-255588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7225" indent="-2460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Georgia" pitchFamily="18" charset="0"/>
              <a:buChar char="▫"/>
              <a:defRPr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2338" indent="-2190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13" indent="-20002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063" indent="-1825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 kern="1200">
                <a:solidFill>
                  <a:srgbClr val="A04DA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педагогических работников 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детских школ искусств</a:t>
            </a:r>
          </a:p>
          <a:p>
            <a:pPr>
              <a:lnSpc>
                <a:spcPct val="90000"/>
              </a:lnSpc>
            </a:pP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</a:rPr>
              <a:t>2015 год – 24610 руб.</a:t>
            </a:r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(рост на 14 % к 2014 г.)</a:t>
            </a:r>
          </a:p>
          <a:p>
            <a:pPr>
              <a:lnSpc>
                <a:spcPct val="90000"/>
              </a:lnSpc>
            </a:pP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</a:rPr>
              <a:t>2016 год – 27950 руб.</a:t>
            </a:r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(рост на 14 % к 2014 г.)</a:t>
            </a:r>
          </a:p>
          <a:p>
            <a:pPr>
              <a:lnSpc>
                <a:spcPct val="90000"/>
              </a:lnSpc>
            </a:pP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</a:rPr>
              <a:t>2017 год – 31919 руб.</a:t>
            </a:r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(рост на 14 % к 2014 г.)</a:t>
            </a:r>
          </a:p>
          <a:p>
            <a:pPr marL="109537" indent="0">
              <a:lnSpc>
                <a:spcPct val="90000"/>
              </a:lnSpc>
              <a:buFont typeface="Georgia" pitchFamily="18" charset="0"/>
              <a:buNone/>
            </a:pPr>
            <a:endParaRPr lang="ru-RU" sz="26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6159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Структура расходов бюджета                                            Пермского муниципального района на 2015 год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23" name="Объект 2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6880578"/>
              </p:ext>
            </p:extLst>
          </p:nvPr>
        </p:nvGraphicFramePr>
        <p:xfrm>
          <a:off x="107504" y="1470025"/>
          <a:ext cx="8831262" cy="5202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 flipH="1">
            <a:off x="1763688" y="2996952"/>
            <a:ext cx="1296144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/>
              <a:t>Сравнение схем межбюджетного регулирования бюджетов поселений</a:t>
            </a:r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1398588" y="1519238"/>
            <a:ext cx="17653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484356" name="Group 4"/>
          <p:cNvGraphicFramePr>
            <a:graphicFrameLocks noGrp="1"/>
          </p:cNvGraphicFramePr>
          <p:nvPr/>
        </p:nvGraphicFramePr>
        <p:xfrm>
          <a:off x="1408113" y="1528763"/>
          <a:ext cx="1743075" cy="847725"/>
        </p:xfrm>
        <a:graphic>
          <a:graphicData uri="http://schemas.openxmlformats.org/drawingml/2006/table">
            <a:tbl>
              <a:tblPr/>
              <a:tblGrid>
                <a:gridCol w="1743075"/>
              </a:tblGrid>
              <a:tr h="847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871" name="Line 10"/>
          <p:cNvSpPr>
            <a:spLocks noChangeShapeType="1"/>
          </p:cNvSpPr>
          <p:nvPr/>
        </p:nvSpPr>
        <p:spPr bwMode="auto">
          <a:xfrm>
            <a:off x="5292725" y="28527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72" name="Oval 11"/>
          <p:cNvSpPr>
            <a:spLocks noChangeArrowheads="1"/>
          </p:cNvSpPr>
          <p:nvPr/>
        </p:nvSpPr>
        <p:spPr bwMode="auto">
          <a:xfrm>
            <a:off x="179388" y="1844675"/>
            <a:ext cx="3240087" cy="1295400"/>
          </a:xfrm>
          <a:prstGeom prst="ellipse">
            <a:avLst/>
          </a:prstGeom>
          <a:solidFill>
            <a:srgbClr val="C7F5C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Районный </a:t>
            </a:r>
          </a:p>
          <a:p>
            <a:pPr algn="ctr"/>
            <a:r>
              <a:rPr lang="ru-RU"/>
              <a:t>ФФПП</a:t>
            </a:r>
          </a:p>
        </p:txBody>
      </p:sp>
      <p:sp>
        <p:nvSpPr>
          <p:cNvPr id="36873" name="Oval 12"/>
          <p:cNvSpPr>
            <a:spLocks noChangeArrowheads="1"/>
          </p:cNvSpPr>
          <p:nvPr/>
        </p:nvSpPr>
        <p:spPr bwMode="auto">
          <a:xfrm>
            <a:off x="323850" y="3357563"/>
            <a:ext cx="3168650" cy="129698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Резерв </a:t>
            </a:r>
          </a:p>
          <a:p>
            <a:pPr algn="ctr"/>
            <a:r>
              <a:rPr lang="ru-RU" dirty="0"/>
              <a:t>выравнивания</a:t>
            </a:r>
          </a:p>
        </p:txBody>
      </p:sp>
      <p:sp>
        <p:nvSpPr>
          <p:cNvPr id="36874" name="Rectangle 13"/>
          <p:cNvSpPr>
            <a:spLocks noChangeArrowheads="1"/>
          </p:cNvSpPr>
          <p:nvPr/>
        </p:nvSpPr>
        <p:spPr bwMode="auto">
          <a:xfrm>
            <a:off x="4071938" y="1989138"/>
            <a:ext cx="1939925" cy="1079500"/>
          </a:xfrm>
          <a:prstGeom prst="rect">
            <a:avLst/>
          </a:prstGeom>
          <a:solidFill>
            <a:srgbClr val="C7F5C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dirty="0" smtClean="0"/>
              <a:t>37 961,0 т</a:t>
            </a:r>
            <a:r>
              <a:rPr lang="ru-RU" sz="2800" dirty="0"/>
              <a:t>. р.</a:t>
            </a:r>
          </a:p>
        </p:txBody>
      </p:sp>
      <p:sp>
        <p:nvSpPr>
          <p:cNvPr id="36875" name="AutoShape 14"/>
          <p:cNvSpPr>
            <a:spLocks noChangeArrowheads="1"/>
          </p:cNvSpPr>
          <p:nvPr/>
        </p:nvSpPr>
        <p:spPr bwMode="auto">
          <a:xfrm>
            <a:off x="3455193" y="2299607"/>
            <a:ext cx="576263" cy="433388"/>
          </a:xfrm>
          <a:prstGeom prst="homePlate">
            <a:avLst>
              <a:gd name="adj" fmla="val 33242"/>
            </a:avLst>
          </a:prstGeom>
          <a:solidFill>
            <a:srgbClr val="C7F5C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6" name="AutoShape 15"/>
          <p:cNvSpPr>
            <a:spLocks noChangeArrowheads="1"/>
          </p:cNvSpPr>
          <p:nvPr/>
        </p:nvSpPr>
        <p:spPr bwMode="auto">
          <a:xfrm>
            <a:off x="6011863" y="2276475"/>
            <a:ext cx="576262" cy="433388"/>
          </a:xfrm>
          <a:prstGeom prst="homePlate">
            <a:avLst>
              <a:gd name="adj" fmla="val 33242"/>
            </a:avLst>
          </a:prstGeom>
          <a:solidFill>
            <a:srgbClr val="C7F5C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7" name="AutoShape 16"/>
          <p:cNvSpPr>
            <a:spLocks noChangeArrowheads="1"/>
          </p:cNvSpPr>
          <p:nvPr/>
        </p:nvSpPr>
        <p:spPr bwMode="auto">
          <a:xfrm>
            <a:off x="3509736" y="3801836"/>
            <a:ext cx="576263" cy="433387"/>
          </a:xfrm>
          <a:prstGeom prst="homePlate">
            <a:avLst>
              <a:gd name="adj" fmla="val 33242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8" name="Rectangle 17"/>
          <p:cNvSpPr>
            <a:spLocks noChangeArrowheads="1"/>
          </p:cNvSpPr>
          <p:nvPr/>
        </p:nvSpPr>
        <p:spPr bwMode="auto">
          <a:xfrm>
            <a:off x="4071938" y="3573463"/>
            <a:ext cx="1939925" cy="10080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dirty="0"/>
              <a:t> </a:t>
            </a:r>
            <a:r>
              <a:rPr lang="ru-RU" sz="2800" dirty="0" smtClean="0"/>
              <a:t>92 352,0 т</a:t>
            </a:r>
            <a:r>
              <a:rPr lang="ru-RU" sz="2800" dirty="0"/>
              <a:t>. р.</a:t>
            </a:r>
          </a:p>
        </p:txBody>
      </p:sp>
      <p:sp>
        <p:nvSpPr>
          <p:cNvPr id="36879" name="Rectangle 18"/>
          <p:cNvSpPr>
            <a:spLocks noChangeArrowheads="1"/>
          </p:cNvSpPr>
          <p:nvPr/>
        </p:nvSpPr>
        <p:spPr bwMode="auto">
          <a:xfrm>
            <a:off x="6659563" y="1916113"/>
            <a:ext cx="2087562" cy="1008062"/>
          </a:xfrm>
          <a:prstGeom prst="rect">
            <a:avLst/>
          </a:prstGeom>
          <a:solidFill>
            <a:srgbClr val="C7F5C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 </a:t>
            </a:r>
            <a:r>
              <a:rPr lang="ru-RU" sz="2800" dirty="0" smtClean="0"/>
              <a:t>39 032,0 т</a:t>
            </a:r>
            <a:r>
              <a:rPr lang="ru-RU" sz="2800" dirty="0"/>
              <a:t>. р</a:t>
            </a:r>
            <a:r>
              <a:rPr lang="ru-RU" dirty="0"/>
              <a:t>.</a:t>
            </a:r>
          </a:p>
        </p:txBody>
      </p:sp>
      <p:sp>
        <p:nvSpPr>
          <p:cNvPr id="36880" name="AutoShape 19"/>
          <p:cNvSpPr>
            <a:spLocks noChangeArrowheads="1"/>
          </p:cNvSpPr>
          <p:nvPr/>
        </p:nvSpPr>
        <p:spPr bwMode="auto">
          <a:xfrm>
            <a:off x="6011863" y="3789363"/>
            <a:ext cx="576262" cy="445860"/>
          </a:xfrm>
          <a:prstGeom prst="homePlate">
            <a:avLst>
              <a:gd name="adj" fmla="val 33242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81" name="Rectangle 20"/>
          <p:cNvSpPr>
            <a:spLocks noChangeArrowheads="1"/>
          </p:cNvSpPr>
          <p:nvPr/>
        </p:nvSpPr>
        <p:spPr bwMode="auto">
          <a:xfrm>
            <a:off x="6653665" y="3573463"/>
            <a:ext cx="2087563" cy="10080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dirty="0" smtClean="0"/>
              <a:t>27 200,0 т</a:t>
            </a:r>
            <a:r>
              <a:rPr lang="ru-RU" sz="2800" dirty="0"/>
              <a:t>. р.</a:t>
            </a:r>
          </a:p>
        </p:txBody>
      </p:sp>
      <p:sp>
        <p:nvSpPr>
          <p:cNvPr id="36882" name="Rectangle 21"/>
          <p:cNvSpPr>
            <a:spLocks noChangeArrowheads="1"/>
          </p:cNvSpPr>
          <p:nvPr/>
        </p:nvSpPr>
        <p:spPr bwMode="auto">
          <a:xfrm>
            <a:off x="4067175" y="1341438"/>
            <a:ext cx="16557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u="sng" dirty="0" smtClean="0"/>
              <a:t>2014 </a:t>
            </a:r>
            <a:r>
              <a:rPr lang="ru-RU" u="sng" dirty="0"/>
              <a:t>год</a:t>
            </a:r>
          </a:p>
        </p:txBody>
      </p:sp>
      <p:sp>
        <p:nvSpPr>
          <p:cNvPr id="36883" name="Rectangle 22"/>
          <p:cNvSpPr>
            <a:spLocks noChangeArrowheads="1"/>
          </p:cNvSpPr>
          <p:nvPr/>
        </p:nvSpPr>
        <p:spPr bwMode="auto">
          <a:xfrm>
            <a:off x="6877050" y="1341438"/>
            <a:ext cx="16557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u="sng" dirty="0" smtClean="0"/>
              <a:t>2015 </a:t>
            </a:r>
            <a:r>
              <a:rPr lang="ru-RU" u="sng" dirty="0"/>
              <a:t>год</a:t>
            </a:r>
          </a:p>
        </p:txBody>
      </p:sp>
      <p:sp>
        <p:nvSpPr>
          <p:cNvPr id="36884" name="Oval 23"/>
          <p:cNvSpPr>
            <a:spLocks noChangeArrowheads="1"/>
          </p:cNvSpPr>
          <p:nvPr/>
        </p:nvSpPr>
        <p:spPr bwMode="auto">
          <a:xfrm>
            <a:off x="250825" y="4941888"/>
            <a:ext cx="3240088" cy="1295400"/>
          </a:xfrm>
          <a:prstGeom prst="ellipse">
            <a:avLst/>
          </a:prstGeom>
          <a:solidFill>
            <a:srgbClr val="FEE7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Региональный </a:t>
            </a:r>
          </a:p>
          <a:p>
            <a:pPr algn="ctr"/>
            <a:r>
              <a:rPr lang="ru-RU"/>
              <a:t>ФФПП</a:t>
            </a:r>
          </a:p>
        </p:txBody>
      </p:sp>
      <p:sp>
        <p:nvSpPr>
          <p:cNvPr id="36885" name="AutoShape 24"/>
          <p:cNvSpPr>
            <a:spLocks noChangeArrowheads="1"/>
          </p:cNvSpPr>
          <p:nvPr/>
        </p:nvSpPr>
        <p:spPr bwMode="auto">
          <a:xfrm>
            <a:off x="6011863" y="5445919"/>
            <a:ext cx="576262" cy="504031"/>
          </a:xfrm>
          <a:prstGeom prst="homePlate">
            <a:avLst>
              <a:gd name="adj" fmla="val 39940"/>
            </a:avLst>
          </a:prstGeom>
          <a:solidFill>
            <a:srgbClr val="FEE7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86" name="AutoShape 25"/>
          <p:cNvSpPr>
            <a:spLocks noChangeArrowheads="1"/>
          </p:cNvSpPr>
          <p:nvPr/>
        </p:nvSpPr>
        <p:spPr bwMode="auto">
          <a:xfrm>
            <a:off x="3490913" y="5445919"/>
            <a:ext cx="576262" cy="433388"/>
          </a:xfrm>
          <a:prstGeom prst="homePlate">
            <a:avLst>
              <a:gd name="adj" fmla="val 33242"/>
            </a:avLst>
          </a:prstGeom>
          <a:solidFill>
            <a:srgbClr val="FEE7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87" name="Rectangle 26"/>
          <p:cNvSpPr>
            <a:spLocks noChangeArrowheads="1"/>
          </p:cNvSpPr>
          <p:nvPr/>
        </p:nvSpPr>
        <p:spPr bwMode="auto">
          <a:xfrm>
            <a:off x="6659563" y="5084763"/>
            <a:ext cx="2016125" cy="1079500"/>
          </a:xfrm>
          <a:prstGeom prst="rect">
            <a:avLst/>
          </a:prstGeom>
          <a:solidFill>
            <a:srgbClr val="FEE7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dirty="0" smtClean="0"/>
              <a:t>25 615,1 т</a:t>
            </a:r>
            <a:r>
              <a:rPr lang="ru-RU" sz="2800" dirty="0"/>
              <a:t>. р</a:t>
            </a:r>
            <a:r>
              <a:rPr lang="ru-RU" dirty="0"/>
              <a:t>.</a:t>
            </a:r>
          </a:p>
        </p:txBody>
      </p:sp>
      <p:sp>
        <p:nvSpPr>
          <p:cNvPr id="36888" name="Rectangle 27"/>
          <p:cNvSpPr>
            <a:spLocks noChangeArrowheads="1"/>
          </p:cNvSpPr>
          <p:nvPr/>
        </p:nvSpPr>
        <p:spPr bwMode="auto">
          <a:xfrm>
            <a:off x="4140200" y="5122863"/>
            <a:ext cx="1871663" cy="1079500"/>
          </a:xfrm>
          <a:prstGeom prst="rect">
            <a:avLst/>
          </a:prstGeom>
          <a:solidFill>
            <a:srgbClr val="FEE7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dirty="0"/>
              <a:t> </a:t>
            </a:r>
            <a:r>
              <a:rPr lang="ru-RU" sz="2800" dirty="0" smtClean="0"/>
              <a:t>24 164,4 т</a:t>
            </a:r>
            <a:r>
              <a:rPr lang="ru-RU" sz="2800" dirty="0"/>
              <a:t>. 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695"/>
            <a:ext cx="8229600" cy="855117"/>
          </a:xfrm>
        </p:spPr>
        <p:txBody>
          <a:bodyPr/>
          <a:lstStyle/>
          <a:p>
            <a:pPr algn="ctr" eaLnBrk="1" hangingPunct="1"/>
            <a:r>
              <a:rPr lang="ru-RU" sz="2700" b="1" dirty="0" smtClean="0">
                <a:latin typeface="Times New Roman" pitchFamily="18" charset="0"/>
              </a:rPr>
              <a:t>Прогноз социально-экономического развития Пермского района на 2014 - 2017 годы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4595565"/>
              </p:ext>
            </p:extLst>
          </p:nvPr>
        </p:nvGraphicFramePr>
        <p:xfrm>
          <a:off x="323528" y="2132856"/>
          <a:ext cx="8534400" cy="3786188"/>
        </p:xfrm>
        <a:graphic>
          <a:graphicData uri="http://schemas.openxmlformats.org/drawingml/2006/table">
            <a:tbl>
              <a:tblPr/>
              <a:tblGrid>
                <a:gridCol w="2027238"/>
                <a:gridCol w="1228804"/>
                <a:gridCol w="1000046"/>
                <a:gridCol w="1046162"/>
                <a:gridCol w="1119188"/>
                <a:gridCol w="1057275"/>
                <a:gridCol w="1055687"/>
              </a:tblGrid>
              <a:tr h="2937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Показатели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2012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2013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2014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2015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2016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2017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42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itchFamily="18" charset="0"/>
                        </a:rPr>
                        <a:t>Индекс потребительских цен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1042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itchFamily="18" charset="0"/>
                        </a:rPr>
                        <a:t>Индекс дефлятор на тепловую энергию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109,8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1042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itchFamily="18" charset="0"/>
                        </a:rPr>
                        <a:t>Индекс дефлятор на электрическую энергию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64389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8496944" cy="50405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</a:rPr>
              <a:t>Объемы дотаций из бюджета Пермского  района, тыс. руб.</a:t>
            </a: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A3E1-082F-4973-BE12-81163EC3DDB9}" type="slidenum">
              <a:rPr lang="ru-RU"/>
              <a:pPr/>
              <a:t>20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7565327"/>
              </p:ext>
            </p:extLst>
          </p:nvPr>
        </p:nvGraphicFramePr>
        <p:xfrm>
          <a:off x="179512" y="908720"/>
          <a:ext cx="8784976" cy="577592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800200"/>
                <a:gridCol w="1224136"/>
                <a:gridCol w="1224136"/>
                <a:gridCol w="1152128"/>
                <a:gridCol w="1152128"/>
                <a:gridCol w="1224136"/>
                <a:gridCol w="1008112"/>
              </a:tblGrid>
              <a:tr h="3706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бюджетов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сельских поселений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РФФПП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Дотация из резерва выравнивания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дотаций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30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4455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Бершетское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3 033,4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3 579,1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3250,0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3 000,0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6 283,4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6 579,1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27187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Гамовское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2 387,7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2 268,1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9309,0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11 696,7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2 268,1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27187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Двуреченское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</a:tr>
              <a:tr h="264455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Заболотское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2 258,3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2 329,5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2 258,3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2 329,5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264455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Кондратовское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</a:tr>
              <a:tr h="27187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Кукуштанское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6 018,6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6 995,3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15 712,6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21731,2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6 995,3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26702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Култаевское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21 110,8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21 110,8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27187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Лобановское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4 607,9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4 885,6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13 810,1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2 500,0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18 418,0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7 385,6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27187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Пальниковское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2 800,7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2 915,1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2 800,7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2 915,1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267022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Платошинское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2 953,4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2 839,5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12 368,5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1 000,0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15 321,9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3 839,5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27187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Савинское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</a:tr>
              <a:tr h="267022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Сылвенское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3 119,6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12 779,3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12 779,3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3 119,6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307615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Усть-Качкинское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</a:tr>
              <a:tr h="27187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Фроловское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1 455,6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147,3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6 200,0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1 455,6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6 347,3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292735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Хохловское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1 265,3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1 670,8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2 120,0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3 385,3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1 670,8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271877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Юго-Камское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11 180,1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8 282,1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23 870,0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14 500,0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35 050,1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22 782,1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267022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Юговское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2 020,0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2 020,0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267022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37 961,0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39 032,0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116 350,3</a:t>
                      </a:r>
                      <a:endParaRPr lang="ru-RU" sz="14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27 200,0</a:t>
                      </a:r>
                      <a:endParaRPr lang="ru-RU" sz="14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154 311,3</a:t>
                      </a:r>
                      <a:endParaRPr lang="ru-RU" sz="14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66 232,0</a:t>
                      </a:r>
                      <a:endParaRPr lang="ru-RU" sz="14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347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6159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Динамика расходов бюджета района на 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Образование за 2014 - 2017  годы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0089285"/>
              </p:ext>
            </p:extLst>
          </p:nvPr>
        </p:nvGraphicFramePr>
        <p:xfrm>
          <a:off x="82550" y="1535113"/>
          <a:ext cx="8877300" cy="4797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459780" name="Rectangle 4"/>
          <p:cNvSpPr>
            <a:spLocks noChangeArrowheads="1"/>
          </p:cNvSpPr>
          <p:nvPr/>
        </p:nvSpPr>
        <p:spPr bwMode="auto">
          <a:xfrm>
            <a:off x="22225" y="1470025"/>
            <a:ext cx="1630363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ru-RU" sz="2000" dirty="0" smtClean="0">
                <a:latin typeface="+mn-lt"/>
              </a:rPr>
              <a:t>Млн. </a:t>
            </a:r>
            <a:r>
              <a:rPr lang="ru-RU" sz="2000" dirty="0">
                <a:latin typeface="+mn-lt"/>
              </a:rPr>
              <a:t>руб.</a:t>
            </a:r>
          </a:p>
        </p:txBody>
      </p:sp>
      <p:sp>
        <p:nvSpPr>
          <p:cNvPr id="27655" name="TextBox 4"/>
          <p:cNvSpPr txBox="1">
            <a:spLocks noChangeArrowheads="1"/>
          </p:cNvSpPr>
          <p:nvPr/>
        </p:nvSpPr>
        <p:spPr bwMode="auto">
          <a:xfrm>
            <a:off x="2392802" y="2903458"/>
            <a:ext cx="8300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>
                <a:solidFill>
                  <a:srgbClr val="FF0000"/>
                </a:solidFill>
              </a:rPr>
              <a:t>16,2%</a:t>
            </a:r>
            <a:endParaRPr lang="ru-RU" sz="1600" b="1" dirty="0">
              <a:solidFill>
                <a:srgbClr val="FF0000"/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2123728" y="2420888"/>
            <a:ext cx="1368152" cy="1944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Расходы на «Образование»</a:t>
            </a: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0619217"/>
              </p:ext>
            </p:extLst>
          </p:nvPr>
        </p:nvGraphicFramePr>
        <p:xfrm>
          <a:off x="142844" y="2214554"/>
          <a:ext cx="4357148" cy="4310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688741"/>
              </p:ext>
            </p:extLst>
          </p:nvPr>
        </p:nvGraphicFramePr>
        <p:xfrm>
          <a:off x="4716016" y="2204864"/>
          <a:ext cx="4177604" cy="4239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927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48018" cy="760273"/>
          </a:xfrm>
        </p:spPr>
        <p:txBody>
          <a:bodyPr/>
          <a:lstStyle/>
          <a:p>
            <a:pPr algn="ctr"/>
            <a:r>
              <a:rPr lang="ru-RU" dirty="0" smtClean="0"/>
              <a:t>Дошкольное образование, </a:t>
            </a:r>
            <a:r>
              <a:rPr lang="ru-RU" sz="3200" dirty="0" smtClean="0"/>
              <a:t>млн. руб.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62949"/>
              </p:ext>
            </p:extLst>
          </p:nvPr>
        </p:nvGraphicFramePr>
        <p:xfrm>
          <a:off x="179512" y="1484784"/>
          <a:ext cx="8748018" cy="4813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7508"/>
                <a:gridCol w="1470255"/>
                <a:gridCol w="1470255"/>
              </a:tblGrid>
              <a:tr h="692400"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Направления расходов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 год</a:t>
                      </a:r>
                      <a:endParaRPr lang="ru-RU" dirty="0"/>
                    </a:p>
                  </a:txBody>
                  <a:tcPr/>
                </a:tc>
              </a:tr>
              <a:tr h="459728">
                <a:tc>
                  <a:txBody>
                    <a:bodyPr/>
                    <a:lstStyle/>
                    <a:p>
                      <a:pPr algn="l" fontAlgn="b"/>
                      <a:r>
                        <a:rPr lang="ru-RU" sz="2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Субсидия на оказание муниципальной услуги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323,4</a:t>
                      </a:r>
                      <a:endParaRPr lang="ru-RU" sz="2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377,4</a:t>
                      </a:r>
                      <a:endParaRPr lang="ru-RU" sz="2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98676">
                <a:tc>
                  <a:txBody>
                    <a:bodyPr/>
                    <a:lstStyle/>
                    <a:p>
                      <a:pPr algn="l" fontAlgn="b"/>
                      <a:r>
                        <a:rPr lang="ru-RU" sz="2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зданий детских садов</a:t>
                      </a:r>
                    </a:p>
                    <a:p>
                      <a:pPr algn="l" fontAlgn="b"/>
                      <a:r>
                        <a:rPr lang="ru-RU" sz="2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с. </a:t>
                      </a:r>
                      <a:r>
                        <a:rPr lang="ru-RU" sz="2200" b="0" i="0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Гамово</a:t>
                      </a:r>
                      <a:r>
                        <a:rPr lang="ru-RU" sz="2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с. Култаево, д. </a:t>
                      </a:r>
                      <a:r>
                        <a:rPr lang="ru-RU" sz="2200" b="0" i="0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Кондратово</a:t>
                      </a:r>
                      <a:r>
                        <a:rPr lang="ru-RU" sz="2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22,6</a:t>
                      </a:r>
                      <a:endParaRPr lang="ru-RU" sz="2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107,0</a:t>
                      </a:r>
                      <a:endParaRPr lang="ru-RU" sz="2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704026">
                <a:tc>
                  <a:txBody>
                    <a:bodyPr/>
                    <a:lstStyle/>
                    <a:p>
                      <a:pPr algn="l" fontAlgn="b"/>
                      <a:r>
                        <a:rPr lang="ru-RU" sz="2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оборудования и ремонт детских садов</a:t>
                      </a:r>
                      <a:endParaRPr lang="ru-RU" sz="2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29,7</a:t>
                      </a:r>
                      <a:endParaRPr lang="ru-RU" sz="2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27,8</a:t>
                      </a:r>
                      <a:endParaRPr lang="ru-RU" sz="2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700482">
                <a:tc>
                  <a:txBody>
                    <a:bodyPr/>
                    <a:lstStyle/>
                    <a:p>
                      <a:pPr algn="l" fontAlgn="b"/>
                      <a:r>
                        <a:rPr lang="ru-RU" sz="2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Выплаты семьям, имеющим детей в возрасте от 3 до 5 лет, не посещающих МДОУ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</a:t>
                      </a:r>
                      <a:endParaRPr lang="ru-RU" sz="2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</a:t>
                      </a:r>
                      <a:endParaRPr lang="ru-RU" sz="2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2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льгот по родительской плате</a:t>
                      </a:r>
                      <a:endParaRPr lang="ru-RU" sz="2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sz="2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</a:t>
                      </a:r>
                      <a:endParaRPr lang="ru-RU" sz="2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92334">
                <a:tc>
                  <a:txBody>
                    <a:bodyPr/>
                    <a:lstStyle/>
                    <a:p>
                      <a:pPr algn="l" fontAlgn="b"/>
                      <a:r>
                        <a:rPr lang="ru-RU" sz="2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мер социальной поддержки педагогическим работникам</a:t>
                      </a:r>
                      <a:endParaRPr lang="ru-RU" sz="2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  <a:endParaRPr lang="ru-RU" sz="2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2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52540"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2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405,9</a:t>
                      </a:r>
                      <a:endParaRPr lang="ru-RU" sz="2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530,1</a:t>
                      </a:r>
                    </a:p>
                  </a:txBody>
                  <a:tcPr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772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494" y="436479"/>
            <a:ext cx="8125995" cy="760273"/>
          </a:xfrm>
        </p:spPr>
        <p:txBody>
          <a:bodyPr/>
          <a:lstStyle/>
          <a:p>
            <a:pPr algn="ctr"/>
            <a:r>
              <a:rPr lang="ru-RU" dirty="0"/>
              <a:t>Общее </a:t>
            </a:r>
            <a:r>
              <a:rPr lang="ru-RU" dirty="0" smtClean="0"/>
              <a:t>образование,  </a:t>
            </a:r>
            <a:r>
              <a:rPr lang="ru-RU" sz="3200" dirty="0" err="1" smtClean="0"/>
              <a:t>млн.руб</a:t>
            </a:r>
            <a:r>
              <a:rPr lang="ru-RU" sz="3200" dirty="0"/>
              <a:t>.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9534351"/>
              </p:ext>
            </p:extLst>
          </p:nvPr>
        </p:nvGraphicFramePr>
        <p:xfrm>
          <a:off x="179512" y="1217847"/>
          <a:ext cx="8856983" cy="5502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0637"/>
                <a:gridCol w="1513173"/>
                <a:gridCol w="1513173"/>
              </a:tblGrid>
              <a:tr h="371578"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Направления расходов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 год</a:t>
                      </a:r>
                      <a:endParaRPr lang="ru-RU" dirty="0"/>
                    </a:p>
                  </a:txBody>
                  <a:tcPr/>
                </a:tc>
              </a:tr>
              <a:tr h="63653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Субсидия на оказание муниципальной услуги </a:t>
                      </a:r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общему образованию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742,8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804,5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3894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Доплаты за классное руководство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16,3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17,2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льгот по родительской плате и бесплатного питания в школах детям-инвалидам, учащимся коррекционных</a:t>
                      </a:r>
                      <a:r>
                        <a:rPr lang="ru-RU" sz="2000" b="0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классов</a:t>
                      </a:r>
                      <a:endParaRPr lang="ru-RU" sz="20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3653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мер социальной поддержки</a:t>
                      </a:r>
                      <a:r>
                        <a:rPr lang="ru-RU" sz="2000" b="0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учащимся из малоимущих семей</a:t>
                      </a:r>
                      <a:endParaRPr lang="ru-RU" sz="20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31,4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33,1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0667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по обеспечению безопасности в школах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1118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мер социальной поддержки педагогическим работникам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16,2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17,1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3918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Приведение в нормативное состояние </a:t>
                      </a:r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общеобразовательных</a:t>
                      </a:r>
                      <a:r>
                        <a:rPr lang="ru-RU" sz="2000" b="0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учреждений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16,7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42,6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4099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Мобильный</a:t>
                      </a:r>
                      <a:r>
                        <a:rPr lang="ru-RU" sz="2000" b="0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учитель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9653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 на общее образование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1075,2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879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5"/>
            <a:ext cx="8568952" cy="1224136"/>
          </a:xfrm>
        </p:spPr>
        <p:txBody>
          <a:bodyPr/>
          <a:lstStyle/>
          <a:p>
            <a:pPr algn="ctr"/>
            <a:r>
              <a:rPr lang="ru-RU" sz="3200" dirty="0" smtClean="0"/>
              <a:t>Дополнительное образование, молодежная политика  и оздоровление детей</a:t>
            </a:r>
            <a:r>
              <a:rPr lang="ru-RU" sz="2800" dirty="0" smtClean="0"/>
              <a:t>, млн. руб.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2234837"/>
              </p:ext>
            </p:extLst>
          </p:nvPr>
        </p:nvGraphicFramePr>
        <p:xfrm>
          <a:off x="323528" y="1741001"/>
          <a:ext cx="8568953" cy="4902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8469"/>
                <a:gridCol w="1858275"/>
                <a:gridCol w="1872209"/>
              </a:tblGrid>
              <a:tr h="463863"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Направления расходов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 год</a:t>
                      </a:r>
                      <a:endParaRPr lang="ru-RU" dirty="0"/>
                    </a:p>
                  </a:txBody>
                  <a:tcPr/>
                </a:tc>
              </a:tr>
              <a:tr h="43151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Субсидия на оказание муниципальной услуги по дополнительному образованию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89,7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101,9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712827">
                <a:tc>
                  <a:txBody>
                    <a:bodyPr/>
                    <a:lstStyle/>
                    <a:p>
                      <a:pPr algn="l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Молодежная политика и оздоровление детей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25,3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27,1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255">
                <a:tc>
                  <a:txBody>
                    <a:bodyPr/>
                    <a:lstStyle/>
                    <a:p>
                      <a:pPr algn="l" fontAlgn="b"/>
                      <a:r>
                        <a:rPr lang="ru-RU" sz="2200" b="0" i="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Софинансирование</a:t>
                      </a:r>
                      <a:r>
                        <a:rPr lang="ru-RU" sz="2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проекта "Спортивный клуб + спортивный сертификат</a:t>
                      </a:r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"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19,9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11,6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255">
                <a:tc>
                  <a:txBody>
                    <a:bodyPr/>
                    <a:lstStyle/>
                    <a:p>
                      <a:pPr algn="l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Реконструкция здания для</a:t>
                      </a:r>
                      <a:r>
                        <a:rPr lang="ru-RU" sz="22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размещения ДШИ в с. Усть-Качка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6,0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255">
                <a:tc>
                  <a:txBody>
                    <a:bodyPr/>
                    <a:lstStyle/>
                    <a:p>
                      <a:pPr algn="l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Приобретение оборудования, мебели,</a:t>
                      </a:r>
                      <a:r>
                        <a:rPr lang="ru-RU" sz="22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инструментов</a:t>
                      </a:r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и ремонт детских школ искусств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0,6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14,0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880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936104"/>
          </a:xfrm>
        </p:spPr>
        <p:txBody>
          <a:bodyPr/>
          <a:lstStyle/>
          <a:p>
            <a:pPr algn="ctr"/>
            <a:r>
              <a:rPr lang="ru-RU" sz="3200" dirty="0" smtClean="0"/>
              <a:t>Расходы бюджета на здравоохранение</a:t>
            </a:r>
            <a:br>
              <a:rPr lang="ru-RU" sz="3200" dirty="0" smtClean="0"/>
            </a:br>
            <a:r>
              <a:rPr lang="ru-RU" sz="3200" dirty="0" smtClean="0"/>
              <a:t>2014-2015 годы</a:t>
            </a:r>
            <a:endParaRPr lang="ru-RU" sz="32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555776" y="3011355"/>
            <a:ext cx="1584176" cy="9144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>
                <a:solidFill>
                  <a:srgbClr val="E5FCFF"/>
                </a:solidFill>
              </a:rPr>
              <a:t>Местный бюджет</a:t>
            </a:r>
          </a:p>
          <a:p>
            <a:pPr lvl="0" algn="ctr"/>
            <a:r>
              <a:rPr lang="ru-RU" sz="1400" b="1" dirty="0">
                <a:solidFill>
                  <a:srgbClr val="E5FCFF"/>
                </a:solidFill>
              </a:rPr>
              <a:t> 8,7 млн. руб.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50185" y="3002419"/>
            <a:ext cx="2448272" cy="982489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>
                <a:solidFill>
                  <a:srgbClr val="E5FCFF"/>
                </a:solidFill>
              </a:rPr>
              <a:t>Планируется привлечь из краевого бюджета               20,6 млн. руб.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21476" y="4221088"/>
            <a:ext cx="3414820" cy="144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ФАП в с. Янычи;</a:t>
            </a:r>
          </a:p>
          <a:p>
            <a:pPr lvl="0"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 ФАП в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</a:rPr>
              <a:t>с.Жебреи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lvl="0"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 СВА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</a:rPr>
              <a:t>Ванюки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lvl="0"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 СВА Усть-Качка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68373" y="2702356"/>
            <a:ext cx="1224136" cy="160739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128,5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млн.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руб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7" name="Овал 6"/>
          <p:cNvSpPr/>
          <p:nvPr/>
        </p:nvSpPr>
        <p:spPr>
          <a:xfrm>
            <a:off x="755650" y="1628800"/>
            <a:ext cx="122406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2014 год</a:t>
            </a:r>
          </a:p>
          <a:p>
            <a:pPr algn="ctr"/>
            <a:endParaRPr lang="ru-RU" sz="1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020272" y="3039965"/>
            <a:ext cx="1800200" cy="9144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Внебюджетные средства                       8,0 млн. руб. </a:t>
            </a:r>
            <a:endParaRPr lang="ru-RU" sz="1400" b="1" dirty="0"/>
          </a:p>
        </p:txBody>
      </p:sp>
      <p:sp>
        <p:nvSpPr>
          <p:cNvPr id="9" name="Овал 8"/>
          <p:cNvSpPr/>
          <p:nvPr/>
        </p:nvSpPr>
        <p:spPr>
          <a:xfrm>
            <a:off x="4963674" y="1772816"/>
            <a:ext cx="1192502" cy="10514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2015 год</a:t>
            </a:r>
            <a:endParaRPr lang="ru-RU" sz="1600" b="1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3491880" y="2492896"/>
            <a:ext cx="1471794" cy="5470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9" idx="4"/>
            <a:endCxn id="3" idx="0"/>
          </p:cNvCxnSpPr>
          <p:nvPr/>
        </p:nvCxnSpPr>
        <p:spPr>
          <a:xfrm>
            <a:off x="5559925" y="2824305"/>
            <a:ext cx="14396" cy="178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8" idx="0"/>
          </p:cNvCxnSpPr>
          <p:nvPr/>
        </p:nvCxnSpPr>
        <p:spPr>
          <a:xfrm>
            <a:off x="6156176" y="2492896"/>
            <a:ext cx="1764196" cy="5470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3491880" y="3954365"/>
            <a:ext cx="1728192" cy="2667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4" idx="0"/>
          </p:cNvCxnSpPr>
          <p:nvPr/>
        </p:nvCxnSpPr>
        <p:spPr>
          <a:xfrm>
            <a:off x="5420874" y="3984908"/>
            <a:ext cx="108012" cy="2361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8" idx="2"/>
          </p:cNvCxnSpPr>
          <p:nvPr/>
        </p:nvCxnSpPr>
        <p:spPr>
          <a:xfrm flipH="1">
            <a:off x="5724128" y="3954365"/>
            <a:ext cx="2196244" cy="2667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6159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Динамика расходов бюджета района 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на Социальную политику за 2014 - 2017 годы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115649"/>
              </p:ext>
            </p:extLst>
          </p:nvPr>
        </p:nvGraphicFramePr>
        <p:xfrm>
          <a:off x="82550" y="1535113"/>
          <a:ext cx="8877300" cy="4797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701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459780" name="Rectangle 4"/>
          <p:cNvSpPr>
            <a:spLocks noChangeArrowheads="1"/>
          </p:cNvSpPr>
          <p:nvPr/>
        </p:nvSpPr>
        <p:spPr bwMode="auto">
          <a:xfrm>
            <a:off x="22225" y="1470025"/>
            <a:ext cx="1630363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ru-RU" sz="2000" dirty="0" smtClean="0">
                <a:latin typeface="+mn-lt"/>
              </a:rPr>
              <a:t>млн. </a:t>
            </a:r>
            <a:r>
              <a:rPr lang="ru-RU" sz="2000" dirty="0">
                <a:latin typeface="+mn-lt"/>
              </a:rPr>
              <a:t>руб.</a:t>
            </a:r>
          </a:p>
        </p:txBody>
      </p:sp>
      <p:sp>
        <p:nvSpPr>
          <p:cNvPr id="29703" name="TextBox 6"/>
          <p:cNvSpPr txBox="1">
            <a:spLocks noChangeArrowheads="1"/>
          </p:cNvSpPr>
          <p:nvPr/>
        </p:nvSpPr>
        <p:spPr bwMode="auto">
          <a:xfrm rot="10800000" flipV="1">
            <a:off x="2771800" y="2708751"/>
            <a:ext cx="9367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>
                <a:solidFill>
                  <a:srgbClr val="FF0000"/>
                </a:solidFill>
              </a:rPr>
              <a:t>-6,2%</a:t>
            </a:r>
            <a:endParaRPr lang="ru-RU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3"/>
            <a:ext cx="8568952" cy="648072"/>
          </a:xfrm>
        </p:spPr>
        <p:txBody>
          <a:bodyPr/>
          <a:lstStyle/>
          <a:p>
            <a:pPr algn="ctr"/>
            <a:r>
              <a:rPr lang="ru-RU" sz="3200" dirty="0" smtClean="0"/>
              <a:t>Социальная политика</a:t>
            </a:r>
            <a:r>
              <a:rPr lang="ru-RU" sz="2800" dirty="0" smtClean="0"/>
              <a:t>, млн. руб.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4097363"/>
              </p:ext>
            </p:extLst>
          </p:nvPr>
        </p:nvGraphicFramePr>
        <p:xfrm>
          <a:off x="251520" y="1052736"/>
          <a:ext cx="8568953" cy="5594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8632"/>
                <a:gridCol w="1584176"/>
                <a:gridCol w="1296145"/>
              </a:tblGrid>
              <a:tr h="463863"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Направления расходов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 год</a:t>
                      </a:r>
                      <a:endParaRPr lang="ru-RU" dirty="0"/>
                    </a:p>
                  </a:txBody>
                  <a:tcPr/>
                </a:tc>
              </a:tr>
              <a:tr h="43151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мер социальной поддержки</a:t>
                      </a:r>
                      <a:r>
                        <a:rPr lang="ru-RU" sz="22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работникам социальной сферы по оплате ЖКУ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49,9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45,0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3151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мер социальной поддержки</a:t>
                      </a:r>
                      <a:r>
                        <a:rPr lang="ru-RU" sz="22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педагогическим работникам 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1,5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1,5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07666">
                <a:tc>
                  <a:txBody>
                    <a:bodyPr/>
                    <a:lstStyle/>
                    <a:p>
                      <a:pPr algn="l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Улучшение жилищных</a:t>
                      </a:r>
                      <a:r>
                        <a:rPr lang="ru-RU" sz="22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условий граждан (молодых семей, работников АПК и социальной сферы)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15,5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12,6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7255">
                <a:tc>
                  <a:txBody>
                    <a:bodyPr/>
                    <a:lstStyle/>
                    <a:p>
                      <a:pPr algn="l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Обеспечение жильем в соответствии с федеральным законом «О ветеранах»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8,8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12,1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7255">
                <a:tc>
                  <a:txBody>
                    <a:bodyPr/>
                    <a:lstStyle/>
                    <a:p>
                      <a:pPr algn="l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Компенсация части родительской платы за</a:t>
                      </a:r>
                      <a:r>
                        <a:rPr lang="ru-RU" sz="22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присмотр и уход за ребенком в детсадах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17,8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18,0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7255">
                <a:tc>
                  <a:txBody>
                    <a:bodyPr/>
                    <a:lstStyle/>
                    <a:p>
                      <a:pPr algn="l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Обеспечение работников бюджетной</a:t>
                      </a:r>
                      <a:r>
                        <a:rPr lang="ru-RU" sz="22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сферы путевками на санаторно-курортное лечение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1,3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7255">
                <a:tc>
                  <a:txBody>
                    <a:bodyPr/>
                    <a:lstStyle/>
                    <a:p>
                      <a:pPr algn="l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Стипендии учащимся</a:t>
                      </a:r>
                      <a:r>
                        <a:rPr lang="ru-RU" sz="22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10-х и 11-х классов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7255">
                <a:tc>
                  <a:txBody>
                    <a:bodyPr/>
                    <a:lstStyle/>
                    <a:p>
                      <a:pPr algn="l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Пенсии за выслугу лет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5,2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4,3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716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6159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Динамика расходов бюджета района на 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Культуру за 2014 - 2017 годы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5180189"/>
              </p:ext>
            </p:extLst>
          </p:nvPr>
        </p:nvGraphicFramePr>
        <p:xfrm>
          <a:off x="82550" y="1535113"/>
          <a:ext cx="8877300" cy="4797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39075" y="548680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Изменения нормативной базы:</a:t>
            </a:r>
            <a:endParaRPr lang="ru-RU" sz="2800" b="1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4881924"/>
              </p:ext>
            </p:extLst>
          </p:nvPr>
        </p:nvGraphicFramePr>
        <p:xfrm>
          <a:off x="439075" y="2204864"/>
          <a:ext cx="8256065" cy="4222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Круговая стрелка 12"/>
          <p:cNvSpPr/>
          <p:nvPr/>
        </p:nvSpPr>
        <p:spPr>
          <a:xfrm rot="5400000">
            <a:off x="7554095" y="3630142"/>
            <a:ext cx="1380622" cy="180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Круговая стрелка 13"/>
          <p:cNvSpPr/>
          <p:nvPr/>
        </p:nvSpPr>
        <p:spPr>
          <a:xfrm rot="16200000" flipH="1">
            <a:off x="287482" y="3939337"/>
            <a:ext cx="1109889" cy="118181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верх стрелка 15"/>
          <p:cNvSpPr/>
          <p:nvPr/>
        </p:nvSpPr>
        <p:spPr>
          <a:xfrm rot="5400000">
            <a:off x="7296536" y="4528683"/>
            <a:ext cx="2687829" cy="79208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Выгнутая влево стрелка 17"/>
          <p:cNvSpPr/>
          <p:nvPr/>
        </p:nvSpPr>
        <p:spPr>
          <a:xfrm>
            <a:off x="251521" y="3975297"/>
            <a:ext cx="576063" cy="189886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5" y="1412776"/>
            <a:ext cx="84969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Федеральный закон </a:t>
            </a:r>
            <a:r>
              <a:rPr lang="ru-RU" sz="2400" b="1" dirty="0"/>
              <a:t>от 4 октября 2014 г. № 283-ФЗ </a:t>
            </a:r>
            <a:r>
              <a:rPr lang="ru-RU" sz="2400" dirty="0"/>
              <a:t>(изменение нормативов отчислений по акцизам на нефтепродукты</a:t>
            </a:r>
            <a:r>
              <a:rPr lang="ru-RU" sz="2400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039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568952" cy="720080"/>
          </a:xfrm>
        </p:spPr>
        <p:txBody>
          <a:bodyPr/>
          <a:lstStyle/>
          <a:p>
            <a:pPr algn="ctr"/>
            <a:r>
              <a:rPr lang="ru-RU" sz="3200" dirty="0" smtClean="0"/>
              <a:t>Культура</a:t>
            </a:r>
            <a:r>
              <a:rPr lang="ru-RU" sz="2800" dirty="0" smtClean="0"/>
              <a:t>, млн. руб.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9648367"/>
              </p:ext>
            </p:extLst>
          </p:nvPr>
        </p:nvGraphicFramePr>
        <p:xfrm>
          <a:off x="251520" y="1484784"/>
          <a:ext cx="8568953" cy="48401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00"/>
                <a:gridCol w="1584176"/>
                <a:gridCol w="1584177"/>
              </a:tblGrid>
              <a:tr h="576064"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Направления расходов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 год</a:t>
                      </a:r>
                      <a:endParaRPr lang="ru-RU" dirty="0"/>
                    </a:p>
                  </a:txBody>
                  <a:tcPr/>
                </a:tc>
              </a:tr>
              <a:tr h="43151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Музеи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3,8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4,1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3151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Мероприятия в сфере культуры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1,9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1,9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93148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Строительство дома культуры в с. Н-Муллы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30,5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725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Строительство дома</a:t>
                      </a:r>
                      <a:r>
                        <a:rPr lang="ru-RU" sz="24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культуры в с. </a:t>
                      </a:r>
                      <a:r>
                        <a:rPr lang="ru-RU" sz="2400" b="0" i="0" u="none" strike="noStrike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Бершеть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4,0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725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Ремонт</a:t>
                      </a:r>
                      <a:r>
                        <a:rPr lang="ru-RU" sz="24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домов культуры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3,7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725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Содержание архива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6,0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7,7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725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Содержание управления по делам культуры молодежи и спорта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5,0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5,4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725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  <a:endParaRPr lang="ru-RU" sz="2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20,5</a:t>
                      </a:r>
                      <a:endParaRPr lang="ru-RU" sz="2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53,6</a:t>
                      </a:r>
                      <a:endParaRPr lang="ru-RU" sz="2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323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6159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Динамика расходов бюджета района на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 Физическую культуру и спорт за 2014 - 2017 годы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8595512"/>
              </p:ext>
            </p:extLst>
          </p:nvPr>
        </p:nvGraphicFramePr>
        <p:xfrm>
          <a:off x="82550" y="1535113"/>
          <a:ext cx="8877300" cy="4797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459780" name="Rectangle 4"/>
          <p:cNvSpPr>
            <a:spLocks noChangeArrowheads="1"/>
          </p:cNvSpPr>
          <p:nvPr/>
        </p:nvSpPr>
        <p:spPr bwMode="auto">
          <a:xfrm>
            <a:off x="22225" y="1470025"/>
            <a:ext cx="1630363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ru-RU" sz="2000" dirty="0" smtClean="0">
                <a:latin typeface="+mn-lt"/>
              </a:rPr>
              <a:t>млн. </a:t>
            </a:r>
            <a:r>
              <a:rPr lang="ru-RU" sz="2000" dirty="0">
                <a:latin typeface="+mn-lt"/>
              </a:rPr>
              <a:t>руб.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568952" cy="576064"/>
          </a:xfrm>
        </p:spPr>
        <p:txBody>
          <a:bodyPr/>
          <a:lstStyle/>
          <a:p>
            <a:pPr algn="ctr"/>
            <a:r>
              <a:rPr lang="ru-RU" sz="3200" dirty="0" smtClean="0"/>
              <a:t>Физическая культура и спорт</a:t>
            </a:r>
            <a:r>
              <a:rPr lang="ru-RU" sz="2800" dirty="0" smtClean="0"/>
              <a:t>, млн. руб.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9238249"/>
              </p:ext>
            </p:extLst>
          </p:nvPr>
        </p:nvGraphicFramePr>
        <p:xfrm>
          <a:off x="395536" y="1340768"/>
          <a:ext cx="8568953" cy="4437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00"/>
                <a:gridCol w="1584176"/>
                <a:gridCol w="1584177"/>
              </a:tblGrid>
              <a:tr h="432048"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Направления расходов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 год</a:t>
                      </a:r>
                      <a:endParaRPr lang="ru-RU" dirty="0"/>
                    </a:p>
                  </a:txBody>
                  <a:tcPr/>
                </a:tc>
              </a:tr>
              <a:tr h="78518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Работы и услуги в области физической культуры и  спорта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20,8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27,8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8518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Приобретение оборудования, мебели и инвентаря</a:t>
                      </a:r>
                      <a:r>
                        <a:rPr lang="ru-RU" sz="24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для МАУ «</a:t>
                      </a:r>
                      <a:r>
                        <a:rPr lang="ru-RU" sz="2400" b="0" i="0" u="none" strike="noStrike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Красава</a:t>
                      </a:r>
                      <a:r>
                        <a:rPr lang="ru-RU" sz="24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5,7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83544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Строительство ФОК </a:t>
                      </a:r>
                      <a:r>
                        <a:rPr lang="ru-RU" sz="2400" b="0" i="0" u="none" strike="noStrike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Гамово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14,6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*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Приобретение универсального</a:t>
                      </a:r>
                      <a:r>
                        <a:rPr lang="ru-RU" sz="24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спортивного зала в п. Ферма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15,4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07247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Строительство межшкольных стадионов</a:t>
                      </a:r>
                    </a:p>
                    <a:p>
                      <a:pPr algn="l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д. </a:t>
                      </a:r>
                      <a:r>
                        <a:rPr lang="ru-RU" sz="2400" b="0" i="0" u="none" strike="noStrike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Ванюки</a:t>
                      </a:r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, п. </a:t>
                      </a:r>
                      <a:r>
                        <a:rPr lang="ru-RU" sz="2400" b="0" i="0" u="none" strike="noStrike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Кукуштан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15,0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18,0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69647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Ремонт</a:t>
                      </a:r>
                      <a:r>
                        <a:rPr lang="ru-RU" sz="24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дома спорта в с. </a:t>
                      </a:r>
                      <a:r>
                        <a:rPr lang="ru-RU" sz="2400" b="0" i="0" u="none" strike="noStrike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Платошино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1,6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23528" y="5775573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* Планируется привлечь из федерального бюджета – 30,0 млн. руб., из краевого бюджета – 16,6 млн. руб.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0981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6159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Динамика расходов бюджета района на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Общегосударственные вопросы за 2014 - 2017 годы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349732"/>
              </p:ext>
            </p:extLst>
          </p:nvPr>
        </p:nvGraphicFramePr>
        <p:xfrm>
          <a:off x="82550" y="1535113"/>
          <a:ext cx="8877300" cy="4797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459780" name="Rectangle 4"/>
          <p:cNvSpPr>
            <a:spLocks noChangeArrowheads="1"/>
          </p:cNvSpPr>
          <p:nvPr/>
        </p:nvSpPr>
        <p:spPr bwMode="auto">
          <a:xfrm>
            <a:off x="22225" y="1470025"/>
            <a:ext cx="1630363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ru-RU" sz="2000" dirty="0" smtClean="0">
                <a:latin typeface="+mn-lt"/>
              </a:rPr>
              <a:t>млн. </a:t>
            </a:r>
            <a:r>
              <a:rPr lang="ru-RU" sz="2000" dirty="0">
                <a:latin typeface="+mn-lt"/>
              </a:rPr>
              <a:t>руб.</a:t>
            </a:r>
          </a:p>
        </p:txBody>
      </p:sp>
      <p:sp>
        <p:nvSpPr>
          <p:cNvPr id="34824" name="TextBox 8"/>
          <p:cNvSpPr txBox="1">
            <a:spLocks noChangeArrowheads="1"/>
          </p:cNvSpPr>
          <p:nvPr/>
        </p:nvSpPr>
        <p:spPr bwMode="auto">
          <a:xfrm>
            <a:off x="2804998" y="2467635"/>
            <a:ext cx="6463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>
                <a:solidFill>
                  <a:srgbClr val="FF0000"/>
                </a:solidFill>
              </a:rPr>
              <a:t>2,8%</a:t>
            </a:r>
            <a:endParaRPr lang="ru-RU" sz="1600" b="1" dirty="0">
              <a:solidFill>
                <a:srgbClr val="FF00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2195736" y="2204864"/>
            <a:ext cx="1578759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6159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Динамика расходов бюджета района на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 Национальную экономику за 2014 - 2017 годы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1398230"/>
              </p:ext>
            </p:extLst>
          </p:nvPr>
        </p:nvGraphicFramePr>
        <p:xfrm>
          <a:off x="31750" y="1484313"/>
          <a:ext cx="8978900" cy="4899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459780" name="Rectangle 4"/>
          <p:cNvSpPr>
            <a:spLocks noChangeArrowheads="1"/>
          </p:cNvSpPr>
          <p:nvPr/>
        </p:nvSpPr>
        <p:spPr bwMode="auto">
          <a:xfrm>
            <a:off x="22225" y="1470025"/>
            <a:ext cx="1630363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ru-RU" sz="2000" dirty="0" smtClean="0">
                <a:latin typeface="+mn-lt"/>
              </a:rPr>
              <a:t>млн. </a:t>
            </a:r>
            <a:r>
              <a:rPr lang="ru-RU" sz="2000" dirty="0">
                <a:latin typeface="+mn-lt"/>
              </a:rPr>
              <a:t>руб.</a:t>
            </a:r>
          </a:p>
        </p:txBody>
      </p:sp>
      <p:sp>
        <p:nvSpPr>
          <p:cNvPr id="32775" name="TextBox 6"/>
          <p:cNvSpPr txBox="1">
            <a:spLocks noChangeArrowheads="1"/>
          </p:cNvSpPr>
          <p:nvPr/>
        </p:nvSpPr>
        <p:spPr bwMode="auto">
          <a:xfrm>
            <a:off x="2699792" y="2413280"/>
            <a:ext cx="86409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>
                <a:solidFill>
                  <a:srgbClr val="FF0000"/>
                </a:solidFill>
              </a:rPr>
              <a:t>12,1%</a:t>
            </a:r>
            <a:endParaRPr lang="ru-RU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5"/>
            <a:ext cx="8568952" cy="792087"/>
          </a:xfrm>
        </p:spPr>
        <p:txBody>
          <a:bodyPr/>
          <a:lstStyle/>
          <a:p>
            <a:pPr algn="ctr"/>
            <a:r>
              <a:rPr lang="ru-RU" sz="3200" dirty="0" smtClean="0"/>
              <a:t>Национальная экономика</a:t>
            </a:r>
            <a:r>
              <a:rPr lang="ru-RU" sz="2800" dirty="0" smtClean="0"/>
              <a:t>, млн. руб.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9653022"/>
              </p:ext>
            </p:extLst>
          </p:nvPr>
        </p:nvGraphicFramePr>
        <p:xfrm>
          <a:off x="251521" y="1196752"/>
          <a:ext cx="8640961" cy="5231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08"/>
                <a:gridCol w="1584176"/>
                <a:gridCol w="1584177"/>
              </a:tblGrid>
              <a:tr h="50405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Направления расходов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2014 год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2015 год</a:t>
                      </a:r>
                      <a:endParaRPr lang="ru-RU" sz="1600" dirty="0"/>
                    </a:p>
                  </a:txBody>
                  <a:tcPr/>
                </a:tc>
              </a:tr>
              <a:tr h="43151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14,8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15,1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3151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Водное хозяйство</a:t>
                      </a:r>
                      <a:r>
                        <a:rPr lang="ru-RU" sz="20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ru-RU" sz="20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в том числе: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1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Реконструкция защитной дамбы обвалования с. Усть-Качка (1-3 этапы)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1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Капитальный ремонт ГТС пруда на р. Северная в д. Полуденная Пермского района</a:t>
                      </a:r>
                      <a:endParaRPr lang="ru-RU" sz="20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8,6</a:t>
                      </a:r>
                    </a:p>
                    <a:p>
                      <a:pPr algn="ctr" fontAlgn="ctr"/>
                      <a:endParaRPr lang="ru-RU" sz="20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20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5,9</a:t>
                      </a:r>
                    </a:p>
                    <a:p>
                      <a:pPr algn="ctr" fontAlgn="ctr"/>
                      <a:endParaRPr lang="ru-RU" sz="20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20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22,3</a:t>
                      </a:r>
                    </a:p>
                    <a:p>
                      <a:pPr algn="ctr" fontAlgn="b"/>
                      <a:endParaRPr lang="ru-RU" sz="20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r>
                        <a:rPr lang="ru-RU" sz="20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21,5</a:t>
                      </a:r>
                    </a:p>
                    <a:p>
                      <a:pPr algn="ctr" fontAlgn="b"/>
                      <a:endParaRPr lang="ru-RU" sz="2000" b="0" i="1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850,0</a:t>
                      </a:r>
                      <a:endParaRPr lang="ru-RU" sz="20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0511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Транспорт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0,4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0,4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725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Дорожное хозяйство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90,6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84,2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725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Содержание МКУ «Управление земельно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имущественными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ресурсами</a:t>
                      </a:r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», МКУ УКС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45,1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48,6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725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Межбюджетные трансферты из бюджетов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поселений на исполнение п</a:t>
                      </a:r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олномочий в области градостроительной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деятельности </a:t>
                      </a:r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4,7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15,2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725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Реализация МП «Экономическое развитие»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3,5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3,5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4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5"/>
            <a:ext cx="8568952" cy="792087"/>
          </a:xfrm>
        </p:spPr>
        <p:txBody>
          <a:bodyPr/>
          <a:lstStyle/>
          <a:p>
            <a:pPr algn="ctr"/>
            <a:r>
              <a:rPr lang="ru-RU" sz="3200" dirty="0" smtClean="0"/>
              <a:t>Дорожный фонд</a:t>
            </a:r>
            <a:r>
              <a:rPr lang="ru-RU" sz="2800" dirty="0" smtClean="0"/>
              <a:t>, млн. руб.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5937043"/>
              </p:ext>
            </p:extLst>
          </p:nvPr>
        </p:nvGraphicFramePr>
        <p:xfrm>
          <a:off x="323528" y="1628800"/>
          <a:ext cx="8568953" cy="4494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6624"/>
                <a:gridCol w="1512168"/>
                <a:gridCol w="1440161"/>
              </a:tblGrid>
              <a:tr h="6239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Направления расходов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2014 год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2015 год</a:t>
                      </a:r>
                      <a:endParaRPr lang="ru-RU" sz="2000" dirty="0"/>
                    </a:p>
                  </a:txBody>
                  <a:tcPr/>
                </a:tc>
              </a:tr>
              <a:tr h="53411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дорог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47,0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50,4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65029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Реконструкция автомобильных дорог</a:t>
                      </a:r>
                      <a:r>
                        <a:rPr lang="ru-RU" sz="20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ru-RU" sz="20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 в т. ч.: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1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Реконструкция проезда от ул. С. Корнеева до ул. Большевистская в п. Сылва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1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«</a:t>
                      </a:r>
                      <a:r>
                        <a:rPr lang="ru-RU" sz="2000" b="0" i="1" u="none" strike="noStrike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Кукуштан</a:t>
                      </a:r>
                      <a:r>
                        <a:rPr lang="ru-RU" sz="2000" b="0" i="1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-Оса-Чайковский»-Октябрьский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1" u="none" strike="noStrike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Кукуштан</a:t>
                      </a:r>
                      <a:r>
                        <a:rPr lang="ru-RU" sz="2000" b="0" i="1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(по ул. Сибирский тракт) - </a:t>
                      </a:r>
                      <a:r>
                        <a:rPr lang="ru-RU" sz="2000" b="0" i="1" u="none" strike="noStrike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Платошино</a:t>
                      </a:r>
                      <a:endParaRPr lang="ru-RU" sz="20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14,8</a:t>
                      </a:r>
                    </a:p>
                    <a:p>
                      <a:pPr algn="ctr" fontAlgn="ctr"/>
                      <a:endParaRPr lang="ru-RU" sz="20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20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8,0</a:t>
                      </a:r>
                    </a:p>
                    <a:p>
                      <a:pPr algn="ctr" fontAlgn="ctr"/>
                      <a:r>
                        <a:rPr lang="ru-RU" sz="20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  <a:p>
                      <a:pPr algn="ctr" fontAlgn="ctr"/>
                      <a:r>
                        <a:rPr lang="ru-RU" sz="20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20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3,1</a:t>
                      </a:r>
                    </a:p>
                    <a:p>
                      <a:pPr algn="ctr" fontAlgn="b"/>
                      <a:endParaRPr lang="ru-RU" sz="20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r>
                        <a:rPr lang="ru-RU" sz="20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  <a:p>
                      <a:pPr algn="ctr" fontAlgn="b"/>
                      <a:r>
                        <a:rPr lang="ru-RU" sz="20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1,1</a:t>
                      </a:r>
                    </a:p>
                    <a:p>
                      <a:pPr algn="ctr" fontAlgn="b"/>
                      <a:r>
                        <a:rPr lang="ru-RU" sz="20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20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62521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Ремонт дорог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28,8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30,7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4219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Всего Дорожный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фонд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90,6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84,2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4219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*Планируется привлечь из Дорожного фонда Пермского края </a:t>
                      </a:r>
                      <a:endParaRPr lang="ru-RU" sz="20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129,0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58,9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66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6159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Динамика расходов бюджета района на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 Жилищно-коммунальное хозяйство за 2014 - 2017 годы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9427500"/>
              </p:ext>
            </p:extLst>
          </p:nvPr>
        </p:nvGraphicFramePr>
        <p:xfrm>
          <a:off x="179512" y="1535113"/>
          <a:ext cx="8780338" cy="4797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459780" name="Rectangle 4"/>
          <p:cNvSpPr>
            <a:spLocks noChangeArrowheads="1"/>
          </p:cNvSpPr>
          <p:nvPr/>
        </p:nvSpPr>
        <p:spPr bwMode="auto">
          <a:xfrm>
            <a:off x="179512" y="1470025"/>
            <a:ext cx="1630363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ru-RU" sz="2000" dirty="0" smtClean="0">
                <a:latin typeface="+mn-lt"/>
              </a:rPr>
              <a:t>млн. </a:t>
            </a:r>
            <a:r>
              <a:rPr lang="ru-RU" sz="2000" dirty="0">
                <a:latin typeface="+mn-lt"/>
              </a:rPr>
              <a:t>руб.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576064"/>
          </a:xfrm>
        </p:spPr>
        <p:txBody>
          <a:bodyPr/>
          <a:lstStyle/>
          <a:p>
            <a:pPr algn="ctr"/>
            <a:r>
              <a:rPr lang="ru-RU" sz="3200" b="1" dirty="0" smtClean="0"/>
              <a:t>Инвестиционные проекты в сфере ЖКХ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7945865"/>
              </p:ext>
            </p:extLst>
          </p:nvPr>
        </p:nvGraphicFramePr>
        <p:xfrm>
          <a:off x="467544" y="1412776"/>
          <a:ext cx="8496944" cy="525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0"/>
                <a:gridCol w="129614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объектов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Сумма,</a:t>
                      </a:r>
                      <a:r>
                        <a:rPr lang="ru-RU" baseline="0" dirty="0" smtClean="0"/>
                        <a:t> тыс. руб.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Строительство сетей водоснабжения</a:t>
                      </a:r>
                      <a:r>
                        <a:rPr lang="ru-RU" baseline="0" dirty="0" smtClean="0"/>
                        <a:t> в с. </a:t>
                      </a:r>
                      <a:r>
                        <a:rPr lang="ru-RU" baseline="0" dirty="0" err="1" smtClean="0"/>
                        <a:t>Гамово</a:t>
                      </a:r>
                      <a:r>
                        <a:rPr lang="ru-RU" baseline="0" dirty="0" smtClean="0"/>
                        <a:t> по ул. Западная, Целинная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2060,0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Распределительный газопровод в п. Сылва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1772,5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Реконструкция газовой котельной в с. Фролы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6235,4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Водоснабжение п. Юго-Камский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2100,0</a:t>
                      </a:r>
                      <a:endParaRPr lang="ru-RU" dirty="0"/>
                    </a:p>
                  </a:txBody>
                  <a:tcPr/>
                </a:tc>
              </a:tr>
              <a:tr h="357336">
                <a:tc>
                  <a:txBody>
                    <a:bodyPr/>
                    <a:lstStyle/>
                    <a:p>
                      <a:r>
                        <a:rPr lang="ru-RU" dirty="0" smtClean="0"/>
                        <a:t>Строительство станции 2-го подъема в п. Сокол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20000,0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Реконструкция газовой котельной</a:t>
                      </a:r>
                      <a:r>
                        <a:rPr lang="ru-RU" baseline="0" dirty="0" smtClean="0"/>
                        <a:t> д. Мостовая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Реконструкция</a:t>
                      </a:r>
                      <a:r>
                        <a:rPr lang="ru-RU" baseline="0" dirty="0" smtClean="0"/>
                        <a:t> газовой котельной в д. </a:t>
                      </a:r>
                      <a:r>
                        <a:rPr lang="ru-RU" baseline="0" dirty="0" err="1" smtClean="0"/>
                        <a:t>Ванюки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6500,0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Строительство газовой котельной по ул. Некрасова</a:t>
                      </a:r>
                      <a:r>
                        <a:rPr lang="ru-RU" baseline="0" dirty="0" smtClean="0"/>
                        <a:t> в п. Ферма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8000,0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Строительство газовой котельной по ул. Луговая</a:t>
                      </a:r>
                      <a:r>
                        <a:rPr lang="ru-RU" baseline="0" dirty="0" smtClean="0"/>
                        <a:t> в п. Ферма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5000,0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Строительство</a:t>
                      </a:r>
                      <a:r>
                        <a:rPr lang="ru-RU" baseline="0" dirty="0" smtClean="0"/>
                        <a:t> газовых модульных котельных для жилых домов по ул. Некрасова,4,6 в п. Ферма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2200,0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ВСЕГО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54867,9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688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701824"/>
          </a:xfrm>
        </p:spPr>
        <p:txBody>
          <a:bodyPr/>
          <a:lstStyle/>
          <a:p>
            <a:pPr algn="ctr"/>
            <a:r>
              <a:rPr lang="ru-RU" sz="2200" dirty="0" smtClean="0"/>
              <a:t>Расходы на реализацию муниципальных программ </a:t>
            </a:r>
            <a:br>
              <a:rPr lang="ru-RU" sz="2200" dirty="0" smtClean="0"/>
            </a:br>
            <a:r>
              <a:rPr lang="ru-RU" sz="2200" dirty="0" smtClean="0"/>
              <a:t>2015 год, млн. руб.</a:t>
            </a:r>
            <a:endParaRPr lang="ru-RU" sz="2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372313"/>
              </p:ext>
            </p:extLst>
          </p:nvPr>
        </p:nvGraphicFramePr>
        <p:xfrm>
          <a:off x="107504" y="1412776"/>
          <a:ext cx="878497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908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713787" cy="1143000"/>
          </a:xfrm>
        </p:spPr>
        <p:txBody>
          <a:bodyPr/>
          <a:lstStyle/>
          <a:p>
            <a:pPr algn="ctr"/>
            <a:r>
              <a:rPr lang="ru-RU" sz="2800" b="1" dirty="0" smtClean="0"/>
              <a:t>Изменение ставок акцизов на нефтепродукты </a:t>
            </a:r>
            <a:endParaRPr lang="ru-RU" sz="2700" b="1" dirty="0" smtClean="0">
              <a:latin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7117550"/>
              </p:ext>
            </p:extLst>
          </p:nvPr>
        </p:nvGraphicFramePr>
        <p:xfrm>
          <a:off x="323528" y="2492896"/>
          <a:ext cx="8208913" cy="4176468"/>
        </p:xfrm>
        <a:graphic>
          <a:graphicData uri="http://schemas.openxmlformats.org/drawingml/2006/table">
            <a:tbl>
              <a:tblPr/>
              <a:tblGrid>
                <a:gridCol w="2313235"/>
                <a:gridCol w="982613"/>
                <a:gridCol w="982613"/>
                <a:gridCol w="982613"/>
                <a:gridCol w="982613"/>
                <a:gridCol w="982613"/>
                <a:gridCol w="982613"/>
              </a:tblGrid>
              <a:tr h="45191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400" b="1" i="0" u="none" strike="noStrike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Показатели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2015 год</a:t>
                      </a:r>
                      <a:endParaRPr lang="ru-RU" sz="2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2016 год</a:t>
                      </a:r>
                      <a:endParaRPr lang="ru-RU" sz="2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2017 год</a:t>
                      </a:r>
                      <a:endParaRPr lang="ru-RU" sz="2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507">
                <a:tc>
                  <a:txBody>
                    <a:bodyPr/>
                    <a:lstStyle/>
                    <a:p>
                      <a:pPr algn="l" fontAlgn="b"/>
                      <a:endParaRPr lang="ru-RU" sz="1600" b="1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НК РФ*</a:t>
                      </a:r>
                      <a:endParaRPr lang="ru-RU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проект**</a:t>
                      </a:r>
                      <a:endParaRPr lang="ru-RU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НК РФ*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проект**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проект**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044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диз</a:t>
                      </a:r>
                      <a:r>
                        <a:rPr lang="ru-RU" sz="1600" b="1" i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. топливо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4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не соотв. 3,4,5 классу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7 735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3 000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7 735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3 000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2 800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4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3 класс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7 735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3 000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7 735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3 000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2 800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4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4 класс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5 970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3 000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5 970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3 000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2 800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4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5 класс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5 244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2 300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5 970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3 000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2 800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44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масла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9 086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6 500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9 577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6 000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5 400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044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бензин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4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не соотв. 3,4,5 классу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13 332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7 300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13 332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6 200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4 500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4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3 класс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12 879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7 300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12 879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6 200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4 500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4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4 класс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10 858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7 300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10 858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6 200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4 500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4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5 класс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7 750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4 200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9 500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6 200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4 500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86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прямог. бензин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13 502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11 300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14 665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10 500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9 </a:t>
                      </a:r>
                      <a:r>
                        <a:rPr lang="ru-RU" sz="16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700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23528" y="1196752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/>
              <a:t>Проект Федерального закона № 605370-6 «О внесении изменений в Налоговый кодекс РФ и иные законодательные акты РФ» внесен в ГД 18 сентября 2014 г. </a:t>
            </a:r>
          </a:p>
        </p:txBody>
      </p:sp>
    </p:spTree>
    <p:extLst>
      <p:ext uri="{BB962C8B-B14F-4D97-AF65-F5344CB8AC3E}">
        <p14:creationId xmlns:p14="http://schemas.microsoft.com/office/powerpoint/2010/main" val="20070566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33362" y="404665"/>
            <a:ext cx="8229600" cy="720080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Инвестиционные расходы на 2015 год, млн. руб.</a:t>
            </a:r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755650" y="6027677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3193827"/>
              </p:ext>
            </p:extLst>
          </p:nvPr>
        </p:nvGraphicFramePr>
        <p:xfrm>
          <a:off x="251520" y="1203104"/>
          <a:ext cx="8712967" cy="542984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55510"/>
                <a:gridCol w="1171491"/>
                <a:gridCol w="1085567"/>
                <a:gridCol w="1152128"/>
                <a:gridCol w="1008112"/>
                <a:gridCol w="1440159"/>
              </a:tblGrid>
              <a:tr h="56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Наименование отраслей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Всего, 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Бюджет района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Бюджеты поселений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Краевой и федеральный бюджет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Планируется привлечь  дополнительно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64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Водное хозяйство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21,5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16,1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983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Дорожное</a:t>
                      </a:r>
                      <a:r>
                        <a:rPr lang="ru-RU" sz="1800" baseline="0" dirty="0" smtClean="0">
                          <a:effectLst/>
                        </a:rPr>
                        <a:t> хозяйство (дорожные фонды)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58,7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292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Жилищно-коммунальное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хозяйство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32,8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53,0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27,7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4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Образование</a:t>
                      </a:r>
                      <a:endParaRPr lang="ru-RU" sz="1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113,0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33,3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79,7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400,0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4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Здравоохранение</a:t>
                      </a:r>
                      <a:endParaRPr lang="ru-RU" sz="1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20,6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4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Культура</a:t>
                      </a:r>
                      <a:endParaRPr lang="ru-RU" sz="1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34,5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30,5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15,0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4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Физическая культура и спорт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42,0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17,0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46,6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417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ВСЕГО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277,7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92,6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62,4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122,7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568,6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57263" y="2565400"/>
            <a:ext cx="7581900" cy="3124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4400" b="1" smtClean="0">
                <a:latin typeface="Times New Roman" pitchFamily="18" charset="0"/>
              </a:rPr>
              <a:t>Спасибо за внимание!</a:t>
            </a:r>
          </a:p>
        </p:txBody>
      </p:sp>
      <p:sp>
        <p:nvSpPr>
          <p:cNvPr id="39940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ru-RU" sz="1200">
              <a:solidFill>
                <a:srgbClr val="045C75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850106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Изменения нормативной базы: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dirty="0"/>
              <a:t>Проект решения Земского Собрания «О внесении изменений в Положение о бюджетном процессе в Пермском муниципальном районе, утвержденное решением Земского Собрания от 26.09.2013 № 376</a:t>
            </a:r>
            <a:r>
              <a:rPr lang="ru-RU" dirty="0" smtClean="0"/>
              <a:t>»</a:t>
            </a:r>
          </a:p>
          <a:p>
            <a:pPr marL="109537" lvl="0" indent="0" algn="ctr">
              <a:buNone/>
            </a:pPr>
            <a:r>
              <a:rPr lang="ru-RU" b="1" dirty="0" smtClean="0"/>
              <a:t> </a:t>
            </a:r>
            <a:r>
              <a:rPr lang="ru-RU" dirty="0"/>
              <a:t>(исключение </a:t>
            </a:r>
            <a:r>
              <a:rPr lang="ru-RU" dirty="0" smtClean="0"/>
              <a:t>зачислений в </a:t>
            </a:r>
            <a:r>
              <a:rPr lang="ru-RU" dirty="0"/>
              <a:t>бюджеты </a:t>
            </a:r>
            <a:r>
              <a:rPr lang="ru-RU" dirty="0" smtClean="0"/>
              <a:t>поселений доходов от ЕНВД по нормативу отчислений – 35%)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314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36712"/>
            <a:ext cx="8229600" cy="782662"/>
          </a:xfrm>
        </p:spPr>
        <p:txBody>
          <a:bodyPr/>
          <a:lstStyle/>
          <a:p>
            <a:pPr algn="ctr" eaLnBrk="1" hangingPunct="1"/>
            <a:r>
              <a:rPr lang="ru-RU" sz="2800" b="1" dirty="0" smtClean="0">
                <a:latin typeface="Times New Roman" pitchFamily="18" charset="0"/>
              </a:rPr>
              <a:t>Основные характеристики бюджета Пермского района на 2014 - 2015 годы, млн. рублей</a:t>
            </a:r>
          </a:p>
        </p:txBody>
      </p:sp>
      <p:graphicFrame>
        <p:nvGraphicFramePr>
          <p:cNvPr id="446467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7160644"/>
              </p:ext>
            </p:extLst>
          </p:nvPr>
        </p:nvGraphicFramePr>
        <p:xfrm>
          <a:off x="107504" y="2060848"/>
          <a:ext cx="8856662" cy="4003693"/>
        </p:xfrm>
        <a:graphic>
          <a:graphicData uri="http://schemas.openxmlformats.org/drawingml/2006/table">
            <a:tbl>
              <a:tblPr/>
              <a:tblGrid>
                <a:gridCol w="2196014"/>
                <a:gridCol w="1835988"/>
                <a:gridCol w="1750886"/>
                <a:gridCol w="1511878"/>
                <a:gridCol w="1561896"/>
              </a:tblGrid>
              <a:tr h="45199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показатели</a:t>
                      </a:r>
                    </a:p>
                  </a:txBody>
                  <a:tcPr marL="91435" marR="91435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2014 год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(первоначальный)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2015 год (прогноз)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отклонение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136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сумма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доходы</a:t>
                      </a:r>
                    </a:p>
                  </a:txBody>
                  <a:tcPr marL="91435" marR="91435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2 241,79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2 367,44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125,65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105,6%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1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расходы</a:t>
                      </a:r>
                    </a:p>
                  </a:txBody>
                  <a:tcPr marL="91435" marR="91435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2 312,87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2 401,44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88,57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103,8%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3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дефицит (-)</a:t>
                      </a:r>
                    </a:p>
                  </a:txBody>
                  <a:tcPr marL="91435" marR="91435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-71,08</a:t>
                      </a:r>
                      <a:endParaRPr kumimoji="0" lang="ru-RU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-34,00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37,08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47,8%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548680"/>
            <a:ext cx="8229600" cy="782662"/>
          </a:xfrm>
        </p:spPr>
        <p:txBody>
          <a:bodyPr/>
          <a:lstStyle/>
          <a:p>
            <a:pPr algn="ctr" eaLnBrk="1" hangingPunct="1"/>
            <a:r>
              <a:rPr lang="ru-RU" sz="2700" b="1" dirty="0" smtClean="0">
                <a:latin typeface="Times New Roman" pitchFamily="18" charset="0"/>
              </a:rPr>
              <a:t>Источники финансирования дефицита бюджета Пермского района на 2014 - 2015 годы, млн. рублей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818461"/>
              </p:ext>
            </p:extLst>
          </p:nvPr>
        </p:nvGraphicFramePr>
        <p:xfrm>
          <a:off x="251520" y="1412776"/>
          <a:ext cx="8712968" cy="530915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52528"/>
                <a:gridCol w="2088232"/>
                <a:gridCol w="1872208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 внутреннего финансирования дефицита бюджете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 год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год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23096"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Получение кредитов от кредитных организаций</a:t>
                      </a:r>
                      <a:endParaRPr lang="ru-RU" sz="1800" b="1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  <a:endParaRPr lang="ru-RU" sz="1800" b="1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34,5</a:t>
                      </a:r>
                      <a:endParaRPr lang="ru-RU" sz="1800" b="1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03096"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Погашение кредитов,</a:t>
                      </a:r>
                      <a:r>
                        <a:rPr lang="ru-RU" sz="1800" b="1" i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полученных от кредитных организаций</a:t>
                      </a:r>
                      <a:endParaRPr lang="ru-RU" sz="1800" b="1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800" b="1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</a:t>
                      </a:r>
                      <a:endParaRPr lang="ru-RU" sz="1800" b="1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00641"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Уменьшение прочих остатков денежных средств бюджета</a:t>
                      </a:r>
                      <a:endParaRPr lang="ru-RU" sz="1800" b="1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30,9</a:t>
                      </a:r>
                      <a:endParaRPr lang="ru-RU" sz="1800" b="1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</a:t>
                      </a:r>
                      <a:endParaRPr lang="ru-RU" sz="1800" b="1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69966"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кредитов бюджетам поселений</a:t>
                      </a:r>
                      <a:endParaRPr lang="ru-RU" sz="1800" b="1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</a:t>
                      </a:r>
                      <a:endParaRPr lang="ru-RU" sz="1800" b="1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</a:t>
                      </a:r>
                      <a:endParaRPr lang="ru-RU" sz="1800" b="1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7958"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</a:t>
                      </a:r>
                      <a:r>
                        <a:rPr lang="ru-RU" sz="1800" b="1" i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кредитов, предоставленных бюджетам поселений</a:t>
                      </a:r>
                      <a:endParaRPr lang="ru-RU" sz="1800" b="1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</a:t>
                      </a:r>
                      <a:endParaRPr lang="ru-RU" sz="1800" b="1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</a:t>
                      </a:r>
                      <a:endParaRPr lang="ru-RU" sz="1800" b="1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6511"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бюджетных кредитов,</a:t>
                      </a:r>
                      <a:r>
                        <a:rPr lang="ru-RU" sz="1800" b="1" i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предоставленных юридическим лицам</a:t>
                      </a:r>
                      <a:endParaRPr lang="ru-RU" sz="1800" b="1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800" b="1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00641"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источников внутреннего финансирования дефицита</a:t>
                      </a:r>
                      <a:r>
                        <a:rPr lang="ru-RU" sz="1800" b="1" i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бюджета</a:t>
                      </a:r>
                      <a:endParaRPr lang="ru-RU" sz="1800" b="1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</a:t>
                      </a:r>
                      <a:endParaRPr lang="ru-RU" sz="1800" b="1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</a:t>
                      </a:r>
                      <a:endParaRPr lang="ru-RU" sz="1800" b="1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4300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2800" b="1" dirty="0" smtClean="0">
                <a:latin typeface="Times New Roman" pitchFamily="18" charset="0"/>
              </a:rPr>
              <a:t>Основные характеристики бюджета Пермского района на 2016 - 2017 годы, млн. рублей</a:t>
            </a:r>
          </a:p>
        </p:txBody>
      </p:sp>
      <p:graphicFrame>
        <p:nvGraphicFramePr>
          <p:cNvPr id="446467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2497189"/>
              </p:ext>
            </p:extLst>
          </p:nvPr>
        </p:nvGraphicFramePr>
        <p:xfrm>
          <a:off x="107504" y="2132856"/>
          <a:ext cx="8856662" cy="3985243"/>
        </p:xfrm>
        <a:graphic>
          <a:graphicData uri="http://schemas.openxmlformats.org/drawingml/2006/table">
            <a:tbl>
              <a:tblPr/>
              <a:tblGrid>
                <a:gridCol w="2375818"/>
                <a:gridCol w="1620894"/>
                <a:gridCol w="1786176"/>
                <a:gridCol w="1511878"/>
                <a:gridCol w="1561896"/>
              </a:tblGrid>
              <a:tr h="82294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показатели</a:t>
                      </a:r>
                    </a:p>
                  </a:txBody>
                  <a:tcPr marL="91435" marR="91435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2016 год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2017 год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Отклонение 2017 год к 2014 году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51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сумма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3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доходы</a:t>
                      </a:r>
                    </a:p>
                  </a:txBody>
                  <a:tcPr marL="91435" marR="91435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2 257,67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2 146,92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-94,87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95,8%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75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расходы</a:t>
                      </a:r>
                    </a:p>
                  </a:txBody>
                  <a:tcPr marL="91435" marR="91435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2 234,67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2 130,92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-181,95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92,1%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57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профицит(+)</a:t>
                      </a:r>
                    </a:p>
                  </a:txBody>
                  <a:tcPr marL="91435" marR="91435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23,0</a:t>
                      </a:r>
                      <a:endParaRPr kumimoji="0" lang="ru-RU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16,0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х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х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435280" cy="86409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/>
              <a:t>Схема </a:t>
            </a:r>
            <a:r>
              <a:rPr lang="ru-RU" sz="2400" b="1" dirty="0"/>
              <a:t>межбюджетного регулирования бюджетов муниципальных </a:t>
            </a:r>
            <a:r>
              <a:rPr lang="ru-RU" sz="2400" b="1" dirty="0" smtClean="0"/>
              <a:t>образований на 2015 год</a:t>
            </a:r>
            <a:endParaRPr lang="ru-RU" sz="2400" b="1" dirty="0"/>
          </a:p>
        </p:txBody>
      </p:sp>
      <p:graphicFrame>
        <p:nvGraphicFramePr>
          <p:cNvPr id="12331" name="Group 4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572098971"/>
              </p:ext>
            </p:extLst>
          </p:nvPr>
        </p:nvGraphicFramePr>
        <p:xfrm>
          <a:off x="179511" y="1714500"/>
          <a:ext cx="8856984" cy="5003187"/>
        </p:xfrm>
        <a:graphic>
          <a:graphicData uri="http://schemas.openxmlformats.org/drawingml/2006/table">
            <a:tbl>
              <a:tblPr/>
              <a:tblGrid>
                <a:gridCol w="4661570"/>
                <a:gridCol w="2020014"/>
                <a:gridCol w="2175400"/>
              </a:tblGrid>
              <a:tr h="5623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Основные доходные источники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Муниципальный район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Поселения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НДФЛ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27%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10%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Акцизы (дифференцированный норматив)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0,1385%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0,3351%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5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Транспортный налог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50%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50%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100%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ЕНВД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100%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ЕСХН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100%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Земельный налог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100%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- 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100%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18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Доходы от аренды и продажи земли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50%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50%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2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2_Поток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19893</TotalTime>
  <Words>2375</Words>
  <Application>Microsoft Office PowerPoint</Application>
  <PresentationFormat>Экран (4:3)</PresentationFormat>
  <Paragraphs>871</Paragraphs>
  <Slides>41</Slides>
  <Notes>23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41</vt:i4>
      </vt:variant>
    </vt:vector>
  </HeadingPairs>
  <TitlesOfParts>
    <vt:vector size="43" baseType="lpstr">
      <vt:lpstr>2_Поток</vt:lpstr>
      <vt:lpstr>Городская</vt:lpstr>
      <vt:lpstr>Презентация PowerPoint</vt:lpstr>
      <vt:lpstr>Прогноз социально-экономического развития Пермского района на 2014 - 2017 годы</vt:lpstr>
      <vt:lpstr>Изменения нормативной базы:</vt:lpstr>
      <vt:lpstr>Изменение ставок акцизов на нефтепродукты </vt:lpstr>
      <vt:lpstr>Изменения нормативной базы:</vt:lpstr>
      <vt:lpstr>Основные характеристики бюджета Пермского района на 2014 - 2015 годы, млн. рублей</vt:lpstr>
      <vt:lpstr>Источники финансирования дефицита бюджета Пермского района на 2014 - 2015 годы, млн. рублей</vt:lpstr>
      <vt:lpstr>Основные характеристики бюджета Пермского района на 2016 - 2017 годы, млн. рублей</vt:lpstr>
      <vt:lpstr>Схема межбюджетного регулирования бюджетов муниципальных образований на 2015 год</vt:lpstr>
      <vt:lpstr>Динамика и структура доходов бюджета  Пермского муниципального района на 2014-2017 годы</vt:lpstr>
      <vt:lpstr>Собственные доходы бюджета Пермского муниципального района на 2014 - 2015 годы, тыс. руб.</vt:lpstr>
      <vt:lpstr>Структура собственных доходов бюджета  Пермского муниципального района на 2015 год</vt:lpstr>
      <vt:lpstr>Динамика поступления налоговых доходов  на 2014 - 2017 годы</vt:lpstr>
      <vt:lpstr>Динамика поступления неналоговых доходов                                  на 2014-2017 годы</vt:lpstr>
      <vt:lpstr>Динамика расходов бюджета                                            Пермского муниципального района на 2014-2017 годы</vt:lpstr>
      <vt:lpstr>Формирование расходов бюджета                                     Пермского муниципального района на 2015-2017 годы</vt:lpstr>
      <vt:lpstr>Среднемесячная заработная плата</vt:lpstr>
      <vt:lpstr>Структура расходов бюджета                                            Пермского муниципального района на 2015 год</vt:lpstr>
      <vt:lpstr>Сравнение схем межбюджетного регулирования бюджетов поселений</vt:lpstr>
      <vt:lpstr>Объемы дотаций из бюджета Пермского  района, тыс. руб.</vt:lpstr>
      <vt:lpstr>Динамика расходов бюджета района на  Образование за 2014 - 2017  годы</vt:lpstr>
      <vt:lpstr>Расходы на «Образование»</vt:lpstr>
      <vt:lpstr>Дошкольное образование, млн. руб.</vt:lpstr>
      <vt:lpstr>Общее образование,  млн.руб.</vt:lpstr>
      <vt:lpstr>Дополнительное образование, молодежная политика  и оздоровление детей, млн. руб.</vt:lpstr>
      <vt:lpstr>Расходы бюджета на здравоохранение 2014-2015 годы</vt:lpstr>
      <vt:lpstr>Динамика расходов бюджета района  на Социальную политику за 2014 - 2017 годы</vt:lpstr>
      <vt:lpstr>Социальная политика, млн. руб.</vt:lpstr>
      <vt:lpstr>Динамика расходов бюджета района на  Культуру за 2014 - 2017 годы</vt:lpstr>
      <vt:lpstr>Культура, млн. руб.</vt:lpstr>
      <vt:lpstr>Динамика расходов бюджета района на  Физическую культуру и спорт за 2014 - 2017 годы</vt:lpstr>
      <vt:lpstr>Физическая культура и спорт, млн. руб.</vt:lpstr>
      <vt:lpstr>Динамика расходов бюджета района на Общегосударственные вопросы за 2014 - 2017 годы</vt:lpstr>
      <vt:lpstr>Динамика расходов бюджета района на  Национальную экономику за 2014 - 2017 годы</vt:lpstr>
      <vt:lpstr>Национальная экономика, млн. руб.</vt:lpstr>
      <vt:lpstr>Дорожный фонд, млн. руб.</vt:lpstr>
      <vt:lpstr>Динамика расходов бюджета района на  Жилищно-коммунальное хозяйство за 2014 - 2017 годы</vt:lpstr>
      <vt:lpstr>Инвестиционные проекты в сфере ЖКХ</vt:lpstr>
      <vt:lpstr>Расходы на реализацию муниципальных программ  2015 год, млн. руб.</vt:lpstr>
      <vt:lpstr>Инвестиционные расходы на 2015 год, млн. руб.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Министерства финансов Пермского края  о работе в 2007 году  и планах на 2008 год</dc:title>
  <dc:creator>User</dc:creator>
  <cp:lastModifiedBy>feu16-01</cp:lastModifiedBy>
  <cp:revision>1177</cp:revision>
  <cp:lastPrinted>2014-11-21T09:06:41Z</cp:lastPrinted>
  <dcterms:created xsi:type="dcterms:W3CDTF">2008-02-28T03:10:36Z</dcterms:created>
  <dcterms:modified xsi:type="dcterms:W3CDTF">2014-11-25T08:53:53Z</dcterms:modified>
</cp:coreProperties>
</file>