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79" r:id="rId5"/>
    <p:sldId id="280" r:id="rId6"/>
    <p:sldId id="260" r:id="rId7"/>
    <p:sldId id="286" r:id="rId8"/>
    <p:sldId id="288" r:id="rId9"/>
    <p:sldId id="289" r:id="rId10"/>
    <p:sldId id="290" r:id="rId11"/>
    <p:sldId id="261" r:id="rId12"/>
    <p:sldId id="262" r:id="rId13"/>
    <p:sldId id="281" r:id="rId14"/>
    <p:sldId id="263" r:id="rId15"/>
    <p:sldId id="282" r:id="rId16"/>
    <p:sldId id="264" r:id="rId17"/>
    <p:sldId id="265" r:id="rId18"/>
    <p:sldId id="266" r:id="rId19"/>
    <p:sldId id="267" r:id="rId20"/>
    <p:sldId id="283" r:id="rId21"/>
    <p:sldId id="268" r:id="rId22"/>
    <p:sldId id="270" r:id="rId23"/>
    <p:sldId id="269" r:id="rId24"/>
    <p:sldId id="271" r:id="rId25"/>
    <p:sldId id="272" r:id="rId26"/>
    <p:sldId id="273" r:id="rId27"/>
    <p:sldId id="274" r:id="rId28"/>
    <p:sldId id="275" r:id="rId29"/>
    <p:sldId id="276" r:id="rId30"/>
    <p:sldId id="278" r:id="rId3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8B1"/>
    <a:srgbClr val="CDFAFF"/>
    <a:srgbClr val="BDE0FF"/>
    <a:srgbClr val="67B7FF"/>
    <a:srgbClr val="E6D5F3"/>
    <a:srgbClr val="FFFF66"/>
    <a:srgbClr val="B8F6FE"/>
    <a:srgbClr val="CAFEB8"/>
    <a:srgbClr val="66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8" autoAdjust="0"/>
    <p:restoredTop sz="92362" autoAdjust="0"/>
  </p:normalViewPr>
  <p:slideViewPr>
    <p:cSldViewPr>
      <p:cViewPr>
        <p:scale>
          <a:sx n="70" d="100"/>
          <a:sy n="70" d="100"/>
        </p:scale>
        <p:origin x="-4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8DE40-6026-42DA-B261-29856D1D78C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633034-1C74-42F9-97AE-BFEE550DF9AE}" type="pres">
      <dgm:prSet presAssocID="{9598DE40-6026-42DA-B261-29856D1D78C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309AA4E6-C18D-4520-89D7-509F05392DEB}" type="presOf" srcId="{9598DE40-6026-42DA-B261-29856D1D78C1}" destId="{A0633034-1C74-42F9-97AE-BFEE550DF9A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4C01B1-A600-4661-B8A2-36259793DB7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03E6FF-7AC1-46C9-A2B3-53D4D9425064}" type="pres">
      <dgm:prSet presAssocID="{694C01B1-A600-4661-B8A2-36259793DB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3CD0C88-0410-45D8-B44C-1EACD01EE782}" type="presOf" srcId="{694C01B1-A600-4661-B8A2-36259793DB7B}" destId="{E903E6FF-7AC1-46C9-A2B3-53D4D942506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8EDAB0-B7D7-4E15-9936-78350CD8C32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815EFC-ED38-4A05-8CA6-7D43F80FAEA5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Первый взнос (аванс)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C8C92762-A1F3-4226-8955-780A1E70E2FC}" type="parTrans" cxnId="{C03DDA7C-B5DF-4DDC-AF73-C0754747E50A}">
      <dgm:prSet/>
      <dgm:spPr/>
      <dgm:t>
        <a:bodyPr/>
        <a:lstStyle/>
        <a:p>
          <a:endParaRPr lang="ru-RU"/>
        </a:p>
      </dgm:t>
    </dgm:pt>
    <dgm:pt modelId="{C9DF3C6B-7259-4FDF-8559-F62C11E84E6B}" type="sibTrans" cxnId="{C03DDA7C-B5DF-4DDC-AF73-C0754747E50A}">
      <dgm:prSet/>
      <dgm:spPr/>
      <dgm:t>
        <a:bodyPr/>
        <a:lstStyle/>
        <a:p>
          <a:endParaRPr lang="ru-RU"/>
        </a:p>
      </dgm:t>
    </dgm:pt>
    <dgm:pt modelId="{53303EB5-0BE0-478E-A922-7AF0B20C4A96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Лизинговые платежи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47194931-A5FD-42DA-AB3C-D6F606B07A36}" type="parTrans" cxnId="{3E2425D1-D7AE-46F5-9E31-E15DBE721394}">
      <dgm:prSet/>
      <dgm:spPr/>
      <dgm:t>
        <a:bodyPr/>
        <a:lstStyle/>
        <a:p>
          <a:endParaRPr lang="ru-RU"/>
        </a:p>
      </dgm:t>
    </dgm:pt>
    <dgm:pt modelId="{28FB6E62-D489-49F2-8D02-059A6F5998DC}" type="sibTrans" cxnId="{3E2425D1-D7AE-46F5-9E31-E15DBE721394}">
      <dgm:prSet/>
      <dgm:spPr/>
      <dgm:t>
        <a:bodyPr/>
        <a:lstStyle/>
        <a:p>
          <a:endParaRPr lang="ru-RU"/>
        </a:p>
      </dgm:t>
    </dgm:pt>
    <dgm:pt modelId="{FF6597D4-1178-4649-ADEC-A408050C28C0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Возмещение: </a:t>
          </a:r>
        </a:p>
        <a:p>
          <a:pPr algn="l"/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100% от первого взноса (аванса) (для действующих);</a:t>
          </a:r>
        </a:p>
        <a:p>
          <a:pPr algn="l"/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85% от первого взноса (аванса) (для начинающих)</a:t>
          </a:r>
        </a:p>
        <a:p>
          <a:pPr algn="l"/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Размер первого взноса = не более 50% стоимости предмета лизинга</a:t>
          </a:r>
        </a:p>
        <a:p>
          <a:pPr algn="l"/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Выплачивается:</a:t>
          </a:r>
        </a:p>
        <a:p>
          <a:pPr algn="l"/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единовременно </a:t>
          </a:r>
        </a:p>
        <a:p>
          <a:pPr algn="l"/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19701A0-010D-4D8B-BFD4-DE9344DE65FC}" type="parTrans" cxnId="{88AD8387-2D28-4C11-9F20-FCE39BA72909}">
      <dgm:prSet/>
      <dgm:spPr/>
      <dgm:t>
        <a:bodyPr/>
        <a:lstStyle/>
        <a:p>
          <a:endParaRPr lang="ru-RU"/>
        </a:p>
      </dgm:t>
    </dgm:pt>
    <dgm:pt modelId="{48C08C49-34B9-4E0E-B90D-53D56B095492}" type="sibTrans" cxnId="{88AD8387-2D28-4C11-9F20-FCE39BA72909}">
      <dgm:prSet/>
      <dgm:spPr/>
      <dgm:t>
        <a:bodyPr/>
        <a:lstStyle/>
        <a:p>
          <a:endParaRPr lang="ru-RU"/>
        </a:p>
      </dgm:t>
    </dgm:pt>
    <dgm:pt modelId="{63783199-543F-4AB4-B4DF-94F662D33E1F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l"/>
          <a:endParaRPr lang="ru-RU" sz="24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Остаточная стоимость предмета лизинга (в момент оплаты лизингового платежа) х 2/3 ставки рефинансирования ЦБ РФ </a:t>
          </a:r>
        </a:p>
        <a:p>
          <a:pPr algn="l"/>
          <a:endParaRPr lang="ru-RU" sz="24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endParaRPr lang="ru-RU" sz="2400" b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ежемесячно (при условии наличия средств на данное мероприятие в бюджете)</a:t>
          </a:r>
        </a:p>
        <a:p>
          <a:pPr algn="l"/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2AF2B8-A5CE-4188-92DB-87CB724187CD}" type="parTrans" cxnId="{E3B86AC6-B577-44F0-9ED7-0B594045AE48}">
      <dgm:prSet/>
      <dgm:spPr/>
      <dgm:t>
        <a:bodyPr/>
        <a:lstStyle/>
        <a:p>
          <a:endParaRPr lang="ru-RU"/>
        </a:p>
      </dgm:t>
    </dgm:pt>
    <dgm:pt modelId="{5A0AD4D8-D672-403D-BD04-552EE6466246}" type="sibTrans" cxnId="{E3B86AC6-B577-44F0-9ED7-0B594045AE48}">
      <dgm:prSet/>
      <dgm:spPr/>
      <dgm:t>
        <a:bodyPr/>
        <a:lstStyle/>
        <a:p>
          <a:endParaRPr lang="ru-RU"/>
        </a:p>
      </dgm:t>
    </dgm:pt>
    <dgm:pt modelId="{BAB51D16-7E92-4245-9AA0-136F9B05D01E}" type="pres">
      <dgm:prSet presAssocID="{6D8EDAB0-B7D7-4E15-9936-78350CD8C32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C40980-DCEE-45EA-AE1B-A68A893F3DFA}" type="pres">
      <dgm:prSet presAssocID="{B5815EFC-ED38-4A05-8CA6-7D43F80FAEA5}" presName="node" presStyleLbl="node1" presStyleIdx="0" presStyleCnt="4" custScaleX="154055" custScaleY="44026" custLinFactNeighborX="1236" custLinFactNeighborY="-590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C8225-FED1-408B-A8E2-66349868EA19}" type="pres">
      <dgm:prSet presAssocID="{C9DF3C6B-7259-4FDF-8559-F62C11E84E6B}" presName="sibTrans" presStyleCnt="0"/>
      <dgm:spPr/>
    </dgm:pt>
    <dgm:pt modelId="{B4569E44-F53B-4C93-BE9A-A69B4D8C31EC}" type="pres">
      <dgm:prSet presAssocID="{53303EB5-0BE0-478E-A922-7AF0B20C4A96}" presName="node" presStyleLbl="node1" presStyleIdx="1" presStyleCnt="4" custScaleX="157811" custScaleY="39564" custLinFactNeighborX="1619" custLinFactNeighborY="-6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DC343-EE8D-47EF-92E8-238BF66B48E9}" type="pres">
      <dgm:prSet presAssocID="{28FB6E62-D489-49F2-8D02-059A6F5998DC}" presName="sibTrans" presStyleCnt="0"/>
      <dgm:spPr/>
    </dgm:pt>
    <dgm:pt modelId="{EB318C8D-C5D2-4108-820B-1C3FFCE584D7}" type="pres">
      <dgm:prSet presAssocID="{FF6597D4-1178-4649-ADEC-A408050C28C0}" presName="node" presStyleLbl="node1" presStyleIdx="2" presStyleCnt="4" custScaleX="154986" custScaleY="209010" custLinFactNeighborX="-81" custLinFactNeighborY="19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93BFF-9957-4029-9000-CF62E73F4B82}" type="pres">
      <dgm:prSet presAssocID="{48C08C49-34B9-4E0E-B90D-53D56B095492}" presName="sibTrans" presStyleCnt="0"/>
      <dgm:spPr/>
    </dgm:pt>
    <dgm:pt modelId="{24A7F1EE-2CDD-4041-947A-9EB1DD62C7BE}" type="pres">
      <dgm:prSet presAssocID="{63783199-543F-4AB4-B4DF-94F662D33E1F}" presName="node" presStyleLbl="node1" presStyleIdx="3" presStyleCnt="4" custScaleX="156864" custScaleY="208511" custLinFactNeighborX="1731" custLinFactNeighborY="19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AD8387-2D28-4C11-9F20-FCE39BA72909}" srcId="{6D8EDAB0-B7D7-4E15-9936-78350CD8C323}" destId="{FF6597D4-1178-4649-ADEC-A408050C28C0}" srcOrd="2" destOrd="0" parTransId="{519701A0-010D-4D8B-BFD4-DE9344DE65FC}" sibTransId="{48C08C49-34B9-4E0E-B90D-53D56B095492}"/>
    <dgm:cxn modelId="{52DB74DE-610B-4D3A-A7EB-A7241C5685D3}" type="presOf" srcId="{53303EB5-0BE0-478E-A922-7AF0B20C4A96}" destId="{B4569E44-F53B-4C93-BE9A-A69B4D8C31EC}" srcOrd="0" destOrd="0" presId="urn:microsoft.com/office/officeart/2005/8/layout/default"/>
    <dgm:cxn modelId="{C53781AF-0468-44A5-A33D-03F937224DF1}" type="presOf" srcId="{63783199-543F-4AB4-B4DF-94F662D33E1F}" destId="{24A7F1EE-2CDD-4041-947A-9EB1DD62C7BE}" srcOrd="0" destOrd="0" presId="urn:microsoft.com/office/officeart/2005/8/layout/default"/>
    <dgm:cxn modelId="{4448DF6E-51EA-40A5-901D-B5B5F3758566}" type="presOf" srcId="{6D8EDAB0-B7D7-4E15-9936-78350CD8C323}" destId="{BAB51D16-7E92-4245-9AA0-136F9B05D01E}" srcOrd="0" destOrd="0" presId="urn:microsoft.com/office/officeart/2005/8/layout/default"/>
    <dgm:cxn modelId="{664E1F25-DFD6-44CF-9516-B738D8835979}" type="presOf" srcId="{FF6597D4-1178-4649-ADEC-A408050C28C0}" destId="{EB318C8D-C5D2-4108-820B-1C3FFCE584D7}" srcOrd="0" destOrd="0" presId="urn:microsoft.com/office/officeart/2005/8/layout/default"/>
    <dgm:cxn modelId="{3E2425D1-D7AE-46F5-9E31-E15DBE721394}" srcId="{6D8EDAB0-B7D7-4E15-9936-78350CD8C323}" destId="{53303EB5-0BE0-478E-A922-7AF0B20C4A96}" srcOrd="1" destOrd="0" parTransId="{47194931-A5FD-42DA-AB3C-D6F606B07A36}" sibTransId="{28FB6E62-D489-49F2-8D02-059A6F5998DC}"/>
    <dgm:cxn modelId="{C03DDA7C-B5DF-4DDC-AF73-C0754747E50A}" srcId="{6D8EDAB0-B7D7-4E15-9936-78350CD8C323}" destId="{B5815EFC-ED38-4A05-8CA6-7D43F80FAEA5}" srcOrd="0" destOrd="0" parTransId="{C8C92762-A1F3-4226-8955-780A1E70E2FC}" sibTransId="{C9DF3C6B-7259-4FDF-8559-F62C11E84E6B}"/>
    <dgm:cxn modelId="{E3B86AC6-B577-44F0-9ED7-0B594045AE48}" srcId="{6D8EDAB0-B7D7-4E15-9936-78350CD8C323}" destId="{63783199-543F-4AB4-B4DF-94F662D33E1F}" srcOrd="3" destOrd="0" parTransId="{892AF2B8-A5CE-4188-92DB-87CB724187CD}" sibTransId="{5A0AD4D8-D672-403D-BD04-552EE6466246}"/>
    <dgm:cxn modelId="{36CEEEEC-2208-43B7-A141-51684DA839D6}" type="presOf" srcId="{B5815EFC-ED38-4A05-8CA6-7D43F80FAEA5}" destId="{32C40980-DCEE-45EA-AE1B-A68A893F3DFA}" srcOrd="0" destOrd="0" presId="urn:microsoft.com/office/officeart/2005/8/layout/default"/>
    <dgm:cxn modelId="{40AF2529-CF09-45C3-BA6C-5981DEAC9B34}" type="presParOf" srcId="{BAB51D16-7E92-4245-9AA0-136F9B05D01E}" destId="{32C40980-DCEE-45EA-AE1B-A68A893F3DFA}" srcOrd="0" destOrd="0" presId="urn:microsoft.com/office/officeart/2005/8/layout/default"/>
    <dgm:cxn modelId="{A1A3F2CE-3AC0-42E3-8ED5-39DEEB52B50A}" type="presParOf" srcId="{BAB51D16-7E92-4245-9AA0-136F9B05D01E}" destId="{D3DC8225-FED1-408B-A8E2-66349868EA19}" srcOrd="1" destOrd="0" presId="urn:microsoft.com/office/officeart/2005/8/layout/default"/>
    <dgm:cxn modelId="{B47FE5B9-9303-4BBC-B171-B7E10A4BDED9}" type="presParOf" srcId="{BAB51D16-7E92-4245-9AA0-136F9B05D01E}" destId="{B4569E44-F53B-4C93-BE9A-A69B4D8C31EC}" srcOrd="2" destOrd="0" presId="urn:microsoft.com/office/officeart/2005/8/layout/default"/>
    <dgm:cxn modelId="{A42570B6-5B50-4041-BB34-8DFAB661FE7F}" type="presParOf" srcId="{BAB51D16-7E92-4245-9AA0-136F9B05D01E}" destId="{B01DC343-EE8D-47EF-92E8-238BF66B48E9}" srcOrd="3" destOrd="0" presId="urn:microsoft.com/office/officeart/2005/8/layout/default"/>
    <dgm:cxn modelId="{6560CB2B-332A-4233-A223-75870ED4DA65}" type="presParOf" srcId="{BAB51D16-7E92-4245-9AA0-136F9B05D01E}" destId="{EB318C8D-C5D2-4108-820B-1C3FFCE584D7}" srcOrd="4" destOrd="0" presId="urn:microsoft.com/office/officeart/2005/8/layout/default"/>
    <dgm:cxn modelId="{0404F74B-2628-42F0-9AED-6B38883A59C9}" type="presParOf" srcId="{BAB51D16-7E92-4245-9AA0-136F9B05D01E}" destId="{34393BFF-9957-4029-9000-CF62E73F4B82}" srcOrd="5" destOrd="0" presId="urn:microsoft.com/office/officeart/2005/8/layout/default"/>
    <dgm:cxn modelId="{CF0BD7D0-DB7C-4049-916B-0CCE2F475340}" type="presParOf" srcId="{BAB51D16-7E92-4245-9AA0-136F9B05D01E}" destId="{24A7F1EE-2CDD-4041-947A-9EB1DD62C7B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F58280-2CE3-4267-A42A-47EE4F6E15F2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6A08395-FB7F-42ED-AEC6-7815AEAC693A}">
      <dgm:prSet phldrT="[Текст]" custT="1"/>
      <dgm:spPr/>
      <dgm:t>
        <a:bodyPr/>
        <a:lstStyle/>
        <a:p>
          <a:pPr algn="ctr"/>
          <a:r>
            <a:rPr lang="ru-RU" sz="3000" b="1" dirty="0" smtClean="0">
              <a:latin typeface="Times New Roman" pitchFamily="18" charset="0"/>
              <a:cs typeface="Times New Roman" pitchFamily="18" charset="0"/>
            </a:rPr>
            <a:t>Условия</a:t>
          </a:r>
          <a:endParaRPr lang="ru-RU" sz="3000" b="1" dirty="0">
            <a:latin typeface="Times New Roman" pitchFamily="18" charset="0"/>
            <a:cs typeface="Times New Roman" pitchFamily="18" charset="0"/>
          </a:endParaRPr>
        </a:p>
      </dgm:t>
    </dgm:pt>
    <dgm:pt modelId="{D2E50662-BCC7-44D8-B1BC-BBAA229AD06D}" type="parTrans" cxnId="{82F00670-03C4-4863-BBBD-3ED5CD5126B3}">
      <dgm:prSet/>
      <dgm:spPr/>
      <dgm:t>
        <a:bodyPr/>
        <a:lstStyle/>
        <a:p>
          <a:endParaRPr lang="ru-RU"/>
        </a:p>
      </dgm:t>
    </dgm:pt>
    <dgm:pt modelId="{5AD86C37-9126-4995-BDF3-E55A6D5884B7}" type="sibTrans" cxnId="{82F00670-03C4-4863-BBBD-3ED5CD5126B3}">
      <dgm:prSet/>
      <dgm:spPr/>
      <dgm:t>
        <a:bodyPr/>
        <a:lstStyle/>
        <a:p>
          <a:endParaRPr lang="ru-RU"/>
        </a:p>
      </dgm:t>
    </dgm:pt>
    <dgm:pt modelId="{41B14390-2B2F-4BEC-9BA5-043E9B8151B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Предмет лизинга :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– только для целей предпринимательской деятельности;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                                  - физически не изношенные и морально не устаревшие;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                                  -  выкупленный, не вправе отчуждать в течение 3 лет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299A2F4-2041-4536-B39F-C78CBD8E9DDB}" type="parTrans" cxnId="{36CBD0DD-7853-4F11-8DEF-43D16D04D0C0}">
      <dgm:prSet/>
      <dgm:spPr/>
      <dgm:t>
        <a:bodyPr/>
        <a:lstStyle/>
        <a:p>
          <a:endParaRPr lang="ru-RU"/>
        </a:p>
      </dgm:t>
    </dgm:pt>
    <dgm:pt modelId="{87AE3D30-92C2-47FA-8914-D01D212CB8E6}" type="sibTrans" cxnId="{36CBD0DD-7853-4F11-8DEF-43D16D04D0C0}">
      <dgm:prSet/>
      <dgm:spPr/>
      <dgm:t>
        <a:bodyPr/>
        <a:lstStyle/>
        <a:p>
          <a:endParaRPr lang="ru-RU"/>
        </a:p>
      </dgm:t>
    </dgm:pt>
    <dgm:pt modelId="{281C3105-F9B7-439C-954C-BA6E723C2A24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Договор          - 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только один;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лизинга</a:t>
          </a:r>
          <a:r>
            <a:rPr lang="ru-RU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        </a:t>
          </a:r>
          <a:r>
            <a:rPr lang="ru-RU" sz="2000" b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заключен </a:t>
          </a: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ранее 01.01.2013 года;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- условие о выкупе предмета лизинга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   </a:t>
          </a: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FBA8DD-8CDD-440D-B8DE-12AA4AB41D81}" type="parTrans" cxnId="{BA15F778-11AB-4490-819E-129623A48CC4}">
      <dgm:prSet/>
      <dgm:spPr/>
      <dgm:t>
        <a:bodyPr/>
        <a:lstStyle/>
        <a:p>
          <a:endParaRPr lang="ru-RU"/>
        </a:p>
      </dgm:t>
    </dgm:pt>
    <dgm:pt modelId="{378B9CF9-9DD3-4CCD-8A70-8ED4AB2A3E14}" type="sibTrans" cxnId="{BA15F778-11AB-4490-819E-129623A48CC4}">
      <dgm:prSet/>
      <dgm:spPr/>
      <dgm:t>
        <a:bodyPr/>
        <a:lstStyle/>
        <a:p>
          <a:endParaRPr lang="ru-RU"/>
        </a:p>
      </dgm:t>
    </dgm:pt>
    <dgm:pt modelId="{C2DCCAFF-E45E-462B-8367-0CD535F3E61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Лизинговая 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- зарегистрирована на территории РФ;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компания:   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- зарегистрирована в Федеральной службе по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                         финансовому мониторингу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05692380-8DF1-48E0-BC5E-7D3CBF215C05}" type="parTrans" cxnId="{8A62FF52-1AE4-443B-85D7-D48AEAA9618E}">
      <dgm:prSet/>
      <dgm:spPr/>
      <dgm:t>
        <a:bodyPr/>
        <a:lstStyle/>
        <a:p>
          <a:endParaRPr lang="ru-RU"/>
        </a:p>
      </dgm:t>
    </dgm:pt>
    <dgm:pt modelId="{99FA9715-D66D-4320-8C66-FEBE758CB426}" type="sibTrans" cxnId="{8A62FF52-1AE4-443B-85D7-D48AEAA9618E}">
      <dgm:prSet/>
      <dgm:spPr/>
      <dgm:t>
        <a:bodyPr/>
        <a:lstStyle/>
        <a:p>
          <a:endParaRPr lang="ru-RU"/>
        </a:p>
      </dgm:t>
    </dgm:pt>
    <dgm:pt modelId="{DE089371-00A5-46E1-B94A-2D690B25353D}" type="pres">
      <dgm:prSet presAssocID="{53F58280-2CE3-4267-A42A-47EE4F6E15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F5F69C-45D9-4AA2-9AF7-97C6D67B9E84}" type="pres">
      <dgm:prSet presAssocID="{76A08395-FB7F-42ED-AEC6-7815AEAC693A}" presName="parentText" presStyleLbl="node1" presStyleIdx="0" presStyleCnt="4" custScaleX="66829" custScaleY="50413" custLinFactY="-14705" custLinFactNeighborX="66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2939E-DCBC-4758-A0C3-CB98FCAF9CA3}" type="pres">
      <dgm:prSet presAssocID="{5AD86C37-9126-4995-BDF3-E55A6D5884B7}" presName="spacer" presStyleCnt="0"/>
      <dgm:spPr/>
    </dgm:pt>
    <dgm:pt modelId="{B87320A6-E3CF-48B5-BE0B-7771E3BFA33C}" type="pres">
      <dgm:prSet presAssocID="{41B14390-2B2F-4BEC-9BA5-043E9B8151B7}" presName="parentText" presStyleLbl="node1" presStyleIdx="1" presStyleCnt="4" custScaleY="50840" custLinFactNeighborX="-5102" custLinFactNeighborY="-627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4DED9-1C80-43CA-AAFE-95AD7E023ED2}" type="pres">
      <dgm:prSet presAssocID="{87AE3D30-92C2-47FA-8914-D01D212CB8E6}" presName="spacer" presStyleCnt="0"/>
      <dgm:spPr/>
    </dgm:pt>
    <dgm:pt modelId="{FD4773D3-C53B-4CA8-B2CB-B20B75FA4EFB}" type="pres">
      <dgm:prSet presAssocID="{281C3105-F9B7-439C-954C-BA6E723C2A24}" presName="parentText" presStyleLbl="node1" presStyleIdx="2" presStyleCnt="4" custScaleY="53899" custLinFactY="-1174" custLinFactNeighborX="-1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B1FC6-46BD-44CC-B0B3-ADA1E25A6334}" type="pres">
      <dgm:prSet presAssocID="{378B9CF9-9DD3-4CCD-8A70-8ED4AB2A3E14}" presName="spacer" presStyleCnt="0"/>
      <dgm:spPr/>
    </dgm:pt>
    <dgm:pt modelId="{E5AC8922-9813-4FF6-BF37-6AB918D57E16}" type="pres">
      <dgm:prSet presAssocID="{C2DCCAFF-E45E-462B-8367-0CD535F3E618}" presName="parentText" presStyleLbl="node1" presStyleIdx="3" presStyleCnt="4" custScaleX="100000" custScaleY="28137" custLinFactY="-1470" custLinFactNeighborX="-1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CBD0DD-7853-4F11-8DEF-43D16D04D0C0}" srcId="{53F58280-2CE3-4267-A42A-47EE4F6E15F2}" destId="{41B14390-2B2F-4BEC-9BA5-043E9B8151B7}" srcOrd="1" destOrd="0" parTransId="{5299A2F4-2041-4536-B39F-C78CBD8E9DDB}" sibTransId="{87AE3D30-92C2-47FA-8914-D01D212CB8E6}"/>
    <dgm:cxn modelId="{82F00670-03C4-4863-BBBD-3ED5CD5126B3}" srcId="{53F58280-2CE3-4267-A42A-47EE4F6E15F2}" destId="{76A08395-FB7F-42ED-AEC6-7815AEAC693A}" srcOrd="0" destOrd="0" parTransId="{D2E50662-BCC7-44D8-B1BC-BBAA229AD06D}" sibTransId="{5AD86C37-9126-4995-BDF3-E55A6D5884B7}"/>
    <dgm:cxn modelId="{8A62FF52-1AE4-443B-85D7-D48AEAA9618E}" srcId="{53F58280-2CE3-4267-A42A-47EE4F6E15F2}" destId="{C2DCCAFF-E45E-462B-8367-0CD535F3E618}" srcOrd="3" destOrd="0" parTransId="{05692380-8DF1-48E0-BC5E-7D3CBF215C05}" sibTransId="{99FA9715-D66D-4320-8C66-FEBE758CB426}"/>
    <dgm:cxn modelId="{670CB8E6-383E-4595-8146-707D62931445}" type="presOf" srcId="{281C3105-F9B7-439C-954C-BA6E723C2A24}" destId="{FD4773D3-C53B-4CA8-B2CB-B20B75FA4EFB}" srcOrd="0" destOrd="0" presId="urn:microsoft.com/office/officeart/2005/8/layout/vList2"/>
    <dgm:cxn modelId="{EC7C2D50-395D-49C6-90BE-C124892706AF}" type="presOf" srcId="{76A08395-FB7F-42ED-AEC6-7815AEAC693A}" destId="{F0F5F69C-45D9-4AA2-9AF7-97C6D67B9E84}" srcOrd="0" destOrd="0" presId="urn:microsoft.com/office/officeart/2005/8/layout/vList2"/>
    <dgm:cxn modelId="{DE9BDD04-CEE3-4ADB-879D-FBC191B91B04}" type="presOf" srcId="{41B14390-2B2F-4BEC-9BA5-043E9B8151B7}" destId="{B87320A6-E3CF-48B5-BE0B-7771E3BFA33C}" srcOrd="0" destOrd="0" presId="urn:microsoft.com/office/officeart/2005/8/layout/vList2"/>
    <dgm:cxn modelId="{8E7DEB31-3079-4B43-AB25-A475020426E0}" type="presOf" srcId="{C2DCCAFF-E45E-462B-8367-0CD535F3E618}" destId="{E5AC8922-9813-4FF6-BF37-6AB918D57E16}" srcOrd="0" destOrd="0" presId="urn:microsoft.com/office/officeart/2005/8/layout/vList2"/>
    <dgm:cxn modelId="{546DBAEA-5A70-4ED9-9F2C-0F7B8C289CCF}" type="presOf" srcId="{53F58280-2CE3-4267-A42A-47EE4F6E15F2}" destId="{DE089371-00A5-46E1-B94A-2D690B25353D}" srcOrd="0" destOrd="0" presId="urn:microsoft.com/office/officeart/2005/8/layout/vList2"/>
    <dgm:cxn modelId="{BA15F778-11AB-4490-819E-129623A48CC4}" srcId="{53F58280-2CE3-4267-A42A-47EE4F6E15F2}" destId="{281C3105-F9B7-439C-954C-BA6E723C2A24}" srcOrd="2" destOrd="0" parTransId="{EFFBA8DD-8CDD-440D-B8DE-12AA4AB41D81}" sibTransId="{378B9CF9-9DD3-4CCD-8A70-8ED4AB2A3E14}"/>
    <dgm:cxn modelId="{407E7B3E-2002-4E37-B717-CC81B184EF83}" type="presParOf" srcId="{DE089371-00A5-46E1-B94A-2D690B25353D}" destId="{F0F5F69C-45D9-4AA2-9AF7-97C6D67B9E84}" srcOrd="0" destOrd="0" presId="urn:microsoft.com/office/officeart/2005/8/layout/vList2"/>
    <dgm:cxn modelId="{6739C542-E307-4004-A8DF-A495DDCF42AC}" type="presParOf" srcId="{DE089371-00A5-46E1-B94A-2D690B25353D}" destId="{B6B2939E-DCBC-4758-A0C3-CB98FCAF9CA3}" srcOrd="1" destOrd="0" presId="urn:microsoft.com/office/officeart/2005/8/layout/vList2"/>
    <dgm:cxn modelId="{C78AB818-2D59-46D4-AECF-2C22E4EB8FA7}" type="presParOf" srcId="{DE089371-00A5-46E1-B94A-2D690B25353D}" destId="{B87320A6-E3CF-48B5-BE0B-7771E3BFA33C}" srcOrd="2" destOrd="0" presId="urn:microsoft.com/office/officeart/2005/8/layout/vList2"/>
    <dgm:cxn modelId="{F73399FA-1A88-4711-A55A-CD465A393EFB}" type="presParOf" srcId="{DE089371-00A5-46E1-B94A-2D690B25353D}" destId="{5D24DED9-1C80-43CA-AAFE-95AD7E023ED2}" srcOrd="3" destOrd="0" presId="urn:microsoft.com/office/officeart/2005/8/layout/vList2"/>
    <dgm:cxn modelId="{7BE2F1DF-AE7A-4A3E-AF16-3544C7997FB4}" type="presParOf" srcId="{DE089371-00A5-46E1-B94A-2D690B25353D}" destId="{FD4773D3-C53B-4CA8-B2CB-B20B75FA4EFB}" srcOrd="4" destOrd="0" presId="urn:microsoft.com/office/officeart/2005/8/layout/vList2"/>
    <dgm:cxn modelId="{1D00865E-6995-4077-9CA0-91282C00E958}" type="presParOf" srcId="{DE089371-00A5-46E1-B94A-2D690B25353D}" destId="{58FB1FC6-46BD-44CC-B0B3-ADA1E25A6334}" srcOrd="5" destOrd="0" presId="urn:microsoft.com/office/officeart/2005/8/layout/vList2"/>
    <dgm:cxn modelId="{B06CDEB0-1979-4DC5-9E7A-0520C0A2728F}" type="presParOf" srcId="{DE089371-00A5-46E1-B94A-2D690B25353D}" destId="{E5AC8922-9813-4FF6-BF37-6AB918D57E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BB11ED-FB30-4EE6-9829-B97ECA54702A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0EF322-7408-44E8-A902-059E1347A16F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1 транш</a:t>
          </a:r>
        </a:p>
        <a:p>
          <a:r>
            <a:rPr lang="ru-RU" sz="2600" b="0" dirty="0" smtClean="0">
              <a:latin typeface="Times New Roman" pitchFamily="18" charset="0"/>
              <a:cs typeface="Times New Roman" pitchFamily="18" charset="0"/>
            </a:rPr>
            <a:t>5% от расходов  бизнес-плана+ подтверждение не менее 15% расходов бизнес -проекта</a:t>
          </a:r>
          <a:endParaRPr lang="ru-RU" sz="2600" b="0" dirty="0">
            <a:latin typeface="Times New Roman" pitchFamily="18" charset="0"/>
            <a:cs typeface="Times New Roman" pitchFamily="18" charset="0"/>
          </a:endParaRPr>
        </a:p>
      </dgm:t>
    </dgm:pt>
    <dgm:pt modelId="{151338C8-9DB3-4CF1-A995-27AA82DDA76D}" type="parTrans" cxnId="{DEC2CF75-8CF6-4633-A229-6AC7CAF25A51}">
      <dgm:prSet/>
      <dgm:spPr/>
      <dgm:t>
        <a:bodyPr/>
        <a:lstStyle/>
        <a:p>
          <a:endParaRPr lang="ru-RU"/>
        </a:p>
      </dgm:t>
    </dgm:pt>
    <dgm:pt modelId="{FEDF38BD-EB5F-4409-8288-3B3266391908}" type="sibTrans" cxnId="{DEC2CF75-8CF6-4633-A229-6AC7CAF25A51}">
      <dgm:prSet/>
      <dgm:spPr/>
      <dgm:t>
        <a:bodyPr/>
        <a:lstStyle/>
        <a:p>
          <a:endParaRPr lang="ru-RU"/>
        </a:p>
      </dgm:t>
    </dgm:pt>
    <dgm:pt modelId="{CA2A1674-8EE5-4CAF-BD68-7D6013F8D0AB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2 транш</a:t>
          </a:r>
        </a:p>
        <a:p>
          <a:pPr>
            <a:spcAft>
              <a:spcPts val="0"/>
            </a:spcAft>
          </a:pPr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Не более 45</a:t>
          </a:r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% от расходов  бизнес-плана + </a:t>
          </a:r>
          <a:r>
            <a:rPr lang="ru-RU" sz="2500" b="0" dirty="0" err="1" smtClean="0">
              <a:latin typeface="Times New Roman" pitchFamily="18" charset="0"/>
              <a:cs typeface="Times New Roman" pitchFamily="18" charset="0"/>
            </a:rPr>
            <a:t>подтверж-дение</a:t>
          </a:r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 расходов</a:t>
          </a:r>
        </a:p>
        <a:p>
          <a:pPr>
            <a:spcAft>
              <a:spcPts val="0"/>
            </a:spcAft>
          </a:pPr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1 транша</a:t>
          </a:r>
          <a:endParaRPr lang="ru-RU" sz="2500" b="0" dirty="0"/>
        </a:p>
      </dgm:t>
    </dgm:pt>
    <dgm:pt modelId="{02697777-D3A0-4B55-B23A-2D1EB884D7E3}" type="sibTrans" cxnId="{59ED8F90-8658-4E5D-BB0B-08BAF356A7A7}">
      <dgm:prSet/>
      <dgm:spPr/>
      <dgm:t>
        <a:bodyPr/>
        <a:lstStyle/>
        <a:p>
          <a:endParaRPr lang="ru-RU"/>
        </a:p>
      </dgm:t>
    </dgm:pt>
    <dgm:pt modelId="{F5B55D37-8432-4861-B6F7-576A01C78D3B}" type="parTrans" cxnId="{59ED8F90-8658-4E5D-BB0B-08BAF356A7A7}">
      <dgm:prSet/>
      <dgm:spPr/>
      <dgm:t>
        <a:bodyPr/>
        <a:lstStyle/>
        <a:p>
          <a:endParaRPr lang="ru-RU"/>
        </a:p>
      </dgm:t>
    </dgm:pt>
    <dgm:pt modelId="{7453D455-3BE2-4DDD-9445-304945C23FC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500" b="1" dirty="0" smtClean="0">
              <a:latin typeface="Times New Roman" pitchFamily="18" charset="0"/>
              <a:cs typeface="Times New Roman" pitchFamily="18" charset="0"/>
            </a:rPr>
            <a:t>3 транш</a:t>
          </a:r>
        </a:p>
        <a:p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Оставшаяся  часть суммы субсидии </a:t>
          </a:r>
          <a:r>
            <a:rPr lang="ru-RU" sz="2500" b="0" dirty="0" smtClean="0">
              <a:latin typeface="Times New Roman" pitchFamily="18" charset="0"/>
              <a:cs typeface="Times New Roman" pitchFamily="18" charset="0"/>
            </a:rPr>
            <a:t>+ подтверждение начала деятельности и расходов 2 транша</a:t>
          </a:r>
          <a:endParaRPr lang="ru-RU" sz="2500" b="0" dirty="0"/>
        </a:p>
      </dgm:t>
    </dgm:pt>
    <dgm:pt modelId="{FF66B5E5-1141-40C9-A4A3-CE68651028CA}" type="sibTrans" cxnId="{9EF411B7-13D8-468F-BB9C-B429A54F65D5}">
      <dgm:prSet/>
      <dgm:spPr/>
      <dgm:t>
        <a:bodyPr/>
        <a:lstStyle/>
        <a:p>
          <a:endParaRPr lang="ru-RU"/>
        </a:p>
      </dgm:t>
    </dgm:pt>
    <dgm:pt modelId="{79175384-5704-4A0C-91AC-9A008F7123EE}" type="parTrans" cxnId="{9EF411B7-13D8-468F-BB9C-B429A54F65D5}">
      <dgm:prSet/>
      <dgm:spPr/>
      <dgm:t>
        <a:bodyPr/>
        <a:lstStyle/>
        <a:p>
          <a:endParaRPr lang="ru-RU"/>
        </a:p>
      </dgm:t>
    </dgm:pt>
    <dgm:pt modelId="{E14711D6-4003-4F8A-8528-C7735C50F9CB}" type="pres">
      <dgm:prSet presAssocID="{1FBB11ED-FB30-4EE6-9829-B97ECA54702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F32922-701B-41EC-BD81-B389A0B189D2}" type="pres">
      <dgm:prSet presAssocID="{BD0EF322-7408-44E8-A902-059E1347A16F}" presName="node" presStyleLbl="node1" presStyleIdx="0" presStyleCnt="3" custScaleX="157042" custLinFactNeighborX="-512" custLinFactNeighborY="5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3F420-1155-4CB2-B976-8CB66DB0D09E}" type="pres">
      <dgm:prSet presAssocID="{FEDF38BD-EB5F-4409-8288-3B3266391908}" presName="sibTrans" presStyleCnt="0"/>
      <dgm:spPr/>
    </dgm:pt>
    <dgm:pt modelId="{25ED5900-02BA-4546-8FC9-4C25CDC7B918}" type="pres">
      <dgm:prSet presAssocID="{CA2A1674-8EE5-4CAF-BD68-7D6013F8D0AB}" presName="node" presStyleLbl="node1" presStyleIdx="1" presStyleCnt="3" custScaleX="132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7FCE6-04A9-4C5E-87E8-41A5F37FA8EB}" type="pres">
      <dgm:prSet presAssocID="{02697777-D3A0-4B55-B23A-2D1EB884D7E3}" presName="sibTrans" presStyleCnt="0"/>
      <dgm:spPr/>
    </dgm:pt>
    <dgm:pt modelId="{FA07DD42-7A41-402B-B4DF-B85CC64056E0}" type="pres">
      <dgm:prSet presAssocID="{7453D455-3BE2-4DDD-9445-304945C23FC5}" presName="node" presStyleLbl="node1" presStyleIdx="2" presStyleCnt="3" custScaleX="207007" custLinFactNeighborX="2677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ED8F90-8658-4E5D-BB0B-08BAF356A7A7}" srcId="{1FBB11ED-FB30-4EE6-9829-B97ECA54702A}" destId="{CA2A1674-8EE5-4CAF-BD68-7D6013F8D0AB}" srcOrd="1" destOrd="0" parTransId="{F5B55D37-8432-4861-B6F7-576A01C78D3B}" sibTransId="{02697777-D3A0-4B55-B23A-2D1EB884D7E3}"/>
    <dgm:cxn modelId="{1668538C-68C6-4C38-BF96-57FF089BAFD8}" type="presOf" srcId="{BD0EF322-7408-44E8-A902-059E1347A16F}" destId="{90F32922-701B-41EC-BD81-B389A0B189D2}" srcOrd="0" destOrd="0" presId="urn:microsoft.com/office/officeart/2005/8/layout/hList6"/>
    <dgm:cxn modelId="{84DFBAD0-9434-4EBB-8871-053C6F9662AB}" type="presOf" srcId="{1FBB11ED-FB30-4EE6-9829-B97ECA54702A}" destId="{E14711D6-4003-4F8A-8528-C7735C50F9CB}" srcOrd="0" destOrd="0" presId="urn:microsoft.com/office/officeart/2005/8/layout/hList6"/>
    <dgm:cxn modelId="{DEC2CF75-8CF6-4633-A229-6AC7CAF25A51}" srcId="{1FBB11ED-FB30-4EE6-9829-B97ECA54702A}" destId="{BD0EF322-7408-44E8-A902-059E1347A16F}" srcOrd="0" destOrd="0" parTransId="{151338C8-9DB3-4CF1-A995-27AA82DDA76D}" sibTransId="{FEDF38BD-EB5F-4409-8288-3B3266391908}"/>
    <dgm:cxn modelId="{9EF411B7-13D8-468F-BB9C-B429A54F65D5}" srcId="{1FBB11ED-FB30-4EE6-9829-B97ECA54702A}" destId="{7453D455-3BE2-4DDD-9445-304945C23FC5}" srcOrd="2" destOrd="0" parTransId="{79175384-5704-4A0C-91AC-9A008F7123EE}" sibTransId="{FF66B5E5-1141-40C9-A4A3-CE68651028CA}"/>
    <dgm:cxn modelId="{B62D17D6-BF69-4786-91AA-520685E9204C}" type="presOf" srcId="{CA2A1674-8EE5-4CAF-BD68-7D6013F8D0AB}" destId="{25ED5900-02BA-4546-8FC9-4C25CDC7B918}" srcOrd="0" destOrd="0" presId="urn:microsoft.com/office/officeart/2005/8/layout/hList6"/>
    <dgm:cxn modelId="{7C050FE0-71AF-49D2-ACAB-15EF55B8284B}" type="presOf" srcId="{7453D455-3BE2-4DDD-9445-304945C23FC5}" destId="{FA07DD42-7A41-402B-B4DF-B85CC64056E0}" srcOrd="0" destOrd="0" presId="urn:microsoft.com/office/officeart/2005/8/layout/hList6"/>
    <dgm:cxn modelId="{D8C2681D-DC60-46DE-B302-DB750A783544}" type="presParOf" srcId="{E14711D6-4003-4F8A-8528-C7735C50F9CB}" destId="{90F32922-701B-41EC-BD81-B389A0B189D2}" srcOrd="0" destOrd="0" presId="urn:microsoft.com/office/officeart/2005/8/layout/hList6"/>
    <dgm:cxn modelId="{39E24368-74FA-4F53-86DC-9BF27262D273}" type="presParOf" srcId="{E14711D6-4003-4F8A-8528-C7735C50F9CB}" destId="{F253F420-1155-4CB2-B976-8CB66DB0D09E}" srcOrd="1" destOrd="0" presId="urn:microsoft.com/office/officeart/2005/8/layout/hList6"/>
    <dgm:cxn modelId="{C9678ABE-99EC-4702-938E-F76437E72FEC}" type="presParOf" srcId="{E14711D6-4003-4F8A-8528-C7735C50F9CB}" destId="{25ED5900-02BA-4546-8FC9-4C25CDC7B918}" srcOrd="2" destOrd="0" presId="urn:microsoft.com/office/officeart/2005/8/layout/hList6"/>
    <dgm:cxn modelId="{FFF39225-4FB5-42E5-B259-A7FE86F26132}" type="presParOf" srcId="{E14711D6-4003-4F8A-8528-C7735C50F9CB}" destId="{1B87FCE6-04A9-4C5E-87E8-41A5F37FA8EB}" srcOrd="3" destOrd="0" presId="urn:microsoft.com/office/officeart/2005/8/layout/hList6"/>
    <dgm:cxn modelId="{BE4A8DF6-93D2-4353-AC13-712A01636069}" type="presParOf" srcId="{E14711D6-4003-4F8A-8528-C7735C50F9CB}" destId="{FA07DD42-7A41-402B-B4DF-B85CC64056E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40980-DCEE-45EA-AE1B-A68A893F3DFA}">
      <dsp:nvSpPr>
        <dsp:cNvPr id="0" name=""/>
        <dsp:cNvSpPr/>
      </dsp:nvSpPr>
      <dsp:spPr>
        <a:xfrm>
          <a:off x="35099" y="0"/>
          <a:ext cx="4129936" cy="708154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Первый взнос (аванс)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099" y="0"/>
        <a:ext cx="4129936" cy="708154"/>
      </dsp:txXfrm>
    </dsp:sp>
    <dsp:sp modelId="{B4569E44-F53B-4C93-BE9A-A69B4D8C31EC}">
      <dsp:nvSpPr>
        <dsp:cNvPr id="0" name=""/>
        <dsp:cNvSpPr/>
      </dsp:nvSpPr>
      <dsp:spPr>
        <a:xfrm>
          <a:off x="4401947" y="0"/>
          <a:ext cx="4230628" cy="636383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Лизинговые платежи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01947" y="0"/>
        <a:ext cx="4230628" cy="636383"/>
      </dsp:txXfrm>
    </dsp:sp>
    <dsp:sp modelId="{EB318C8D-C5D2-4108-820B-1C3FFCE584D7}">
      <dsp:nvSpPr>
        <dsp:cNvPr id="0" name=""/>
        <dsp:cNvSpPr/>
      </dsp:nvSpPr>
      <dsp:spPr>
        <a:xfrm>
          <a:off x="7" y="1174595"/>
          <a:ext cx="4154894" cy="336190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Возмещение: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100% от первого взноса (аванса) (для действующих);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 85% от первого взноса (аванса) (для начинающих)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Размер первого взноса = не более 50% стоимости предмета лизинга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Выплачивается: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единовременно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" y="1174595"/>
        <a:ext cx="4154894" cy="3361908"/>
      </dsp:txXfrm>
    </dsp:sp>
    <dsp:sp modelId="{24A7F1EE-2CDD-4041-947A-9EB1DD62C7BE}">
      <dsp:nvSpPr>
        <dsp:cNvPr id="0" name=""/>
        <dsp:cNvSpPr/>
      </dsp:nvSpPr>
      <dsp:spPr>
        <a:xfrm>
          <a:off x="4427335" y="1182621"/>
          <a:ext cx="4205240" cy="335388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Остаточная стоимость предмета лизинга (в момент оплаты лизингового платежа) х 2/3 ставки рефинансирования ЦБ РФ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ежемесячно (при условии наличия средств на данное мероприятие в бюджете)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27335" y="1182621"/>
        <a:ext cx="4205240" cy="33538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5F69C-45D9-4AA2-9AF7-97C6D67B9E84}">
      <dsp:nvSpPr>
        <dsp:cNvPr id="0" name=""/>
        <dsp:cNvSpPr/>
      </dsp:nvSpPr>
      <dsp:spPr>
        <a:xfrm>
          <a:off x="1489076" y="0"/>
          <a:ext cx="5769064" cy="13341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Times New Roman" pitchFamily="18" charset="0"/>
              <a:cs typeface="Times New Roman" pitchFamily="18" charset="0"/>
            </a:rPr>
            <a:t>Условия</a:t>
          </a:r>
          <a:endParaRPr lang="ru-RU" sz="3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54203" y="65127"/>
        <a:ext cx="5638810" cy="1203872"/>
      </dsp:txXfrm>
    </dsp:sp>
    <dsp:sp modelId="{B87320A6-E3CF-48B5-BE0B-7771E3BFA33C}">
      <dsp:nvSpPr>
        <dsp:cNvPr id="0" name=""/>
        <dsp:cNvSpPr/>
      </dsp:nvSpPr>
      <dsp:spPr>
        <a:xfrm>
          <a:off x="0" y="1394545"/>
          <a:ext cx="8632576" cy="1345426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tint val="50000"/>
                <a:satMod val="300000"/>
              </a:schemeClr>
            </a:gs>
            <a:gs pos="35000">
              <a:schemeClr val="accent4">
                <a:hueOff val="-1488257"/>
                <a:satOff val="8966"/>
                <a:lumOff val="719"/>
                <a:alphaOff val="0"/>
                <a:tint val="37000"/>
                <a:satMod val="30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Предмет лизинга :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– только для целей предпринимательской деятельности;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                                  - физически не изношенные и морально не устаревшие;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                                  -  выкупленный, не вправе отчуждать в течение 3 лет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678" y="1460223"/>
        <a:ext cx="8501220" cy="1214070"/>
      </dsp:txXfrm>
    </dsp:sp>
    <dsp:sp modelId="{FD4773D3-C53B-4CA8-B2CB-B20B75FA4EFB}">
      <dsp:nvSpPr>
        <dsp:cNvPr id="0" name=""/>
        <dsp:cNvSpPr/>
      </dsp:nvSpPr>
      <dsp:spPr>
        <a:xfrm>
          <a:off x="0" y="2808306"/>
          <a:ext cx="8632576" cy="1426379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tint val="50000"/>
                <a:satMod val="300000"/>
              </a:schemeClr>
            </a:gs>
            <a:gs pos="35000">
              <a:schemeClr val="accent4">
                <a:hueOff val="-2976513"/>
                <a:satOff val="17933"/>
                <a:lumOff val="1437"/>
                <a:alphaOff val="0"/>
                <a:tint val="37000"/>
                <a:satMod val="30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Договор          - 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только один;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лизинга</a:t>
          </a:r>
          <a:r>
            <a:rPr lang="ru-RU" sz="20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        </a:t>
          </a:r>
          <a:r>
            <a:rPr lang="ru-RU" sz="2000" b="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заключен </a:t>
          </a: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ранее 01.01.2013 года;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- условие о выкупе предмета лизинга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                              </a:t>
          </a: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630" y="2877936"/>
        <a:ext cx="8493316" cy="1287119"/>
      </dsp:txXfrm>
    </dsp:sp>
    <dsp:sp modelId="{E5AC8922-9813-4FF6-BF37-6AB918D57E16}">
      <dsp:nvSpPr>
        <dsp:cNvPr id="0" name=""/>
        <dsp:cNvSpPr/>
      </dsp:nvSpPr>
      <dsp:spPr>
        <a:xfrm>
          <a:off x="0" y="4385252"/>
          <a:ext cx="8632576" cy="74461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Лизинговая 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- зарегистрирована на территории РФ;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компания:   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- зарегистрирована в Федеральной службе по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                         финансовому мониторингу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349" y="4421601"/>
        <a:ext cx="8559878" cy="6719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32922-701B-41EC-BD81-B389A0B189D2}">
      <dsp:nvSpPr>
        <dsp:cNvPr id="0" name=""/>
        <dsp:cNvSpPr/>
      </dsp:nvSpPr>
      <dsp:spPr>
        <a:xfrm rot="16200000">
          <a:off x="-83055" y="83055"/>
          <a:ext cx="2708920" cy="2542808"/>
        </a:xfrm>
        <a:prstGeom prst="flowChartManualOperation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875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1 транш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>
              <a:latin typeface="Times New Roman" pitchFamily="18" charset="0"/>
              <a:cs typeface="Times New Roman" pitchFamily="18" charset="0"/>
            </a:rPr>
            <a:t>5% от расходов  бизнес-плана+ подтверждение не менее 15% расходов бизнес -проекта</a:t>
          </a:r>
          <a:endParaRPr lang="ru-RU" sz="2600" b="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1" y="541783"/>
        <a:ext cx="2542808" cy="1625352"/>
      </dsp:txXfrm>
    </dsp:sp>
    <dsp:sp modelId="{25ED5900-02BA-4546-8FC9-4C25CDC7B918}">
      <dsp:nvSpPr>
        <dsp:cNvPr id="0" name=""/>
        <dsp:cNvSpPr/>
      </dsp:nvSpPr>
      <dsp:spPr>
        <a:xfrm rot="16200000">
          <a:off x="2380977" y="283608"/>
          <a:ext cx="2708920" cy="2141702"/>
        </a:xfrm>
        <a:prstGeom prst="flowChartManualOperation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875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2 транш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Не более 45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% от расходов  бизнес-плана + </a:t>
          </a:r>
          <a:r>
            <a:rPr lang="ru-RU" sz="2500" b="0" kern="1200" dirty="0" err="1" smtClean="0">
              <a:latin typeface="Times New Roman" pitchFamily="18" charset="0"/>
              <a:cs typeface="Times New Roman" pitchFamily="18" charset="0"/>
            </a:rPr>
            <a:t>подтверж-дение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 расходов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1 транша</a:t>
          </a:r>
          <a:endParaRPr lang="ru-RU" sz="2500" b="0" kern="1200" dirty="0"/>
        </a:p>
      </dsp:txBody>
      <dsp:txXfrm rot="5400000">
        <a:off x="2664586" y="541783"/>
        <a:ext cx="2141702" cy="1625352"/>
      </dsp:txXfrm>
    </dsp:sp>
    <dsp:sp modelId="{FA07DD42-7A41-402B-B4DF-B85CC64056E0}">
      <dsp:nvSpPr>
        <dsp:cNvPr id="0" name=""/>
        <dsp:cNvSpPr/>
      </dsp:nvSpPr>
      <dsp:spPr>
        <a:xfrm rot="16200000">
          <a:off x="5249525" y="-321458"/>
          <a:ext cx="2708920" cy="3351837"/>
        </a:xfrm>
        <a:prstGeom prst="flowChartManualOperation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875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itchFamily="18" charset="0"/>
              <a:cs typeface="Times New Roman" pitchFamily="18" charset="0"/>
            </a:rPr>
            <a:t>3 транш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Оставшаяся  часть суммы субсидии </a:t>
          </a:r>
          <a:r>
            <a:rPr lang="ru-RU" sz="2500" b="0" kern="1200" dirty="0" smtClean="0">
              <a:latin typeface="Times New Roman" pitchFamily="18" charset="0"/>
              <a:cs typeface="Times New Roman" pitchFamily="18" charset="0"/>
            </a:rPr>
            <a:t>+ подтверждение начала деятельности и расходов 2 транша</a:t>
          </a:r>
          <a:endParaRPr lang="ru-RU" sz="2500" b="0" kern="1200" dirty="0"/>
        </a:p>
      </dsp:txBody>
      <dsp:txXfrm rot="5400000">
        <a:off x="4928067" y="541784"/>
        <a:ext cx="3351837" cy="1625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34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33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36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30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49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66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5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63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19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89053-E923-4472-896C-ACFF0F6944F0}" type="datetimeFigureOut">
              <a:rPr lang="ru-RU" smtClean="0"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36CA2-B4EC-4016-8289-308F3C7AF5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11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2;&#1077;&#1088;&#1099;%20&#1092;&#1080;&#1085;&#1072;&#1085;&#1089;&#1086;&#1074;&#1086;&#1081;%20&#1087;&#1086;&#1076;&#1076;&#1077;&#1088;&#1078;&#1082;&#1080;%20&#1055;&#1077;&#1088;&#1084;&#1089;&#1082;&#1086;&#1075;&#1086;%20&#1084;&#1091;&#1085;&#1080;&#1094;&#1080;&#1087;&#1072;&#1083;&#1100;&#1085;&#1086;&#1075;&#1086;%20&#1088;&#1072;&#1081;&#1086;&#1085;&#1072;%20&#1089;&#1091;&#1073;&#1098;&#1077;&#1082;&#1090;&#1086;&#1074;.pptx#6. &#1057;&#1091;&#1073;&#1089;&#1080;&#1076;&#1080;&#1103; &#1085;&#1072; &#1083;&#1080;&#1079;&#1080;&#1085;&#1075;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2;&#1077;&#1088;&#1099;%20&#1092;&#1080;&#1085;&#1072;&#1085;&#1089;&#1086;&#1074;&#1086;&#1081;%20&#1087;&#1086;&#1076;&#1076;&#1077;&#1088;&#1078;&#1082;&#1080;%20&#1055;&#1077;&#1088;&#1084;&#1089;&#1082;&#1086;&#1075;&#1086;%20&#1084;&#1091;&#1085;&#1080;&#1094;&#1080;&#1087;&#1072;&#1083;&#1100;&#1085;&#1086;&#1075;&#1086;%20&#1088;&#1072;&#1081;&#1086;&#1085;&#1072;%20&#1089;&#1091;&#1073;&#1098;&#1077;&#1082;&#1090;&#1086;&#1074;.pptx#7.     &#1057;&#1091;&#1073;&#1089;&#1080;&#1076;&#1080;&#1103; &#1085;&#1072; &#1083;&#1080;&#1079;&#1080;&#1085;&#1075; &#1044;&#1054;&#1050;&#1059;&#1052;&#1045;&#1053;&#1058;&#1067;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2;&#1077;&#1088;&#1099;%20&#1092;&#1080;&#1085;&#1072;&#1085;&#1089;&#1086;&#1074;&#1086;&#1081;%20&#1087;&#1086;&#1076;&#1076;&#1077;&#1088;&#1078;&#1082;&#1080;%20&#1055;&#1077;&#1088;&#1084;&#1089;&#1082;&#1086;&#1075;&#1086;%20&#1084;&#1091;&#1085;&#1080;&#1094;&#1080;&#1087;&#1072;&#1083;&#1100;&#1085;&#1086;&#1075;&#1086;%20&#1088;&#1072;&#1081;&#1086;&#1085;&#1072;%20&#1089;&#1091;&#1073;&#1098;&#1077;&#1082;&#1090;&#1086;&#1074;.pptx#11.     &#1043;&#1088;&#1072;&#1085;&#1090; &#1085;&#1072;&#1095;&#1080;&#1085;&#1072;&#1102;&#1097;&#1080;&#1084; &#1044;&#1054;&#1050;&#1059;&#1052;&#1045;&#1053;&#1058;&#1067;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orp-feu@yandex.ru" TargetMode="External"/><Relationship Id="rId2" Type="http://schemas.openxmlformats.org/officeDocument/2006/relationships/hyperlink" Target="mailto:torgot@permraion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2;&#1077;&#1088;&#1099;%20&#1092;&#1080;&#1085;&#1072;&#1085;&#1089;&#1086;&#1074;&#1086;&#1081;%20&#1087;&#1086;&#1076;&#1076;&#1077;&#1088;&#1078;&#1082;&#1080;%20&#1055;&#1077;&#1088;&#1084;&#1089;&#1082;&#1086;&#1075;&#1086;%20&#1084;&#1091;&#1085;&#1080;&#1094;&#1080;&#1087;&#1072;&#1083;&#1100;&#1085;&#1086;&#1075;&#1086;%20&#1088;&#1072;&#1081;&#1086;&#1085;&#1072;%20&#1089;&#1091;&#1073;&#1098;&#1077;&#1082;&#1090;&#1086;&#1074;.pptx#3. &#1054;&#1073;&#1097;&#1080;&#1077; &#1090;&#1088;&#1077;&#1073;&#1086;&#1074;&#1072;&#1085;&#1080;&#1103; &#1082;  &#1089;&#1091;&#1073;&#1098;&#1077;&#1082;&#1090;&#1072;&#1084;  &#1052;&#1057;&#1055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52;&#1077;&#1088;&#1099;%20&#1092;&#1080;&#1085;&#1072;&#1085;&#1089;&#1086;&#1074;&#1086;&#1081;%20&#1087;&#1086;&#1076;&#1076;&#1077;&#1088;&#1078;&#1082;&#1080;%20&#1055;&#1077;&#1088;&#1084;&#1089;&#1082;&#1086;&#1075;&#1086;%20&#1084;&#1091;&#1085;&#1080;&#1094;&#1080;&#1087;&#1072;&#1083;&#1100;&#1085;&#1086;&#1075;&#1086;%20&#1088;&#1072;&#1081;&#1086;&#1085;&#1072;%20&#1089;&#1091;&#1073;&#1098;&#1077;&#1082;&#1090;&#1086;&#1074;.pptx#3. &#1054;&#1073;&#1097;&#1080;&#1077; &#1090;&#1088;&#1077;&#1073;&#1086;&#1074;&#1072;&#1085;&#1080;&#1103; &#1082;  &#1089;&#1091;&#1073;&#1098;&#1077;&#1082;&#1090;&#1072;&#1084;  &#1052;&#1057;&#1055;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4000" y="151017"/>
            <a:ext cx="7334200" cy="3782039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Меры финансовой поддержки Пермского муниципального района в 2014 году для субъектов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малого и среднего предпринимательства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(актуальная версия на 18.08.2014 года)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221088"/>
            <a:ext cx="6984776" cy="2376264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Разработчик: Захарченко Татьяна Николаевна, заместитель начальника отдела развития предпринимательства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ФЭУ Пермского муниципального района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8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634077"/>
              </p:ext>
            </p:extLst>
          </p:nvPr>
        </p:nvGraphicFramePr>
        <p:xfrm>
          <a:off x="179513" y="1196752"/>
          <a:ext cx="8856984" cy="565941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856984"/>
              </a:tblGrid>
              <a:tr h="978942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усовершенствованных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технологий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прогрессивных </a:t>
                      </a:r>
                      <a:r>
                        <a:rPr lang="ru-RU" sz="3000" b="1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ресурсосберегающих 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технологий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т.д.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489471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Производство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новых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видов продукции (услуг) для 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населения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759296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Предоставление населению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социальных услуг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организациями негосударственного сектора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146841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Создание, модернизация, реконструкция (с использованием новых усовершенствованных технологий и материалов) 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объектов коммунальной  инфраструктуры 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благоустройства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146841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технологий, оборудования, материалов, снижающих (исключающих) негативное влияние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экологическую обстановку 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др.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оценки бизнес-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3" y="-171400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7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лизинг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85760"/>
              </p:ext>
            </p:extLst>
          </p:nvPr>
        </p:nvGraphicFramePr>
        <p:xfrm>
          <a:off x="259904" y="2132856"/>
          <a:ext cx="86325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67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Субсидия на лизинг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7307299"/>
              </p:ext>
            </p:extLst>
          </p:nvPr>
        </p:nvGraphicFramePr>
        <p:xfrm>
          <a:off x="274611" y="1412776"/>
          <a:ext cx="863257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5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05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Предмет лизинга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014443"/>
              </p:ext>
            </p:extLst>
          </p:nvPr>
        </p:nvGraphicFramePr>
        <p:xfrm>
          <a:off x="107504" y="1041609"/>
          <a:ext cx="9036496" cy="5901100"/>
        </p:xfrm>
        <a:graphic>
          <a:graphicData uri="http://schemas.openxmlformats.org/drawingml/2006/table">
            <a:tbl>
              <a:tblPr firstRow="1" bandRow="1">
                <a:effectLst/>
                <a:tableStyleId>{9DCAF9ED-07DC-4A11-8D7F-57B35C25682E}</a:tableStyleId>
              </a:tblPr>
              <a:tblGrid>
                <a:gridCol w="3411659"/>
                <a:gridCol w="5624837"/>
              </a:tblGrid>
              <a:tr h="19626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Оборудование, устройства, механизмы, станки,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прибо-ры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аппараты, агрегаты, установки, машины, средства и технологии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 для розничной и оптовой торговли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2-й и выше амортизационной групп по постановлению Правительства РФ от 01.01.2002 года №1 «О классификации основных средств, включаемых в амортизационные группы»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76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Транспортные средства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Легковые автомобили и воздушные суда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49628">
                <a:tc>
                  <a:txBody>
                    <a:bodyPr/>
                    <a:lstStyle/>
                    <a:p>
                      <a:pPr lvl="0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Универсальные мобильные платформы</a:t>
                      </a:r>
                    </a:p>
                    <a:p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indent="0" algn="l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Мобильный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шиномонтаж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мобильный пункт быстрого питания,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мобильный пункт производства готовых к употреблению продуктов питания (хлебобулочные и кондитерские изделия, блины, гриль, пончики и пр.),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мобильный ремонт обуви  и т.д.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27374">
                <a:tc>
                  <a:txBody>
                    <a:bodyPr/>
                    <a:lstStyle/>
                    <a:p>
                      <a:pPr lvl="0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Нестационарные объекты для ведения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предпринима-тельской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деятельности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сооружения или временные конструкции, не связанные прочно с земельным участком вне зависимости от присоединения к сетям инженерно-технического обеспечения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>
            <a:hlinkClick r:id="rId2" action="ppaction://hlinkpres?slideindex=6&amp;slidetitle=Субсидия на лизинг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13556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вальная выноска 8"/>
          <p:cNvSpPr/>
          <p:nvPr/>
        </p:nvSpPr>
        <p:spPr>
          <a:xfrm>
            <a:off x="3635896" y="1052737"/>
            <a:ext cx="2131293" cy="537872"/>
          </a:xfrm>
          <a:prstGeom prst="wedgeEllipseCallout">
            <a:avLst>
              <a:gd name="adj1" fmla="val 55238"/>
              <a:gd name="adj2" fmla="val 5253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3529054" y="3068960"/>
            <a:ext cx="2131293" cy="504056"/>
          </a:xfrm>
          <a:prstGeom prst="wedgeEllipseCallout">
            <a:avLst>
              <a:gd name="adj1" fmla="val 88189"/>
              <a:gd name="adj2" fmla="val -1881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1017"/>
            <a:ext cx="8229600" cy="12617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лизинг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0067"/>
              </p:ext>
            </p:extLst>
          </p:nvPr>
        </p:nvGraphicFramePr>
        <p:xfrm>
          <a:off x="259904" y="1519172"/>
          <a:ext cx="8704584" cy="51867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352292"/>
                <a:gridCol w="4352292"/>
              </a:tblGrid>
              <a:tr h="52017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уплату первого взноса (аванса)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уплату лизинговых платежей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55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Общие для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всех видов субсидий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18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Копия договора купли-продажи предмета лизинга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18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Копия договора лизинга оборудования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18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График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уплаты лизинговых платежей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511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Копия уведомления о постановке на учет лизинговой компании в Федеральной службе по финансовому мониторингу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102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Копия акта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приема-передачи имущества по договору лизинга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675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Копия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платежного документа об уплате первого взноса (аванса)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Копии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платежных документа об уплате лизинговых платежей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80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7839"/>
            <a:ext cx="8229600" cy="118975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Общие для всех видов субсидий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документы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229329"/>
              </p:ext>
            </p:extLst>
          </p:nvPr>
        </p:nvGraphicFramePr>
        <p:xfrm>
          <a:off x="179512" y="835092"/>
          <a:ext cx="8712968" cy="582784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8712968"/>
              </a:tblGrid>
              <a:tr h="289652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1.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Выписка из ЕГРЮЛ или ЕГРИП (для 1-го этапа, для 2-го             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этапа отбора  - только для грантов)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4916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2. Справка об отсутствии задолженности по налогам, сборам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т.д. (! – при задолженности – копии платежных документов об ее погашении) 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9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3. Расчет размера субсидии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3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 Копия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лицензии на вид деятельности (если он лицензируется)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69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5. Документ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подтверждающий факт осуществления деятельности в районе или на территории иного МО Пермского края</a:t>
                      </a:r>
                      <a:endParaRPr lang="ru-RU" sz="2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986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 Согласие на обработку персональных данных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88740">
                <a:tc>
                  <a:txBody>
                    <a:bodyPr/>
                    <a:lstStyle/>
                    <a:p>
                      <a:pPr marL="0" indent="0">
                        <a:lnSpc>
                          <a:spcPts val="2200"/>
                        </a:lnSpc>
                        <a:tabLst/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8. Сведения о численности и заработной плате работников:</a:t>
                      </a:r>
                    </a:p>
                    <a:p>
                      <a:pPr marL="0" indent="273050" defTabSz="450850">
                        <a:lnSpc>
                          <a:spcPts val="2200"/>
                        </a:lnSpc>
                        <a:buFont typeface="Wingdings" pitchFamily="2" charset="2"/>
                        <a:buChar char="§"/>
                        <a:tabLst/>
                      </a:pP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статистики (! - если отчет сдан в органы статистики);</a:t>
                      </a:r>
                    </a:p>
                    <a:p>
                      <a:pPr marL="0" indent="273050" defTabSz="450850">
                        <a:lnSpc>
                          <a:spcPts val="2200"/>
                        </a:lnSpc>
                        <a:buFont typeface="Wingdings" pitchFamily="2" charset="2"/>
                        <a:buChar char="§"/>
                        <a:tabLst/>
                      </a:pP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копия штатного расписания (для вновь зарегистрирован-</a:t>
                      </a:r>
                    </a:p>
                    <a:p>
                      <a:pPr marL="0" indent="0" defTabSz="450850">
                        <a:lnSpc>
                          <a:spcPts val="2200"/>
                        </a:lnSpc>
                        <a:buFont typeface="Wingdings" pitchFamily="2" charset="2"/>
                        <a:buNone/>
                        <a:tabLst/>
                      </a:pPr>
                      <a:r>
                        <a:rPr lang="ru-RU" sz="22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ных</a:t>
                      </a: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если срок представления отчета не наступил);</a:t>
                      </a:r>
                    </a:p>
                    <a:p>
                      <a:pPr marL="0" indent="273050" defTabSz="450850">
                        <a:lnSpc>
                          <a:spcPts val="2200"/>
                        </a:lnSpc>
                        <a:buFont typeface="Wingdings" pitchFamily="2" charset="2"/>
                        <a:buChar char="§"/>
                        <a:tabLst/>
                      </a:pPr>
                      <a:r>
                        <a:rPr lang="ru-RU" sz="2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(или) сведения о среднесписочной численности работников, которые представляются в налоговые органы 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8242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9. Сведения о выручке без учета НДС или балансовой стоимости активов</a:t>
                      </a:r>
                      <a:endParaRPr lang="ru-RU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>
            <a:hlinkClick r:id="rId2" action="ppaction://hlinkpres?slideindex=7&amp;slidetitle=    Субсидия на лизинг ДОКУМЕНТЫ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77" y="82093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носка со стрелкой влево 5"/>
          <p:cNvSpPr/>
          <p:nvPr/>
        </p:nvSpPr>
        <p:spPr>
          <a:xfrm>
            <a:off x="7740352" y="4256858"/>
            <a:ext cx="1403648" cy="2601141"/>
          </a:xfrm>
          <a:prstGeom prst="leftArrowCallout">
            <a:avLst>
              <a:gd name="adj1" fmla="val 25000"/>
              <a:gd name="adj2" fmla="val 39013"/>
              <a:gd name="adj3" fmla="val 25000"/>
              <a:gd name="adj4" fmla="val 75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субсидий на начало деятельности не требуется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Субсидии на начало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208911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ачинающий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субъект малого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предпринимательства,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включая крестьянские (фермерские) хозяйства и потребительские кооперативы,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зарегистрирован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действует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момент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подачи документов на получение субсидии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1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Субсидии на начало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954072"/>
              </p:ext>
            </p:extLst>
          </p:nvPr>
        </p:nvGraphicFramePr>
        <p:xfrm>
          <a:off x="0" y="1156119"/>
          <a:ext cx="9144000" cy="5521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98625"/>
                <a:gridCol w="7045375"/>
              </a:tblGrid>
              <a:tr h="45957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В основе</a:t>
                      </a:r>
                      <a:endParaRPr lang="ru-RU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Бизнес-план</a:t>
                      </a:r>
                      <a:endParaRPr lang="ru-RU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57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Получатели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Начинающие СМП</a:t>
                      </a:r>
                      <a:endParaRPr lang="ru-RU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8900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Возмещение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- 85% расходов по бизнес-плану;</a:t>
                      </a:r>
                    </a:p>
                    <a:p>
                      <a:pPr marL="342900" indent="-342900">
                        <a:lnSpc>
                          <a:spcPts val="2900"/>
                        </a:lnSpc>
                        <a:buFontTx/>
                        <a:buChar char="-"/>
                      </a:pP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единовременно;</a:t>
                      </a:r>
                    </a:p>
                    <a:p>
                      <a:pPr marL="342900" indent="-342900">
                        <a:lnSpc>
                          <a:spcPts val="2900"/>
                        </a:lnSpc>
                        <a:buFontTx/>
                        <a:buChar char="-"/>
                      </a:pP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300 тыс. руб.                          </a:t>
                      </a:r>
                      <a:endParaRPr lang="ru-RU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197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- фактическое подтверждение произведенных затрат;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- вложение собственных средств не менее 15% от расходов по бизнес-плану;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- прохождение краткосрочного обучения (не менее</a:t>
                      </a: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 часов) (! - не требуется при наличии высшего юридического и(или) экономического);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- субсидирование</a:t>
                      </a: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расходов для целей ведения предпринимательской деятельности</a:t>
                      </a:r>
                      <a:endParaRPr lang="ru-RU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1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Субсидии на начало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9904" y="1844824"/>
            <a:ext cx="8704584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Расходы, подлежащие 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субсидированию: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регистрация начинающего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СМП;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приобретение основных и (или) оборотных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оплата стоимости аренды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профессиональная переподготовка или повышение квалификации;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приобретение и (или) сопровождение программного обеспечения;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приобретение методической и (или) справочной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литературы;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получение лицензий на осуществление видов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получение патента и (или) свидетельства о регистрации авторских прав;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сертификация продукции.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вальная выноска 6"/>
          <p:cNvSpPr/>
          <p:nvPr/>
        </p:nvSpPr>
        <p:spPr>
          <a:xfrm>
            <a:off x="4427984" y="1700808"/>
            <a:ext cx="4464496" cy="1296144"/>
          </a:xfrm>
          <a:prstGeom prst="wedgeEllipseCallout">
            <a:avLst>
              <a:gd name="adj1" fmla="val -37384"/>
              <a:gd name="adj2" fmla="val 6163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Исключение, те, которые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предназначены для купли-продажи без предварительной обработки</a:t>
            </a:r>
          </a:p>
        </p:txBody>
      </p:sp>
      <p:sp>
        <p:nvSpPr>
          <p:cNvPr id="6" name="Овальная выноска 5"/>
          <p:cNvSpPr/>
          <p:nvPr/>
        </p:nvSpPr>
        <p:spPr>
          <a:xfrm>
            <a:off x="7020272" y="2861804"/>
            <a:ext cx="2123728" cy="1071251"/>
          </a:xfrm>
          <a:prstGeom prst="wedgeEllipseCallout">
            <a:avLst>
              <a:gd name="adj1" fmla="val -225378"/>
              <a:gd name="adj2" fmla="val 641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 – Легковые автомобили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1017"/>
            <a:ext cx="8229600" cy="12617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Субсидии на начало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009429"/>
              </p:ext>
            </p:extLst>
          </p:nvPr>
        </p:nvGraphicFramePr>
        <p:xfrm>
          <a:off x="251521" y="1340768"/>
          <a:ext cx="8640959" cy="5261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40959"/>
              </a:tblGrid>
              <a:tr h="527557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1.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Общие для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всех видов субсидий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54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Бизнес-план по установленной форме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351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 подтверждении расходов</a:t>
                      </a:r>
                    </a:p>
                    <a:p>
                      <a:pPr algn="ctr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(договоры аренды помещений; договоры купли-продажи основных средств; документы на право собственности помещения, транспортного средства и т.д.)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45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 подтверждении затрат (товарные накладные, платежные поручения, квитанции к приходным кассовым ордерам и др.)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9603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 подтверждении, что начинающий СМП </a:t>
                      </a:r>
                    </a:p>
                    <a:p>
                      <a:pPr algn="l"/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относится к приоритетной целевой группе 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960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О подтверждении краткосрочного обучения основам предпринимательской деятельности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ьная выноска 5"/>
          <p:cNvSpPr/>
          <p:nvPr/>
        </p:nvSpPr>
        <p:spPr>
          <a:xfrm>
            <a:off x="6374771" y="4725144"/>
            <a:ext cx="2736304" cy="936104"/>
          </a:xfrm>
          <a:prstGeom prst="wedgeEllipseCallout">
            <a:avLst>
              <a:gd name="adj1" fmla="val -66848"/>
              <a:gd name="adj2" fmla="val 1226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СМП относится к данной группе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5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субсидий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75126" y="1580589"/>
            <a:ext cx="283618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лизинг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2717" y="2591485"/>
            <a:ext cx="5176193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% по инвестиционным кредитам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717" y="3573016"/>
            <a:ext cx="5513675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связанные с началом </a:t>
            </a:r>
            <a:b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предпринимательской деятельности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618" y="4581128"/>
            <a:ext cx="7262710" cy="711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организацию групп дневного </a:t>
            </a:r>
            <a:b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времяпрепровождения детей дошкольного возраста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163" y="5661248"/>
            <a:ext cx="7694758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приобретение оборудования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6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Приоритетная целевая группа начинающих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СМиСП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12776"/>
            <a:ext cx="9252520" cy="50405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AutoNum type="arabicParenR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зарегистрированные безработные;</a:t>
            </a:r>
          </a:p>
          <a:p>
            <a:pPr marL="0" indent="0">
              <a:spcBef>
                <a:spcPts val="0"/>
              </a:spcBef>
              <a:buAutoNum type="arabicParenR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молодые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семьи, имеющие детей, в том числе неполные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молодые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семьи (! возраст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каждого из супругов либо одного родителя в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неполной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семье не превышает 35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лет);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3) работники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находящиеся под угрозой массового увольнения (установление неполного рабочего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времен и т.д.);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жители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монопрофильных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населенных пунктов (моногородов), работники градообразующих предприятий;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5) военнослужащие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уволенные в запас в связи с сокращением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ВС РФ;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6) субъекты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молодежного предпринимательства (физические лица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возрасте до 30 лет (включительно); юридические лица, в уставном капитале которых доля, принадлежащая физическим лицам в возрасте до 30 лет (включительно), составляет более 50 %);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7) субъекты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малого и среднего предпринимательства, относящиеся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 социальному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предпринимательству (! Например, обеспечивающие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занятость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инвалидов и др.)</a:t>
            </a:r>
          </a:p>
        </p:txBody>
      </p:sp>
      <p:pic>
        <p:nvPicPr>
          <p:cNvPr id="4" name="Picture 2" descr="C:\Users\torg-1\Desktop\Туризм 2010\Герб_Пермского_МР_с коронойбольш.jpg">
            <a:hlinkClick r:id="rId2" action="ppaction://hlinkpres?slideindex=11&amp;slidetitle=    Грант начинающим ДОКУМЕНТЫ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авая фигурная скобка 4"/>
          <p:cNvSpPr/>
          <p:nvPr/>
        </p:nvSpPr>
        <p:spPr>
          <a:xfrm>
            <a:off x="8388424" y="1700808"/>
            <a:ext cx="648072" cy="1584176"/>
          </a:xfrm>
          <a:prstGeom prst="rightBrace">
            <a:avLst>
              <a:gd name="adj1" fmla="val 0"/>
              <a:gd name="adj2" fmla="val 50000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момент государственной регистрации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уплату % по инвестиционным кредитам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151913"/>
              </p:ext>
            </p:extLst>
          </p:nvPr>
        </p:nvGraphicFramePr>
        <p:xfrm>
          <a:off x="179512" y="1700808"/>
          <a:ext cx="8712968" cy="4785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99699"/>
                <a:gridCol w="6713269"/>
              </a:tblGrid>
              <a:tr h="1191834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dirty="0" smtClean="0">
                          <a:latin typeface="Times New Roman" pitchFamily="18" charset="0"/>
                          <a:cs typeface="Times New Roman" pitchFamily="18" charset="0"/>
                        </a:rPr>
                        <a:t>На что кредит?</a:t>
                      </a:r>
                      <a:endParaRPr lang="ru-RU" sz="2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1) Строительство (реконструкция) для собственных нужд производственных зданий, строений, сооружений;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2) Приобретение</a:t>
                      </a:r>
                      <a:r>
                        <a:rPr lang="ru-RU" sz="25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оборудования, включая затраты на монтаж оборудования</a:t>
                      </a:r>
                      <a:endParaRPr lang="ru-RU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4921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кредита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и (или) развитие, и (или) модернизации</a:t>
                      </a:r>
                      <a:r>
                        <a:rPr lang="ru-RU" sz="25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производства товаров</a:t>
                      </a:r>
                      <a:endParaRPr lang="ru-RU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4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Получатели</a:t>
                      </a:r>
                    </a:p>
                    <a:p>
                      <a:pPr>
                        <a:lnSpc>
                          <a:spcPts val="2900"/>
                        </a:lnSpc>
                      </a:pP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 Отбору</a:t>
                      </a:r>
                      <a:endParaRPr lang="ru-RU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1834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Возмещение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5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2/3 ставки рефинансирования ЦБ от суммы фактически уплаченных процентов, не более 10 млн. руб.                          </a:t>
                      </a:r>
                      <a:endParaRPr lang="ru-RU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уплату % по инвестиционным кредитам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472438"/>
              </p:ext>
            </p:extLst>
          </p:nvPr>
        </p:nvGraphicFramePr>
        <p:xfrm>
          <a:off x="323528" y="2348880"/>
          <a:ext cx="8496944" cy="41764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496944"/>
              </a:tblGrid>
              <a:tr h="1077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кредита более 2 млн. руб.</a:t>
                      </a:r>
                      <a:endParaRPr lang="ru-RU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9308">
                <a:tc>
                  <a:txBody>
                    <a:bodyPr/>
                    <a:lstStyle/>
                    <a:p>
                      <a:pPr marL="0" indent="0">
                        <a:lnSpc>
                          <a:spcPts val="3200"/>
                        </a:lnSpc>
                        <a:buFontTx/>
                        <a:buNone/>
                      </a:pPr>
                      <a:r>
                        <a:rPr lang="ru-RU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Оплачено не менее 10% от</a:t>
                      </a:r>
                      <a:r>
                        <a:rPr lang="ru-RU" sz="3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всей суммы кредита и процентов по нему</a:t>
                      </a:r>
                      <a:endParaRPr lang="ru-RU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9308">
                <a:tc>
                  <a:txBody>
                    <a:bodyPr/>
                    <a:lstStyle/>
                    <a:p>
                      <a:pPr marL="0" indent="0">
                        <a:lnSpc>
                          <a:spcPts val="3200"/>
                        </a:lnSpc>
                        <a:buFontTx/>
                        <a:buNone/>
                      </a:pPr>
                      <a:r>
                        <a:rPr lang="ru-RU" sz="3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Кредитный договор действующий</a:t>
                      </a:r>
                      <a:endParaRPr lang="ru-RU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59832" y="1289437"/>
            <a:ext cx="2355453" cy="8784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900"/>
              </a:lnSpc>
            </a:pPr>
            <a:endParaRPr lang="ru-RU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ts val="2900"/>
              </a:lnSpc>
            </a:pPr>
            <a:r>
              <a:rPr lang="ru-RU" sz="4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45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Субсидия на уплату % по инвестиционным кредитам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235315"/>
              </p:ext>
            </p:extLst>
          </p:nvPr>
        </p:nvGraphicFramePr>
        <p:xfrm>
          <a:off x="231697" y="1844824"/>
          <a:ext cx="8640959" cy="486253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40959"/>
              </a:tblGrid>
              <a:tr h="331442"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ru-RU" sz="2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1. </a:t>
                      </a:r>
                      <a:r>
                        <a:rPr lang="ru-RU" sz="2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Общие для</a:t>
                      </a:r>
                      <a:r>
                        <a:rPr lang="ru-RU" sz="2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всех видов субсидий</a:t>
                      </a:r>
                      <a:endParaRPr lang="ru-RU" sz="2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1394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2. Копия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кредитного договора с графиком погашения кредита и уплаты процентов по нему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396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Выписка из ссудного счета по основному </a:t>
                      </a:r>
                    </a:p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кредиту и уплате процентов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884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Копии платежных документов о уплате кредита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015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Копии договоров на строительство для собственных нужд производственных зданий, строений и (или) приобретение оборудования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218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Копии документов об осуществлении расходов по кредиту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582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6. Другие документы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целевого использования кредита (товарные накладные, счета-фактуры и т.д.) 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0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организацию групп дневного времяпрепровождения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235296"/>
              </p:ext>
            </p:extLst>
          </p:nvPr>
        </p:nvGraphicFramePr>
        <p:xfrm>
          <a:off x="251520" y="1484784"/>
          <a:ext cx="8712968" cy="49685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99699"/>
                <a:gridCol w="6713269"/>
              </a:tblGrid>
              <a:tr h="56418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В основе</a:t>
                      </a:r>
                      <a:endParaRPr lang="ru-RU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Бизнес-проект</a:t>
                      </a:r>
                      <a:endParaRPr lang="ru-RU"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615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3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1 млн. руб.</a:t>
                      </a:r>
                      <a:endParaRPr lang="ru-RU"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615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Возме-щение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85%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расходов по бизнес-проекту</a:t>
                      </a:r>
                      <a:endParaRPr lang="ru-RU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72063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endParaRPr lang="ru-RU" sz="3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ts val="2900"/>
                        </a:lnSpc>
                        <a:buFontTx/>
                        <a:buChar char="-"/>
                      </a:pPr>
                      <a:r>
                        <a:rPr lang="ru-RU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не ранее 01.01.2012</a:t>
                      </a: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года;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3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 вложение собственных средств  не менее 15% от расходов бизнес-проекта;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 функционирование центра не менее 3 лет с момента получения субсидии</a:t>
                      </a:r>
                      <a:endParaRPr lang="ru-RU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4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4694" y="-243408"/>
            <a:ext cx="8229600" cy="10081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организацию групп дневного времяпрепровождения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663009"/>
              </p:ext>
            </p:extLst>
          </p:nvPr>
        </p:nvGraphicFramePr>
        <p:xfrm>
          <a:off x="251520" y="1052736"/>
          <a:ext cx="8712968" cy="26695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99699"/>
                <a:gridCol w="6713269"/>
              </a:tblGrid>
              <a:tr h="2592288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для </a:t>
                      </a:r>
                      <a:r>
                        <a:rPr lang="ru-RU" sz="25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субсидиро-вания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2900"/>
                        </a:lnSpc>
                        <a:buFontTx/>
                        <a:buAutoNum type="arabicParenR"/>
                      </a:pPr>
                      <a:r>
                        <a:rPr lang="ru-RU" sz="2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Оплата аренды и(или)</a:t>
                      </a:r>
                      <a:r>
                        <a:rPr lang="ru-RU" sz="2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выкуп помещения;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Ремонт (реконструкция) помещения;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Покупка оборудования, мебели, материалов, инвентаря, коммунальных услуг, услуг электроснабжения, оборудования, необходимого для соблюдения требований законодательства</a:t>
                      </a:r>
                      <a:endParaRPr lang="ru-RU" sz="2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38211108"/>
              </p:ext>
            </p:extLst>
          </p:nvPr>
        </p:nvGraphicFramePr>
        <p:xfrm>
          <a:off x="864096" y="3865498"/>
          <a:ext cx="8279904" cy="270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244" y="3771589"/>
            <a:ext cx="54056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25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Субсидия на организацию групп дневного времяпрепровождения ДОКУМЕНТЫ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166826"/>
              </p:ext>
            </p:extLst>
          </p:nvPr>
        </p:nvGraphicFramePr>
        <p:xfrm>
          <a:off x="241379" y="1988840"/>
          <a:ext cx="8640959" cy="439248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40959"/>
              </a:tblGrid>
              <a:tr h="1098257"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1. 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Общие для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всех видов субсидий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8891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Бизнес-план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по установленной форме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553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Документ, подтверждающий наличие помещений для организации Центра времяпрепровождения детей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37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оборудование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778028"/>
              </p:ext>
            </p:extLst>
          </p:nvPr>
        </p:nvGraphicFramePr>
        <p:xfrm>
          <a:off x="251520" y="1253556"/>
          <a:ext cx="8784976" cy="50622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16225"/>
                <a:gridCol w="6768751"/>
              </a:tblGrid>
              <a:tr h="1154447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На что?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приобретение </a:t>
                      </a:r>
                      <a:r>
                        <a:rPr lang="ru-RU" sz="2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оборудования, включая затраты на монтаж оборудования, </a:t>
                      </a:r>
                      <a:r>
                        <a:rPr lang="ru-RU" sz="2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 целях создания и (или) развития, и (или) модернизации производства</a:t>
                      </a:r>
                      <a:r>
                        <a:rPr lang="ru-RU" sz="2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товаров</a:t>
                      </a:r>
                      <a:endParaRPr lang="ru-RU" sz="2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9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r>
                        <a:rPr lang="ru-RU" sz="2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субсидии</a:t>
                      </a:r>
                      <a:endParaRPr lang="ru-RU" sz="2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не более 50%</a:t>
                      </a:r>
                      <a:r>
                        <a:rPr lang="ru-RU" sz="2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произведенных затрат;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не более 10 млн. руб.</a:t>
                      </a:r>
                      <a:endParaRPr lang="ru-RU" sz="2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20655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endParaRPr lang="ru-RU" sz="2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Приобретение в собственность оборудования;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Только один договор не ранее 01.01.2013 г.;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Не отчуждать</a:t>
                      </a:r>
                      <a:r>
                        <a:rPr lang="ru-RU" sz="2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оборудование в течение 3 лет;</a:t>
                      </a:r>
                    </a:p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4) Осуществление деятельности не менее 3 лет с момента получения субсидии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1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953" y="16032"/>
            <a:ext cx="8229600" cy="125272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Субсидия на оборудование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605693"/>
              </p:ext>
            </p:extLst>
          </p:nvPr>
        </p:nvGraphicFramePr>
        <p:xfrm>
          <a:off x="179512" y="1916833"/>
          <a:ext cx="8496944" cy="478380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950120"/>
                <a:gridCol w="6546824"/>
              </a:tblGrid>
              <a:tr h="864095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Требования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Новое и полнокомплектное</a:t>
                      </a:r>
                      <a:r>
                        <a:rPr lang="ru-RU" sz="25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5790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ru-RU" sz="2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900"/>
                        </a:lnSpc>
                        <a:buFontTx/>
                        <a:buNone/>
                      </a:pPr>
                      <a:r>
                        <a:rPr lang="ru-RU" sz="25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Оборудование, устройства, механизмы, транспортные средства, станки, приборы, аппараты, агрегаты, установки, машины, средства и технологии</a:t>
                      </a:r>
                      <a:endParaRPr lang="ru-RU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5790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 для розничной и оптовой торговли </a:t>
                      </a:r>
                      <a:r>
                        <a:rPr lang="ru-RU" sz="2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2-й и выше амортизационной групп по постановлению Правительства РФ от 01.01.2002 года №1 «О классификации основных средств, включаемых в амортизационные группы»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5790"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endParaRPr lang="ru-RU" sz="2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Легковые автомобили</a:t>
                      </a:r>
                      <a:endParaRPr lang="ru-RU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3768" y="1282650"/>
            <a:ext cx="38884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Оборудование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-19076" y="4221088"/>
            <a:ext cx="2448272" cy="252028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Исклю-чение</a:t>
            </a:r>
            <a:endPara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Субсидия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оборудование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499949"/>
              </p:ext>
            </p:extLst>
          </p:nvPr>
        </p:nvGraphicFramePr>
        <p:xfrm>
          <a:off x="259904" y="1844824"/>
          <a:ext cx="8640959" cy="469345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40959"/>
              </a:tblGrid>
              <a:tr h="482272">
                <a:tc>
                  <a:txBody>
                    <a:bodyPr/>
                    <a:lstStyle/>
                    <a:p>
                      <a:pPr algn="l"/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1. </a:t>
                      </a:r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Общие для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всех видов субсидий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139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2. Копия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договора на приобретение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оборудования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57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Копия платежных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документов о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фактической оплате 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02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Бухгалтерские документы о постановке на баланс оборудования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59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Технико-экономическое обоснование приобретения оборудования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83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6. Копии документов, подтверждающих, что оборудование является новым и полнокомплектным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4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1016"/>
            <a:ext cx="8795320" cy="12617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требования к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субъектам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СМиСП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9904" y="1519169"/>
            <a:ext cx="8632577" cy="4934167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  <a:tabLst>
                <a:tab pos="87313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соответствие требованиям Федерального закона от 24.07.2007 года №209-ФЗ «О развитии малого и среднего предпринимательства в Российской Федерации»;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  <a:tabLst>
                <a:tab pos="87313" algn="l"/>
              </a:tabLst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регистрация и (или) осуществление деятельности на территории Пермского муниципального района (постановка на учет в ИФНС по Пермскому району филиала или представительства Юридического лица);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  <a:tabLst>
                <a:tab pos="87313" algn="l"/>
              </a:tabLst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отсутствие задолженности перед бюджетом и внебюджетными фондами;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  <a:tabLst>
                <a:tab pos="87313" algn="l"/>
              </a:tabLst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деятельность в приоритетных отраслях;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  <a:tabLst>
                <a:tab pos="87313" algn="l"/>
              </a:tabLst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ответственность за достоверность предоставляемых документов и сведений и т.д.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87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52986"/>
            <a:ext cx="8229600" cy="5760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Контакты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9904" y="1519169"/>
            <a:ext cx="8632575" cy="515019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развития предпринимательства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ФЭУ Пермского муниципального района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Телефоны: 296 26 55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296 21 60 (факс/тел.)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 614065,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г.Пермь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ул.Верхнемуллинская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74а,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офис 11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 работы: с 8-00 часов до 17-00 часов (будние дни),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пятница до 16-00 часов, обед с 12-00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часов до 13-00 часов.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torgot@permraion.ru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orp-feu@yandex.ru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www.permraion.ru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9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1016"/>
            <a:ext cx="8795320" cy="12617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субъектам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Федеральному закону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329100"/>
              </p:ext>
            </p:extLst>
          </p:nvPr>
        </p:nvGraphicFramePr>
        <p:xfrm>
          <a:off x="259904" y="2708920"/>
          <a:ext cx="8632826" cy="3492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413"/>
                <a:gridCol w="431641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численности, 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По выручке, млн.</a:t>
                      </a:r>
                      <a:r>
                        <a:rPr lang="ru-RU" sz="2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8149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15 (микро)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8149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100 (малые)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8149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250 (средние)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>
            <a:hlinkClick r:id="rId2" action="ppaction://hlinkpres?slideindex=3&amp;slidetitle=Общие требования к  субъектам  МСП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1016"/>
            <a:ext cx="8795320" cy="126175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Приоритетные отрасли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9904" y="1700808"/>
            <a:ext cx="8632575" cy="4896544"/>
          </a:xfrm>
        </p:spPr>
        <p:txBody>
          <a:bodyPr>
            <a:noAutofit/>
          </a:bodyPr>
          <a:lstStyle/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Сельское хозяйство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Лесное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хозяйство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Рыбоводство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Обрабатывающие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Производство и распределение электроэнергии, газа 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воды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Общественное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питание, 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Гостиничный и ресторанный бизнес;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Туризм;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Бытовое обслуживание, включая ремонт автотранспортных средств, мотоциклов;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Наука, образование, здравоохранение и предоставление социальных услуг;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Жилищно-коммунальное хозяйство;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Организация отдыха и развлечений,  культура и спорт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- Ремесла, народные художественные промыслы</a:t>
            </a:r>
          </a:p>
          <a:p>
            <a:pPr marL="0" indent="0">
              <a:lnSpc>
                <a:spcPts val="2100"/>
              </a:lnSpc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>
            <a:hlinkClick r:id="rId2" action="ppaction://hlinkpres?slideindex=3&amp;slidetitle=Общие требования к  субъектам  МСП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5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Не участвуют субъекты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СМиСП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1953" y="1844824"/>
            <a:ext cx="7588448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Кредитные и страховые организации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Инвестиционные и негосударственные пенсионные фонды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Профессиональные участники рынка ценных бумаг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Ломбарды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Игорный бизнес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Нерезиденты РФ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Производство и реализация подакцизных товаров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Добыча и реализация полезных ископаемых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стадии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еорганизации, ликвидации, банкротства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 соглашений о разделе имущества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ьная выноска 4"/>
          <p:cNvSpPr/>
          <p:nvPr/>
        </p:nvSpPr>
        <p:spPr>
          <a:xfrm flipH="1">
            <a:off x="7668344" y="3645024"/>
            <a:ext cx="1475656" cy="1944216"/>
          </a:xfrm>
          <a:prstGeom prst="wedgeEllipseCallout">
            <a:avLst>
              <a:gd name="adj1" fmla="val 125971"/>
              <a:gd name="adj2" fmla="val 214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Исклю-чение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спрост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-ранен-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4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730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Порядок отбора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СМиСП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предоставления субсидий по    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постановлению края от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08.04.2014 года № 242-п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796147"/>
              </p:ext>
            </p:extLst>
          </p:nvPr>
        </p:nvGraphicFramePr>
        <p:xfrm>
          <a:off x="0" y="1412777"/>
          <a:ext cx="9144000" cy="5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4" y="151017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-25041" y="3534560"/>
            <a:ext cx="4985657" cy="21541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>
              <a:lnSpc>
                <a:spcPts val="3000"/>
              </a:lnSpc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этап </a:t>
            </a:r>
            <a:b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(на </a:t>
            </a:r>
          </a:p>
          <a:p>
            <a:pPr>
              <a:lnSpc>
                <a:spcPts val="3000"/>
              </a:lnSpc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уровне </a:t>
            </a:r>
            <a:b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района)</a:t>
            </a:r>
            <a:endParaRPr lang="ru-RU" sz="5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97" y="2079867"/>
            <a:ext cx="2171744" cy="15215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Объявление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начале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окончании приема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заявок (18.08)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9713" y="2024844"/>
            <a:ext cx="4104455" cy="25562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документов:</a:t>
            </a:r>
          </a:p>
          <a:p>
            <a:pPr>
              <a:lnSpc>
                <a:spcPts val="20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Паспорт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бизнес-проекта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(инвестиционного проекта);</a:t>
            </a:r>
          </a:p>
          <a:p>
            <a:pPr>
              <a:lnSpc>
                <a:spcPts val="2000"/>
              </a:lnSpc>
              <a:buFontTx/>
              <a:buChar char="-"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Выписка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ЕГРЮЛ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ЕГРИП;</a:t>
            </a:r>
          </a:p>
          <a:p>
            <a:pPr>
              <a:lnSpc>
                <a:spcPts val="2000"/>
              </a:lnSpc>
              <a:buFontTx/>
              <a:buChar char="-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Согласие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обработку персональных данных;</a:t>
            </a:r>
          </a:p>
          <a:p>
            <a:pPr>
              <a:lnSpc>
                <a:spcPts val="2000"/>
              </a:lnSpc>
              <a:buFontTx/>
              <a:buChar char="-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Сопроводительное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письмо;</a:t>
            </a:r>
          </a:p>
          <a:p>
            <a:pPr>
              <a:lnSpc>
                <a:spcPts val="2000"/>
              </a:lnSpc>
              <a:buFontTx/>
              <a:buChar char="-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документы.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88630" y="2498519"/>
            <a:ext cx="2872631" cy="24307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паспорта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бизнес-проект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на: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22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соответствие установленной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форме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2200"/>
              </a:lnSpc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</a:t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данных 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79519" y="5085184"/>
            <a:ext cx="3240360" cy="11530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перечня  </a:t>
            </a:r>
          </a:p>
          <a:p>
            <a:pPr algn="ctr">
              <a:lnSpc>
                <a:spcPts val="2200"/>
              </a:lnSpc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бизнес-проектов для включения в заявку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9905" y="5373216"/>
            <a:ext cx="4725752" cy="1484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6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паспортов бизнес-проектов в Министерство промышленности, предпринимательства и торговли Пермского края (далее – Министерство)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углом 32"/>
          <p:cNvSpPr/>
          <p:nvPr/>
        </p:nvSpPr>
        <p:spPr>
          <a:xfrm flipH="1" flipV="1">
            <a:off x="8028382" y="5121188"/>
            <a:ext cx="936105" cy="504056"/>
          </a:xfrm>
          <a:prstGeom prst="bentArrow">
            <a:avLst>
              <a:gd name="adj1" fmla="val 39136"/>
              <a:gd name="adj2" fmla="val 37958"/>
              <a:gd name="adj3" fmla="val 50000"/>
              <a:gd name="adj4" fmla="val 34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Стрелка углом 33"/>
          <p:cNvSpPr/>
          <p:nvPr/>
        </p:nvSpPr>
        <p:spPr>
          <a:xfrm flipV="1">
            <a:off x="2646307" y="4581126"/>
            <a:ext cx="3250414" cy="378219"/>
          </a:xfrm>
          <a:prstGeom prst="bentArrow">
            <a:avLst>
              <a:gd name="adj1" fmla="val 39136"/>
              <a:gd name="adj2" fmla="val 37958"/>
              <a:gd name="adj3" fmla="val 50000"/>
              <a:gd name="adj4" fmla="val 203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Стрелка углом 34"/>
          <p:cNvSpPr/>
          <p:nvPr/>
        </p:nvSpPr>
        <p:spPr>
          <a:xfrm flipV="1">
            <a:off x="877259" y="3601450"/>
            <a:ext cx="1084395" cy="152320"/>
          </a:xfrm>
          <a:prstGeom prst="bentArrow">
            <a:avLst>
              <a:gd name="adj1" fmla="val 39136"/>
              <a:gd name="adj2" fmla="val 37958"/>
              <a:gd name="adj3" fmla="val 50000"/>
              <a:gd name="adj4" fmla="val 203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Стрелка углом 35"/>
          <p:cNvSpPr/>
          <p:nvPr/>
        </p:nvSpPr>
        <p:spPr>
          <a:xfrm flipH="1" flipV="1">
            <a:off x="4960616" y="6238188"/>
            <a:ext cx="936105" cy="504056"/>
          </a:xfrm>
          <a:prstGeom prst="bentArrow">
            <a:avLst>
              <a:gd name="adj1" fmla="val 39136"/>
              <a:gd name="adj2" fmla="val 37958"/>
              <a:gd name="adj3" fmla="val 50000"/>
              <a:gd name="adj4" fmla="val 34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5-конечная звезда 37"/>
          <p:cNvSpPr/>
          <p:nvPr/>
        </p:nvSpPr>
        <p:spPr>
          <a:xfrm>
            <a:off x="7668344" y="2498520"/>
            <a:ext cx="1687509" cy="2874696"/>
          </a:xfrm>
          <a:prstGeom prst="star5">
            <a:avLst>
              <a:gd name="adj" fmla="val 29753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1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рабочих  </a:t>
            </a:r>
            <a:r>
              <a:rPr lang="ru-RU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дней </a:t>
            </a:r>
            <a:endParaRPr lang="ru-RU" sz="15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000"/>
              </a:lnSpc>
            </a:pPr>
            <a:r>
              <a:rPr lang="ru-RU" sz="1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1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дня </a:t>
            </a:r>
            <a:r>
              <a:rPr lang="ru-RU" sz="15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оконча-ния</a:t>
            </a:r>
            <a:r>
              <a:rPr lang="ru-RU" sz="1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приема  документов</a:t>
            </a:r>
            <a:endParaRPr lang="ru-RU" sz="1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5-конечная звезда 39"/>
          <p:cNvSpPr/>
          <p:nvPr/>
        </p:nvSpPr>
        <p:spPr>
          <a:xfrm>
            <a:off x="576613" y="1494250"/>
            <a:ext cx="1385041" cy="756084"/>
          </a:xfrm>
          <a:prstGeom prst="star5">
            <a:avLst>
              <a:gd name="adj" fmla="val 29753"/>
              <a:gd name="hf" fmla="val 105146"/>
              <a:gd name="vf" fmla="val 11055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рай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вальная выноска 1"/>
          <p:cNvSpPr/>
          <p:nvPr/>
        </p:nvSpPr>
        <p:spPr>
          <a:xfrm>
            <a:off x="5688630" y="2178268"/>
            <a:ext cx="3455370" cy="320251"/>
          </a:xfrm>
          <a:prstGeom prst="wedgeEllipseCallout">
            <a:avLst>
              <a:gd name="adj1" fmla="val -78540"/>
              <a:gd name="adj2" fmla="val -206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28.08. по 17.09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/>
          <p:cNvCxnSpPr/>
          <p:nvPr/>
        </p:nvCxnSpPr>
        <p:spPr>
          <a:xfrm flipV="1">
            <a:off x="3633268" y="2188078"/>
            <a:ext cx="1937947" cy="3372865"/>
          </a:xfrm>
          <a:prstGeom prst="straightConnector1">
            <a:avLst/>
          </a:prstGeom>
          <a:ln w="276225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 vert="wordArtVert">
            <a:normAutofit/>
          </a:bodyPr>
          <a:lstStyle/>
          <a:p>
            <a:pPr>
              <a:lnSpc>
                <a:spcPts val="4000"/>
              </a:lnSpc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432048" y="188640"/>
            <a:ext cx="4040188" cy="525735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Министерстве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5015658" y="193882"/>
            <a:ext cx="4041775" cy="525735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районе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2" y="1319275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Объект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0873475"/>
              </p:ext>
            </p:extLst>
          </p:nvPr>
        </p:nvGraphicFramePr>
        <p:xfrm>
          <a:off x="203365" y="728114"/>
          <a:ext cx="4008595" cy="601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Скругленный прямоугольник 22"/>
          <p:cNvSpPr/>
          <p:nvPr/>
        </p:nvSpPr>
        <p:spPr>
          <a:xfrm>
            <a:off x="5538346" y="709309"/>
            <a:ext cx="3635896" cy="19587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документов в Уполномоченный орган (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календарных дней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 дня получения уведомления о включении в перечень)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бъект 23"/>
          <p:cNvSpPr>
            <a:spLocks noGrp="1"/>
          </p:cNvSpPr>
          <p:nvPr>
            <p:ph sz="quarter" idx="4"/>
          </p:nvPr>
        </p:nvSpPr>
        <p:spPr>
          <a:xfrm>
            <a:off x="5364088" y="2795439"/>
            <a:ext cx="3779911" cy="10801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lnSpc>
                <a:spcPts val="2500"/>
              </a:lnSpc>
              <a:spcBef>
                <a:spcPts val="0"/>
              </a:spcBef>
              <a:buNone/>
            </a:pPr>
            <a:r>
              <a:rPr lang="ru-RU" sz="2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документов на соответствие условиям при предоставлении субсидий</a:t>
            </a:r>
            <a:endParaRPr lang="ru-RU" sz="2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бъект 23"/>
          <p:cNvSpPr txBox="1">
            <a:spLocks/>
          </p:cNvSpPr>
          <p:nvPr/>
        </p:nvSpPr>
        <p:spPr>
          <a:xfrm>
            <a:off x="4602242" y="4010524"/>
            <a:ext cx="1872208" cy="8521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Font typeface="Arial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соответст-вуют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0" y="692696"/>
            <a:ext cx="3419872" cy="21027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бизнес-проектов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критериям (Межведомственная комиссия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264876" y="3084599"/>
            <a:ext cx="1659052" cy="1867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5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Отказ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предос-тавлении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0" y="5299112"/>
            <a:ext cx="3600399" cy="14443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перечень бизнес-проектов, рекомендованных к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софинансированию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-19242" y="3068960"/>
            <a:ext cx="2168989" cy="18831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очередности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количеству баллов  </a:t>
            </a:r>
          </a:p>
          <a:p>
            <a:pPr lvl="0" algn="ctr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 менее 20)</a:t>
            </a:r>
          </a:p>
        </p:txBody>
      </p:sp>
      <p:sp>
        <p:nvSpPr>
          <p:cNvPr id="31" name="Объект 23"/>
          <p:cNvSpPr txBox="1">
            <a:spLocks/>
          </p:cNvSpPr>
          <p:nvPr/>
        </p:nvSpPr>
        <p:spPr>
          <a:xfrm>
            <a:off x="6672329" y="4022676"/>
            <a:ext cx="2555776" cy="630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Font typeface="Arial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соответствуют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бъект 23"/>
          <p:cNvSpPr txBox="1">
            <a:spLocks/>
          </p:cNvSpPr>
          <p:nvPr/>
        </p:nvSpPr>
        <p:spPr>
          <a:xfrm>
            <a:off x="3995936" y="5091182"/>
            <a:ext cx="2016224" cy="17240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соглашения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предоста-влении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бъект 23"/>
          <p:cNvSpPr txBox="1">
            <a:spLocks/>
          </p:cNvSpPr>
          <p:nvPr/>
        </p:nvSpPr>
        <p:spPr>
          <a:xfrm>
            <a:off x="6834093" y="4806149"/>
            <a:ext cx="2232248" cy="57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Font typeface="Arial" pitchFamily="34" charset="0"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Доработка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Объект 23"/>
          <p:cNvSpPr txBox="1">
            <a:spLocks/>
          </p:cNvSpPr>
          <p:nvPr/>
        </p:nvSpPr>
        <p:spPr>
          <a:xfrm>
            <a:off x="6156176" y="5589240"/>
            <a:ext cx="2987825" cy="12356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300"/>
              </a:lnSpc>
              <a:buFont typeface="Arial" pitchFamily="34" charset="0"/>
              <a:buNone/>
            </a:pP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доработаны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установленный срок – субсидия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предоставляется</a:t>
            </a:r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5935" y="864760"/>
            <a:ext cx="1008113" cy="3447098"/>
          </a:xfrm>
          <a:prstGeom prst="rect">
            <a:avLst/>
          </a:prstGeom>
          <a:noFill/>
        </p:spPr>
        <p:txBody>
          <a:bodyPr vert="horz" wrap="square" rtlCol="0" anchor="t" anchorCtr="1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598345" y="2811078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2704222" y="2811078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673469" y="4960817"/>
            <a:ext cx="342770" cy="3382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184909" y="2588309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236783" y="3749643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8588583" y="3792082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4499991" y="4824056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8626508" y="4619262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8609447" y="5376214"/>
            <a:ext cx="342770" cy="27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440160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оценки бизнес-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605506"/>
              </p:ext>
            </p:extLst>
          </p:nvPr>
        </p:nvGraphicFramePr>
        <p:xfrm>
          <a:off x="179513" y="1196752"/>
          <a:ext cx="8856984" cy="552041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856984"/>
              </a:tblGrid>
              <a:tr h="92502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 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приоритетным отраслям 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муниципальной программы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развития </a:t>
                      </a:r>
                      <a:r>
                        <a:rPr lang="ru-RU" sz="3000" b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МиСП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92502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инвестиций в основной капитал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общей стоимости бизнес-проекта 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595816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окупаемости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462511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общем объеме инвестиций 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92502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Обеспеченность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инфраструктурой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транспортной, </a:t>
                      </a:r>
                      <a:r>
                        <a:rPr lang="ru-RU" sz="30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энергетической и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т.д.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498165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необходимой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разрешительной </a:t>
                      </a:r>
                      <a:r>
                        <a:rPr lang="ru-RU" sz="3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документации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  <a:tr h="925023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количества вновь созданных </a:t>
                      </a:r>
                      <a:r>
                        <a:rPr lang="ru-RU" sz="3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(или) </a:t>
                      </a:r>
                      <a:r>
                        <a:rPr lang="ru-RU" sz="3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сохраненных рабочих мест</a:t>
                      </a:r>
                      <a:endParaRPr lang="ru-RU" sz="3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015" marR="43015" marT="0" marB="0"/>
                </a:tc>
              </a:tr>
            </a:tbl>
          </a:graphicData>
        </a:graphic>
      </p:graphicFrame>
      <p:pic>
        <p:nvPicPr>
          <p:cNvPr id="4" name="Picture 2" descr="C:\Users\torg-1\Desktop\Туризм 2010\Герб_Пермского_МР_с коронойболь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3" y="-171400"/>
            <a:ext cx="86409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1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2261</TotalTime>
  <Words>2055</Words>
  <Application>Microsoft Office PowerPoint</Application>
  <PresentationFormat>Экран (4:3)</PresentationFormat>
  <Paragraphs>314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Меры финансовой поддержки Пермского муниципального района в 2014 году для субъектов  малого и среднего предпринимательства (актуальная версия на 18.08.2014 года)</vt:lpstr>
      <vt:lpstr>Виды субсидий</vt:lpstr>
      <vt:lpstr>Общие требования к  субъектам  СМиСП</vt:lpstr>
      <vt:lpstr>Требования к субъектам  по Федеральному закону</vt:lpstr>
      <vt:lpstr>Приоритетные отрасли</vt:lpstr>
      <vt:lpstr>    Не участвуют субъекты СМиСП</vt:lpstr>
      <vt:lpstr>    Порядок отбора СМиСП для предоставления субсидий по                    постановлению края от                      08.04.2014 года № 242-п</vt:lpstr>
      <vt:lpstr> </vt:lpstr>
      <vt:lpstr>Критерии оценки бизнес- проекта</vt:lpstr>
      <vt:lpstr>Критерии оценки бизнес- проекта</vt:lpstr>
      <vt:lpstr>Субсидия на лизинг</vt:lpstr>
      <vt:lpstr>Субсидия на лизинг</vt:lpstr>
      <vt:lpstr>    Предмет лизинга</vt:lpstr>
      <vt:lpstr>    Субсидия на лизинг ДОКУМЕНТЫ</vt:lpstr>
      <vt:lpstr>    Общие для всех видов субсидий документы</vt:lpstr>
      <vt:lpstr>Субсидии на начало  деятельности </vt:lpstr>
      <vt:lpstr>Субсидии на начало  деятельности</vt:lpstr>
      <vt:lpstr>Субсидии на начало  деятельности</vt:lpstr>
      <vt:lpstr>    Субсидии на начало  деятельности</vt:lpstr>
      <vt:lpstr>Приоритетная целевая группа начинающих СМиСП</vt:lpstr>
      <vt:lpstr> Субсидия на уплату % по инвестиционным кредитам</vt:lpstr>
      <vt:lpstr>Субсидия на уплату % по инвестиционным кредитам</vt:lpstr>
      <vt:lpstr>    Субсидия на уплату % по инвестиционным кредитам ДОКУМЕНТЫ</vt:lpstr>
      <vt:lpstr> Субсидия на организацию групп дневного времяпрепровождения</vt:lpstr>
      <vt:lpstr> Субсидия на организацию групп дневного времяпрепровождения</vt:lpstr>
      <vt:lpstr> Субсидия на организацию групп дневного времяпрепровождения ДОКУМЕНТЫ</vt:lpstr>
      <vt:lpstr> Субсидия на оборудование</vt:lpstr>
      <vt:lpstr> Субсидия на оборудование</vt:lpstr>
      <vt:lpstr>    Субсидия на оборудование ДОКУМЕНТЫ</vt:lpstr>
      <vt:lpstr>    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feutorg-03</dc:creator>
  <cp:lastModifiedBy>feutorg-03</cp:lastModifiedBy>
  <cp:revision>172</cp:revision>
  <cp:lastPrinted>2014-04-24T09:13:32Z</cp:lastPrinted>
  <dcterms:created xsi:type="dcterms:W3CDTF">2013-09-19T05:13:25Z</dcterms:created>
  <dcterms:modified xsi:type="dcterms:W3CDTF">2014-08-29T05:54:33Z</dcterms:modified>
</cp:coreProperties>
</file>