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drawings/drawing6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drawings/drawing7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theme/themeOverride2.xml" ContentType="application/vnd.openxmlformats-officedocument.themeOverride+xml"/>
  <Override PartName="/ppt/drawings/drawing8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theme/themeOverride3.xml" ContentType="application/vnd.openxmlformats-officedocument.themeOverride+xml"/>
  <Override PartName="/ppt/drawings/drawing9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theme/themeOverride4.xml" ContentType="application/vnd.openxmlformats-officedocument.themeOverride+xml"/>
  <Override PartName="/ppt/drawings/drawing10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drawings/drawing11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drawings/drawing12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theme/themeOverride5.xml" ContentType="application/vnd.openxmlformats-officedocument.themeOverride+xml"/>
  <Override PartName="/ppt/drawings/drawing13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9.xml" ContentType="application/vnd.openxmlformats-officedocument.drawingml.chart+xml"/>
  <Override PartName="/ppt/theme/themeOverride6.xml" ContentType="application/vnd.openxmlformats-officedocument.themeOverride+xml"/>
  <Override PartName="/ppt/drawings/drawing14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20.xml" ContentType="application/vnd.openxmlformats-officedocument.drawingml.chart+xml"/>
  <Override PartName="/ppt/drawings/drawing15.xml" ContentType="application/vnd.openxmlformats-officedocument.drawingml.chartshape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2" r:id="rId1"/>
    <p:sldMasterId id="2147483814" r:id="rId2"/>
  </p:sldMasterIdLst>
  <p:notesMasterIdLst>
    <p:notesMasterId r:id="rId39"/>
  </p:notesMasterIdLst>
  <p:sldIdLst>
    <p:sldId id="257" r:id="rId3"/>
    <p:sldId id="578" r:id="rId4"/>
    <p:sldId id="594" r:id="rId5"/>
    <p:sldId id="579" r:id="rId6"/>
    <p:sldId id="548" r:id="rId7"/>
    <p:sldId id="580" r:id="rId8"/>
    <p:sldId id="561" r:id="rId9"/>
    <p:sldId id="581" r:id="rId10"/>
    <p:sldId id="562" r:id="rId11"/>
    <p:sldId id="592" r:id="rId12"/>
    <p:sldId id="582" r:id="rId13"/>
    <p:sldId id="583" r:id="rId14"/>
    <p:sldId id="493" r:id="rId15"/>
    <p:sldId id="569" r:id="rId16"/>
    <p:sldId id="600" r:id="rId17"/>
    <p:sldId id="566" r:id="rId18"/>
    <p:sldId id="584" r:id="rId19"/>
    <p:sldId id="585" r:id="rId20"/>
    <p:sldId id="601" r:id="rId21"/>
    <p:sldId id="608" r:id="rId22"/>
    <p:sldId id="609" r:id="rId23"/>
    <p:sldId id="610" r:id="rId24"/>
    <p:sldId id="586" r:id="rId25"/>
    <p:sldId id="587" r:id="rId26"/>
    <p:sldId id="589" r:id="rId27"/>
    <p:sldId id="588" r:id="rId28"/>
    <p:sldId id="590" r:id="rId29"/>
    <p:sldId id="605" r:id="rId30"/>
    <p:sldId id="596" r:id="rId31"/>
    <p:sldId id="607" r:id="rId32"/>
    <p:sldId id="595" r:id="rId33"/>
    <p:sldId id="591" r:id="rId34"/>
    <p:sldId id="606" r:id="rId35"/>
    <p:sldId id="575" r:id="rId36"/>
    <p:sldId id="604" r:id="rId37"/>
    <p:sldId id="598" r:id="rId3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0000"/>
    <a:srgbClr val="FF3300"/>
    <a:srgbClr val="E5FCFF"/>
    <a:srgbClr val="C7F5CA"/>
    <a:srgbClr val="BEF9FA"/>
    <a:srgbClr val="B9FAFD"/>
    <a:srgbClr val="C9F7F2"/>
    <a:srgbClr val="419DF1"/>
    <a:srgbClr val="FEE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6" autoAdjust="0"/>
    <p:restoredTop sz="97496" autoAdjust="0"/>
  </p:normalViewPr>
  <p:slideViewPr>
    <p:cSldViewPr>
      <p:cViewPr>
        <p:scale>
          <a:sx n="81" d="100"/>
          <a:sy n="81" d="100"/>
        </p:scale>
        <p:origin x="-8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5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_____Microsoft_Excel19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Excel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403112915136739"/>
          <c:y val="0.10339163980341402"/>
          <c:w val="0.86709539121114765"/>
          <c:h val="0.77777777777777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8101096958545417E-2"/>
                  <c:y val="-4.8741911283444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336445759155885E-2"/>
                  <c:y val="-4.22800709104714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013575422419271E-2"/>
                  <c:y val="-0.10302933523588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52E-2"/>
                  <c:y val="-4.474272930648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25">
                <a:noFill/>
              </a:ln>
            </c:spPr>
            <c:txPr>
              <a:bodyPr/>
              <a:lstStyle/>
              <a:p>
                <a:pPr>
                  <a:defRPr sz="1759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2527</c:v>
                </c:pt>
                <c:pt idx="1">
                  <c:v>2225</c:v>
                </c:pt>
                <c:pt idx="2">
                  <c:v>2151</c:v>
                </c:pt>
                <c:pt idx="3">
                  <c:v>2207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1718144"/>
        <c:axId val="131718528"/>
        <c:axId val="0"/>
      </c:bar3DChart>
      <c:catAx>
        <c:axId val="13171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171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718528"/>
        <c:scaling>
          <c:orientation val="minMax"/>
        </c:scaling>
        <c:delete val="0"/>
        <c:axPos val="l"/>
        <c:majorGridlines>
          <c:spPr>
            <a:ln w="3190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9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1718144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dPt>
            <c:idx val="0"/>
            <c:bubble3D val="0"/>
            <c:explosion val="6"/>
          </c:dPt>
          <c:dLbls>
            <c:dLbl>
              <c:idx val="0"/>
              <c:layout>
                <c:manualLayout>
                  <c:x val="-0.25723592588546451"/>
                  <c:y val="4.91176791260998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2231537693922723"/>
                  <c:y val="-8.692304658774847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местный бюджет </c:v>
                </c:pt>
                <c:pt idx="1">
                  <c:v>краевой бюджет 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620287</c:v>
                </c:pt>
                <c:pt idx="1">
                  <c:v>861512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dPt>
            <c:idx val="0"/>
            <c:bubble3D val="0"/>
            <c:explosion val="5"/>
          </c:dPt>
          <c:dLbls>
            <c:dLbl>
              <c:idx val="0"/>
              <c:layout>
                <c:manualLayout>
                  <c:x val="-0.1861895000100536"/>
                  <c:y val="3.79730204050053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9325481783338025"/>
                  <c:y val="-0.118957095329663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местный бюджет</c:v>
                </c:pt>
                <c:pt idx="1">
                  <c:v>краевой бюджет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448982</c:v>
                </c:pt>
                <c:pt idx="1">
                  <c:v>1012265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906525298199142"/>
          <c:y val="0.11180857415506136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89454164764081E-2"/>
                  <c:y val="-4.4987318905292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176007.3</c:v>
                </c:pt>
                <c:pt idx="1">
                  <c:v>103330.3</c:v>
                </c:pt>
                <c:pt idx="2">
                  <c:v>91097</c:v>
                </c:pt>
                <c:pt idx="3">
                  <c:v>80780.5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7175168"/>
        <c:axId val="197176704"/>
        <c:axId val="0"/>
      </c:bar3DChart>
      <c:catAx>
        <c:axId val="19717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7176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7176704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7175168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4980005181755E-2"/>
                  <c:y val="-6.6489418802795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39094093924956E-2"/>
                  <c:y val="-8.799741528007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25568585085E-2"/>
                  <c:y val="-7.9157047791263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241662.6</c:v>
                </c:pt>
                <c:pt idx="1">
                  <c:v>91155.4</c:v>
                </c:pt>
                <c:pt idx="2">
                  <c:v>78655</c:v>
                </c:pt>
                <c:pt idx="3">
                  <c:v>82330.3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9222016"/>
        <c:axId val="199223552"/>
        <c:axId val="0"/>
      </c:bar3DChart>
      <c:catAx>
        <c:axId val="1992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9223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9223552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922201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4847630928248441E-2"/>
                  <c:y val="-3.435383100552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918469180904861E-2"/>
                  <c:y val="-2.424222132439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38801.9</c:v>
                </c:pt>
                <c:pt idx="1">
                  <c:v>20341.8</c:v>
                </c:pt>
                <c:pt idx="2">
                  <c:v>16121.5</c:v>
                </c:pt>
                <c:pt idx="3">
                  <c:v>16601.599999999991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7262720"/>
        <c:axId val="200287360"/>
        <c:axId val="0"/>
      </c:bar3DChart>
      <c:catAx>
        <c:axId val="197262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0287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0287360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726272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492492086548E-2"/>
                  <c:y val="-3.1434154780950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77863764883489E-2"/>
                  <c:y val="-8.2702908331031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101889087898375E-2"/>
                  <c:y val="-7.650979431674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55030.581000000006</c:v>
                </c:pt>
                <c:pt idx="1">
                  <c:v>47319.5</c:v>
                </c:pt>
                <c:pt idx="2">
                  <c:v>25552.1</c:v>
                </c:pt>
                <c:pt idx="3">
                  <c:v>26129.3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00395008"/>
        <c:axId val="200396800"/>
        <c:axId val="0"/>
      </c:bar3DChart>
      <c:catAx>
        <c:axId val="20039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039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0396800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00395008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3531613003820111E-2"/>
                  <c:y val="-7.324130821949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694049382441055E-2"/>
                  <c:y val="-3.0142324237986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905344752698E-2"/>
                  <c:y val="-8.8812773970330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233060.6</c:v>
                </c:pt>
                <c:pt idx="1">
                  <c:v>168932.25</c:v>
                </c:pt>
                <c:pt idx="2">
                  <c:v>176363.2</c:v>
                </c:pt>
                <c:pt idx="3">
                  <c:v>179776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3780736"/>
        <c:axId val="213790720"/>
        <c:axId val="0"/>
      </c:bar3DChart>
      <c:catAx>
        <c:axId val="21378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3790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3790720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3780736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905344752698E-2"/>
                  <c:y val="-8.3628068850434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193032.1</c:v>
                </c:pt>
                <c:pt idx="1">
                  <c:v>91148.45</c:v>
                </c:pt>
                <c:pt idx="2">
                  <c:v>100080</c:v>
                </c:pt>
                <c:pt idx="3">
                  <c:v>105240.6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6045440"/>
        <c:axId val="216046976"/>
        <c:axId val="0"/>
      </c:bar3DChart>
      <c:catAx>
        <c:axId val="2160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604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6046976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6045440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2998321561736136E-2"/>
                  <c:y val="-6.417213400939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128813.45600000001</c:v>
                </c:pt>
                <c:pt idx="1">
                  <c:v>135276.6</c:v>
                </c:pt>
                <c:pt idx="2">
                  <c:v>121024.6</c:v>
                </c:pt>
                <c:pt idx="3">
                  <c:v>129860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6192896"/>
        <c:axId val="216194432"/>
        <c:axId val="0"/>
      </c:bar3DChart>
      <c:catAx>
        <c:axId val="21619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619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6194432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619289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775055133545792E-2"/>
                  <c:y val="-2.916828544835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824349745981331E-2"/>
                  <c:y val="-9.2393315163864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_-* #,##0_р_._-;\-* #,##0_р_._-;_-* "-"??_р_._-;_-@_-</c:formatCode>
                <c:ptCount val="4"/>
                <c:pt idx="0">
                  <c:v>103201.54700000001</c:v>
                </c:pt>
                <c:pt idx="1">
                  <c:v>95204.66</c:v>
                </c:pt>
                <c:pt idx="2">
                  <c:v>37104.699999999997</c:v>
                </c:pt>
                <c:pt idx="3">
                  <c:v>32371.5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16224128"/>
        <c:axId val="216225664"/>
        <c:axId val="0"/>
      </c:bar3DChart>
      <c:catAx>
        <c:axId val="21622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622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6225664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_-* #,##0_р_._-;\-* #,##0_р_._-;_-* &quot;-&quot;??_р_._-;_-@_-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216224128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собственные доходы 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Лист1!$B$2:$E$2</c:f>
              <c:numCache>
                <c:formatCode>0.0</c:formatCode>
                <c:ptCount val="4"/>
                <c:pt idx="0">
                  <c:v>579.4</c:v>
                </c:pt>
                <c:pt idx="1">
                  <c:v>435.15199999999999</c:v>
                </c:pt>
                <c:pt idx="2">
                  <c:v>443.80500000000001</c:v>
                </c:pt>
                <c:pt idx="3">
                  <c:v>480.95499999999993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дотации 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Лист1!$B$3:$E$3</c:f>
              <c:numCache>
                <c:formatCode>0.0</c:formatCode>
                <c:ptCount val="4"/>
                <c:pt idx="0">
                  <c:v>592</c:v>
                </c:pt>
                <c:pt idx="1">
                  <c:v>511.5</c:v>
                </c:pt>
                <c:pt idx="2">
                  <c:v>473.39699999999937</c:v>
                </c:pt>
                <c:pt idx="3">
                  <c:v>470.209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strRef>
              <c:f>Лист1!$B$1:$E$1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Лист1!$B$4:$E$4</c:f>
              <c:numCache>
                <c:formatCode>0.0</c:formatCode>
                <c:ptCount val="4"/>
                <c:pt idx="0" formatCode="General">
                  <c:v>1408.1</c:v>
                </c:pt>
                <c:pt idx="1">
                  <c:v>1277.9480000000001</c:v>
                </c:pt>
                <c:pt idx="2">
                  <c:v>1233.6579999999999</c:v>
                </c:pt>
                <c:pt idx="3">
                  <c:v>1255.7260000000001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31561344"/>
        <c:axId val="131608960"/>
      </c:barChart>
      <c:catAx>
        <c:axId val="13156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1608960"/>
        <c:crosses val="autoZero"/>
        <c:auto val="1"/>
        <c:lblAlgn val="ctr"/>
        <c:lblOffset val="100"/>
        <c:noMultiLvlLbl val="0"/>
      </c:catAx>
      <c:valAx>
        <c:axId val="13160896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1315613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283038048813622"/>
          <c:y val="0.34295779806380638"/>
          <c:w val="0.50313661875320981"/>
          <c:h val="0.48867223499100859"/>
        </c:manualLayout>
      </c:layout>
      <c:pie3DChart>
        <c:varyColors val="1"/>
        <c:ser>
          <c:idx val="0"/>
          <c:order val="0"/>
          <c:explosion val="21"/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4583940493625333"/>
                  <c:y val="-1.4632862982634238E-3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Развитие системы образования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25,1%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1593517524539223E-2"/>
                  <c:y val="-9.070035632008903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Развитие физической культуры и спорта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7,1%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5810935907279905E-2"/>
                  <c:y val="3.119421113125405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Развитие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сферы культуры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2,7%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2376849534549964E-2"/>
                  <c:y val="0.10228238913559301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Развитие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здравоохранения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9,2%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2357257858356139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Развитие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коммунально-инженерной инфраструктуры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14,2%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7.2859235039991116E-2"/>
                  <c:y val="5.527563512301307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Развитие  дорожного хозяйства и благоустройство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31,2%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9677351769894244"/>
                  <c:y val="6.5154111985984989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Экономическое развитие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1,2%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20611912014499331"/>
                  <c:y val="-0.11031847905665493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Улучшение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жилищных условий 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граждан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4,8%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3.2375775577951578E-2"/>
                  <c:y val="-0.15764929988145673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Охрана </a:t>
                    </a:r>
                    <a:r>
                      <a:rPr lang="ru-RU" sz="1600" b="0" dirty="0">
                        <a:latin typeface="Times New Roman" pitchFamily="18" charset="0"/>
                        <a:cs typeface="Times New Roman" pitchFamily="18" charset="0"/>
                      </a:rPr>
                      <a:t>окружающей среды 
</a:t>
                    </a:r>
                    <a:r>
                      <a:rPr lang="ru-RU" sz="1600" b="0" dirty="0" smtClean="0">
                        <a:latin typeface="Times New Roman" pitchFamily="18" charset="0"/>
                        <a:cs typeface="Times New Roman" pitchFamily="18" charset="0"/>
                      </a:rPr>
                      <a:t>0,3%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16172294765287704"/>
                  <c:y val="-0.11164734474227485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/>
                      <a:t>Обеспечение  безопасности населения и территории ПМР
</a:t>
                    </a:r>
                    <a:r>
                      <a:rPr lang="ru-RU" sz="1600" b="0" dirty="0" smtClean="0"/>
                      <a:t>1,8%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7746965269436891"/>
                  <c:y val="-0.1575915814728894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/>
                      <a:t>Сельское хозяйство 
</a:t>
                    </a:r>
                    <a:r>
                      <a:rPr lang="ru-RU" sz="1600" b="0" dirty="0" smtClean="0"/>
                      <a:t>1,9%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0.43330304989905266"/>
                  <c:y val="-0.1282480027704836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/>
                      <a:t>Семья и дети 
</a:t>
                    </a:r>
                    <a:r>
                      <a:rPr lang="ru-RU" sz="1600" b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Развитие системы образования </c:v>
                </c:pt>
                <c:pt idx="1">
                  <c:v>Развитие физической культуры и спорта </c:v>
                </c:pt>
                <c:pt idx="2">
                  <c:v>Развитие сферы культуры </c:v>
                </c:pt>
                <c:pt idx="3">
                  <c:v>Развитие здравоохранения </c:v>
                </c:pt>
                <c:pt idx="4">
                  <c:v>Развитие коммунально-инженерной инфраструктуры </c:v>
                </c:pt>
                <c:pt idx="5">
                  <c:v>Развитие  дорожного хозяйства и благоустройство </c:v>
                </c:pt>
                <c:pt idx="6">
                  <c:v>Экономическое развитие Пермского муниципального района на 2014-2016 годы</c:v>
                </c:pt>
                <c:pt idx="7">
                  <c:v>Улучшение жилищных условий граждан, проживающих в ПМР</c:v>
                </c:pt>
                <c:pt idx="8">
                  <c:v>Охрана окружающей среды </c:v>
                </c:pt>
                <c:pt idx="9">
                  <c:v>Обеспечение  безопасности населения и территории ПМР</c:v>
                </c:pt>
                <c:pt idx="10">
                  <c:v>Сельское хозяйство </c:v>
                </c:pt>
                <c:pt idx="11">
                  <c:v>Семья и дети 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25.096038980252981</c:v>
                </c:pt>
                <c:pt idx="1">
                  <c:v>7.1423666073461884</c:v>
                </c:pt>
                <c:pt idx="2">
                  <c:v>2.7423866163502395</c:v>
                </c:pt>
                <c:pt idx="3">
                  <c:v>9.1939677939818694</c:v>
                </c:pt>
                <c:pt idx="4">
                  <c:v>14.168545336927044</c:v>
                </c:pt>
                <c:pt idx="5">
                  <c:v>31.1900185591991</c:v>
                </c:pt>
                <c:pt idx="6">
                  <c:v>1.1801921033956808</c:v>
                </c:pt>
                <c:pt idx="7">
                  <c:v>4.7725883427203266</c:v>
                </c:pt>
                <c:pt idx="8">
                  <c:v>0.33676171226204338</c:v>
                </c:pt>
                <c:pt idx="9">
                  <c:v>1.8143757911399117</c:v>
                </c:pt>
                <c:pt idx="10">
                  <c:v>1.854054663581663</c:v>
                </c:pt>
                <c:pt idx="11">
                  <c:v>0.5087034928429659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5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010888145948362"/>
          <c:y val="0.21185075839448153"/>
          <c:w val="0.65596924804807377"/>
          <c:h val="0.639582734541401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bubble3D val="0"/>
            <c:explosion val="20"/>
          </c:dPt>
          <c:dLbls>
            <c:dLbl>
              <c:idx val="0"/>
              <c:layout>
                <c:manualLayout>
                  <c:x val="7.9787703327081613E-2"/>
                  <c:y val="-4.33382512338934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6294510693956499E-2"/>
                  <c:y val="0.231929705248865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9647140046997591"/>
                  <c:y val="0.1717177797452927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7202360335312883"/>
                  <c:y val="0.158509409720381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7561634141491309"/>
                  <c:y val="2.344387514086980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8670964664056941"/>
                  <c:y val="-0.1265734856726448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8869336647001903E-2"/>
                  <c:y val="-0.1428994272725424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6.3894978055659551E-2"/>
                  <c:y val="-8.810802213095141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23094329388237989"/>
                  <c:y val="-0.1030076264000768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0.21054581703806954"/>
                  <c:y val="-7.073086433730151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транспортный налог</c:v>
                </c:pt>
                <c:pt idx="3">
                  <c:v>ЕНВД</c:v>
                </c:pt>
                <c:pt idx="4">
                  <c:v>платежи при пользовании природными ресурсами</c:v>
                </c:pt>
                <c:pt idx="5">
                  <c:v>штрафы</c:v>
                </c:pt>
                <c:pt idx="6">
                  <c:v>аренда земли</c:v>
                </c:pt>
                <c:pt idx="7">
                  <c:v>аренда имущества</c:v>
                </c:pt>
                <c:pt idx="8">
                  <c:v>продажа земли</c:v>
                </c:pt>
                <c:pt idx="9">
                  <c:v>прочие доходы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274.5</c:v>
                </c:pt>
                <c:pt idx="1">
                  <c:v>8.2000000000000011</c:v>
                </c:pt>
                <c:pt idx="2">
                  <c:v>44.6</c:v>
                </c:pt>
                <c:pt idx="3">
                  <c:v>25.2</c:v>
                </c:pt>
                <c:pt idx="4">
                  <c:v>19.2</c:v>
                </c:pt>
                <c:pt idx="5">
                  <c:v>8.1</c:v>
                </c:pt>
                <c:pt idx="6">
                  <c:v>22.5</c:v>
                </c:pt>
                <c:pt idx="7">
                  <c:v>4</c:v>
                </c:pt>
                <c:pt idx="8">
                  <c:v>15.9</c:v>
                </c:pt>
                <c:pt idx="9">
                  <c:v>13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618794023557573E-2"/>
          <c:y val="8.8477317916507384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9.386014152063759E-3"/>
                  <c:y val="-6.546706829431558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523,7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360,0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378,7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217448524975163E-2"/>
                  <c:y val="-6.3728955455937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7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523.70000000000005</c:v>
                </c:pt>
                <c:pt idx="1">
                  <c:v>360.01</c:v>
                </c:pt>
                <c:pt idx="2">
                  <c:v>378.7</c:v>
                </c:pt>
                <c:pt idx="3" formatCode="General">
                  <c:v>409.2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3996800"/>
        <c:axId val="183998336"/>
        <c:axId val="0"/>
      </c:bar3DChart>
      <c:catAx>
        <c:axId val="18399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399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3998336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3996800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940338975251327E-2"/>
                  <c:y val="-6.8450034349733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264670973515497E-3"/>
                  <c:y val="-6.0150903955797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217134250951735E-2"/>
                  <c:y val="-6.3203039217413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760250020132509E-2"/>
                  <c:y val="-2.0879940343027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29">
                <a:noFill/>
              </a:ln>
            </c:spPr>
            <c:txPr>
              <a:bodyPr/>
              <a:lstStyle/>
              <a:p>
                <a:pPr>
                  <a:defRPr sz="1759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425.2</c:v>
                </c:pt>
                <c:pt idx="1">
                  <c:v>274.5</c:v>
                </c:pt>
                <c:pt idx="2">
                  <c:v>290.89999999999969</c:v>
                </c:pt>
                <c:pt idx="3">
                  <c:v>317.95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5207808"/>
        <c:axId val="185213696"/>
        <c:axId val="0"/>
      </c:bar3DChart>
      <c:catAx>
        <c:axId val="18520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21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213696"/>
        <c:scaling>
          <c:orientation val="minMax"/>
        </c:scaling>
        <c:delete val="0"/>
        <c:axPos val="l"/>
        <c:majorGridlines>
          <c:spPr>
            <a:ln w="3191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9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2078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9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07023679579426E-2"/>
                  <c:y val="-4.731769489842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84.5</c:v>
                </c:pt>
                <c:pt idx="1">
                  <c:v>75.2</c:v>
                </c:pt>
                <c:pt idx="2">
                  <c:v>65.099999999999994</c:v>
                </c:pt>
                <c:pt idx="3">
                  <c:v>71.8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5272192"/>
        <c:axId val="185273728"/>
        <c:axId val="0"/>
      </c:bar3DChart>
      <c:catAx>
        <c:axId val="18527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2737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5273728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85272192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69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517698425092E-2"/>
                  <c:y val="-4.73176948984242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60599850761227E-2"/>
                  <c:y val="-9.424201754430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08511757764472E-2"/>
                  <c:y val="-4.8288696078041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39">
                <a:noFill/>
              </a:ln>
            </c:spPr>
            <c:txPr>
              <a:bodyPr/>
              <a:lstStyle/>
              <a:p>
                <a:pPr>
                  <a:defRPr sz="176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_(* #,##0.00_);_(* \(#,##0.00\);_(* "-"??_);_(@_)</c:formatCode>
                <c:ptCount val="4"/>
                <c:pt idx="0">
                  <c:v>2579.52</c:v>
                </c:pt>
                <c:pt idx="1">
                  <c:v>2264.9499999999998</c:v>
                </c:pt>
                <c:pt idx="2">
                  <c:v>2130.86</c:v>
                </c:pt>
                <c:pt idx="3">
                  <c:v>2186.8879000000002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6510464"/>
        <c:axId val="196512000"/>
        <c:axId val="0"/>
      </c:bar3DChart>
      <c:catAx>
        <c:axId val="19651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6512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6512000"/>
        <c:scaling>
          <c:orientation val="minMax"/>
        </c:scaling>
        <c:delete val="0"/>
        <c:axPos val="l"/>
        <c:majorGridlines>
          <c:spPr>
            <a:ln w="3192">
              <a:solidFill>
                <a:schemeClr val="tx1"/>
              </a:solidFill>
              <a:prstDash val="solid"/>
            </a:ln>
          </c:spPr>
        </c:majorGridlines>
        <c:numFmt formatCode="_(* #,##0.00_);_(* \(#,##0.00\);_(* &quot;-&quot;??_);_(@_)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60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6510464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772971871666725"/>
          <c:y val="0.33185871888797086"/>
          <c:w val="0.64040670426412394"/>
          <c:h val="0.621366911722813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1"/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.1298159134217812"/>
                  <c:y val="-8.412456628460357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5851568211507847"/>
                  <c:y val="4.75584105874896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4626337803664954"/>
                  <c:y val="0.1789229893330182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32072508059780264"/>
                  <c:y val="-8.258843497223147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4.2788024784573164E-2"/>
                  <c:y val="0.21479326680345068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5.6718800560888787E-2"/>
                  <c:y val="4.066386653919281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7124414242740263"/>
                  <c:y val="-0.1143412359948866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4.0029722312108273E-2"/>
                  <c:y val="-0.1361895349711572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8.4199026861484047E-2"/>
                  <c:y val="-0.1893457650399874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delete val="1"/>
            </c:dLbl>
            <c:dLbl>
              <c:idx val="10"/>
              <c:layout>
                <c:manualLayout>
                  <c:x val="8.0749769292537049E-2"/>
                  <c:y val="-4.2213962681677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здравоохранение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дотации поселениям</c:v>
                </c:pt>
                <c:pt idx="9">
                  <c:v>национальная безопасность</c:v>
                </c:pt>
                <c:pt idx="10">
                  <c:v>прочие расходы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135276.6</c:v>
                </c:pt>
                <c:pt idx="1">
                  <c:v>168932.25</c:v>
                </c:pt>
                <c:pt idx="2">
                  <c:v>95204.66</c:v>
                </c:pt>
                <c:pt idx="3">
                  <c:v>1461247.45</c:v>
                </c:pt>
                <c:pt idx="4">
                  <c:v>20341.8</c:v>
                </c:pt>
                <c:pt idx="5">
                  <c:v>103330.3</c:v>
                </c:pt>
                <c:pt idx="6">
                  <c:v>91155.4</c:v>
                </c:pt>
                <c:pt idx="7">
                  <c:v>47319.5</c:v>
                </c:pt>
                <c:pt idx="8">
                  <c:v>126014.7</c:v>
                </c:pt>
                <c:pt idx="10">
                  <c:v>16128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5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5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0032154340836043E-2"/>
          <c:y val="8.8477366255144047E-2"/>
          <c:w val="0.86709539121114765"/>
          <c:h val="0.777777777777780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5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360492492086548E-2"/>
                  <c:y val="-2.87869013064300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504022968975651E-2"/>
                  <c:y val="-6.3133778672893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539094093924956E-2"/>
                  <c:y val="-3.7699807709344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7977464311598949E-2"/>
                  <c:y val="-4.4742729306487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18">
                <a:noFill/>
              </a:ln>
            </c:spPr>
            <c:txPr>
              <a:bodyPr/>
              <a:lstStyle/>
              <a:p>
                <a:pPr>
                  <a:defRPr sz="1758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</c:strCache>
            </c:strRef>
          </c:cat>
          <c:val>
            <c:numRef>
              <c:f>Sheet1!$B$2:$E$2</c:f>
              <c:numCache>
                <c:formatCode>#,##0</c:formatCode>
                <c:ptCount val="4"/>
                <c:pt idx="0">
                  <c:v>1481798.6870000008</c:v>
                </c:pt>
                <c:pt idx="1">
                  <c:v>1461247.45</c:v>
                </c:pt>
                <c:pt idx="2">
                  <c:v>1508886.3</c:v>
                </c:pt>
                <c:pt idx="3">
                  <c:v>1538988.4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97324160"/>
        <c:axId val="197330048"/>
        <c:axId val="0"/>
      </c:bar3DChart>
      <c:catAx>
        <c:axId val="19732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7330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97330048"/>
        <c:scaling>
          <c:orientation val="minMax"/>
        </c:scaling>
        <c:delete val="0"/>
        <c:axPos val="l"/>
        <c:majorGridlines>
          <c:spPr>
            <a:ln w="3189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8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58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7324160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8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0.71079</cdr:x>
      <cdr:y>0.6305</cdr:y>
    </cdr:from>
    <cdr:to>
      <cdr:x>0.79011</cdr:x>
      <cdr:y>0.73314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215075" y="3071821"/>
          <a:ext cx="693570" cy="5000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C00000"/>
              </a:solidFill>
              <a:latin typeface="Arial" charset="0"/>
            </a:rPr>
            <a:t>2,6%</a:t>
          </a:r>
          <a:endParaRPr lang="ru-RU" sz="1600" b="1" dirty="0">
            <a:solidFill>
              <a:srgbClr val="C000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0.29412</cdr:x>
      <cdr:y>0.19061</cdr:y>
    </cdr:from>
    <cdr:to>
      <cdr:x>0.39216</cdr:x>
      <cdr:y>0.52786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rot="16200000" flipH="1">
          <a:off x="2178828" y="1321590"/>
          <a:ext cx="1643074" cy="85725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0.49837</cdr:x>
      <cdr:y>0.5132</cdr:y>
    </cdr:from>
    <cdr:to>
      <cdr:x>0.58824</cdr:x>
      <cdr:y>0.61584</cdr:y>
    </cdr:to>
    <cdr:sp macro="" textlink="">
      <cdr:nvSpPr>
        <cdr:cNvPr id="38" name="Прямая со стрелкой 37"/>
        <cdr:cNvSpPr/>
      </cdr:nvSpPr>
      <cdr:spPr>
        <a:xfrm xmlns:a="http://schemas.openxmlformats.org/drawingml/2006/main">
          <a:off x="4357687" y="2500317"/>
          <a:ext cx="785818" cy="50006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0.70262</cdr:x>
      <cdr:y>0.55719</cdr:y>
    </cdr:from>
    <cdr:to>
      <cdr:x>0.79249</cdr:x>
      <cdr:y>0.58651</cdr:y>
    </cdr:to>
    <cdr:sp macro="" textlink="">
      <cdr:nvSpPr>
        <cdr:cNvPr id="43" name="Прямая со стрелкой 42"/>
        <cdr:cNvSpPr/>
      </cdr:nvSpPr>
      <cdr:spPr>
        <a:xfrm xmlns:a="http://schemas.openxmlformats.org/drawingml/2006/main" flipV="1">
          <a:off x="6143637" y="2714629"/>
          <a:ext cx="785818" cy="14287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0.31259</cdr:x>
      <cdr:y>0.26075</cdr:y>
    </cdr:from>
    <cdr:to>
      <cdr:x>0.38738</cdr:x>
      <cdr:y>0.33132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774955" y="1250929"/>
          <a:ext cx="66396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-14%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0.50572</cdr:x>
      <cdr:y>0.24586</cdr:y>
    </cdr:from>
    <cdr:to>
      <cdr:x>0.62643</cdr:x>
      <cdr:y>0.5139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>
          <a:off x="4489450" y="1179507"/>
          <a:ext cx="1071570" cy="128588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0.7069</cdr:x>
      <cdr:y>0.49901</cdr:y>
    </cdr:from>
    <cdr:to>
      <cdr:x>0.82761</cdr:x>
      <cdr:y>0.5139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6275362" y="2393953"/>
          <a:ext cx="1071607" cy="7144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0.52182</cdr:x>
      <cdr:y>0.46923</cdr:y>
    </cdr:from>
    <cdr:to>
      <cdr:x>0.61034</cdr:x>
      <cdr:y>0.55857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632326" y="2251077"/>
          <a:ext cx="78581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- 46%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0.70851</cdr:x>
      <cdr:y>0.51485</cdr:y>
    </cdr:from>
    <cdr:to>
      <cdr:x>0.80508</cdr:x>
      <cdr:y>0.6042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89650" y="2469951"/>
          <a:ext cx="857281" cy="4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2,3%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0.32266</cdr:x>
      <cdr:y>0.14906</cdr:y>
    </cdr:from>
    <cdr:to>
      <cdr:x>0.44201</cdr:x>
      <cdr:y>0.32404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>
          <a:off x="2897132" y="730249"/>
          <a:ext cx="1071614" cy="8572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0.52157</cdr:x>
      <cdr:y>0.33482</cdr:y>
    </cdr:from>
    <cdr:to>
      <cdr:x>0.60909</cdr:x>
      <cdr:y>0.34415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>
          <a:off x="4683127" y="1640291"/>
          <a:ext cx="785818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0.72048</cdr:x>
      <cdr:y>0.30946</cdr:y>
    </cdr:from>
    <cdr:to>
      <cdr:x>0.80799</cdr:x>
      <cdr:y>0.33863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>
          <a:off x="6469076" y="1516059"/>
          <a:ext cx="785818" cy="1428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0.52157</cdr:x>
      <cdr:y>0.39695</cdr:y>
    </cdr:from>
    <cdr:to>
      <cdr:x>0.60909</cdr:x>
      <cdr:y>0.49903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683126" y="1944687"/>
          <a:ext cx="78581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4,4%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0.72048</cdr:x>
      <cdr:y>0.32404</cdr:y>
    </cdr:from>
    <cdr:to>
      <cdr:x>0.79209</cdr:x>
      <cdr:y>0.41154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6469076" y="1587497"/>
          <a:ext cx="642979" cy="428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1,9%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0.51368</cdr:x>
      <cdr:y>0.46095</cdr:y>
    </cdr:from>
    <cdr:to>
      <cdr:x>0.62595</cdr:x>
      <cdr:y>0.49546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4612258" y="2258218"/>
          <a:ext cx="1008112" cy="16906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0.3212</cdr:x>
      <cdr:y>0.13238</cdr:y>
    </cdr:from>
    <cdr:to>
      <cdr:x>0.43348</cdr:x>
      <cdr:y>0.49546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>
          <a:off x="2884066" y="648542"/>
          <a:ext cx="1008111" cy="177874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0.72048</cdr:x>
      <cdr:y>0.45528</cdr:y>
    </cdr:from>
    <cdr:to>
      <cdr:x>0.80799</cdr:x>
      <cdr:y>0.46986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6469076" y="2230439"/>
          <a:ext cx="785818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0.52953</cdr:x>
      <cdr:y>0.52819</cdr:y>
    </cdr:from>
    <cdr:to>
      <cdr:x>0.60113</cdr:x>
      <cdr:y>0.61569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54564" y="2587629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9,8%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0.72048</cdr:x>
      <cdr:y>0.46986</cdr:y>
    </cdr:from>
    <cdr:to>
      <cdr:x>0.79208</cdr:x>
      <cdr:y>0.54277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469076" y="2301877"/>
          <a:ext cx="64294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5,2%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0.51383</cdr:x>
      <cdr:y>0.20622</cdr:y>
    </cdr:from>
    <cdr:to>
      <cdr:x>0.64253</cdr:x>
      <cdr:y>0.54368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4561423" y="989325"/>
          <a:ext cx="1142473" cy="161894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0.71495</cdr:x>
      <cdr:y>0.39477</cdr:y>
    </cdr:from>
    <cdr:to>
      <cdr:x>0.80347</cdr:x>
      <cdr:y>0.55857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flipV="1">
          <a:off x="6346838" y="1893887"/>
          <a:ext cx="785818" cy="78581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0.52182</cdr:x>
      <cdr:y>0.46923</cdr:y>
    </cdr:from>
    <cdr:to>
      <cdr:x>0.61034</cdr:x>
      <cdr:y>0.55857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32326" y="2251077"/>
          <a:ext cx="785818" cy="428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-10,5%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0.73105</cdr:x>
      <cdr:y>0.5139</cdr:y>
    </cdr:from>
    <cdr:to>
      <cdr:x>0.80347</cdr:x>
      <cdr:y>0.60324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489714" y="2465391"/>
          <a:ext cx="64294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7,3%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0.32868</cdr:x>
      <cdr:y>0.27564</cdr:y>
    </cdr:from>
    <cdr:to>
      <cdr:x>0.41503</cdr:x>
      <cdr:y>0.34621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2917791" y="1322362"/>
          <a:ext cx="766557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0000"/>
              </a:solidFill>
            </a:rPr>
            <a:t>- 7,7%</a:t>
          </a:r>
          <a:endParaRPr lang="ru-RU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0.723</cdr:x>
      <cdr:y>0.60324</cdr:y>
    </cdr:from>
    <cdr:to>
      <cdr:x>0.81152</cdr:x>
      <cdr:y>0.66281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>
          <a:off x="6418276" y="2894019"/>
          <a:ext cx="785818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0.53791</cdr:x>
      <cdr:y>0.48412</cdr:y>
    </cdr:from>
    <cdr:to>
      <cdr:x>0.61034</cdr:x>
      <cdr:y>0.60324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775202" y="2322515"/>
          <a:ext cx="64294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- 61%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0.71495</cdr:x>
      <cdr:y>0.64792</cdr:y>
    </cdr:from>
    <cdr:to>
      <cdr:x>0.79542</cdr:x>
      <cdr:y>0.73726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346838" y="3108333"/>
          <a:ext cx="714368" cy="428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- 12,8%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0.54918</cdr:x>
      <cdr:y>0.20548</cdr:y>
    </cdr:from>
    <cdr:to>
      <cdr:x>0.6541</cdr:x>
      <cdr:y>0.38082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86346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0.66785</cdr:x>
      <cdr:y>0.38149</cdr:y>
    </cdr:from>
    <cdr:to>
      <cdr:x>0.76269</cdr:x>
      <cdr:y>0.48829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00760" y="1785938"/>
          <a:ext cx="852161" cy="4999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8,1%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0.28622</cdr:x>
      <cdr:y>0.18311</cdr:y>
    </cdr:from>
    <cdr:to>
      <cdr:x>0.37367</cdr:x>
      <cdr:y>0.42726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>
          <a:off x="2571736" y="857244"/>
          <a:ext cx="785818" cy="11430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0.47703</cdr:x>
      <cdr:y>0.36623</cdr:y>
    </cdr:from>
    <cdr:to>
      <cdr:x>0.58096</cdr:x>
      <cdr:y>0.39674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4286234" y="1714500"/>
          <a:ext cx="933838" cy="14285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0.66785</cdr:x>
      <cdr:y>0.36623</cdr:y>
    </cdr:from>
    <cdr:to>
      <cdr:x>0.7553</cdr:x>
      <cdr:y>0.38149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flipV="1">
          <a:off x="6000760" y="1714497"/>
          <a:ext cx="785818" cy="714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0.68196</cdr:x>
      <cdr:y>0.40269</cdr:y>
    </cdr:from>
    <cdr:to>
      <cdr:x>0.76127</cdr:x>
      <cdr:y>0.48658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572164" y="1714512"/>
          <a:ext cx="648031" cy="3571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9,3%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0.28852</cdr:x>
      <cdr:y>0.1524</cdr:y>
    </cdr:from>
    <cdr:to>
      <cdr:x>0.40141</cdr:x>
      <cdr:y>0.38591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>
          <a:off x="2357454" y="648876"/>
          <a:ext cx="922424" cy="99419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0.48961</cdr:x>
      <cdr:y>0.35235</cdr:y>
    </cdr:from>
    <cdr:to>
      <cdr:x>0.58648</cdr:x>
      <cdr:y>0.38255</cdr:y>
    </cdr:to>
    <cdr:sp macro="" textlink="">
      <cdr:nvSpPr>
        <cdr:cNvPr id="15" name="Прямая со стрелкой 14"/>
        <cdr:cNvSpPr/>
      </cdr:nvSpPr>
      <cdr:spPr>
        <a:xfrm xmlns:a="http://schemas.openxmlformats.org/drawingml/2006/main" flipV="1">
          <a:off x="4000528" y="1500198"/>
          <a:ext cx="791518" cy="12858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0.67461</cdr:x>
      <cdr:y>0.31866</cdr:y>
    </cdr:from>
    <cdr:to>
      <cdr:x>0.77155</cdr:x>
      <cdr:y>0.35235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flipV="1">
          <a:off x="5512126" y="1356752"/>
          <a:ext cx="792088" cy="14344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0.68865</cdr:x>
      <cdr:y>0.1928</cdr:y>
    </cdr:from>
    <cdr:to>
      <cdr:x>0.79936</cdr:x>
      <cdr:y>0.25113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83324" y="944555"/>
          <a:ext cx="994054" cy="2857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10,3%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0.27493</cdr:x>
      <cdr:y>0.13448</cdr:y>
    </cdr:from>
    <cdr:to>
      <cdr:x>0.3704</cdr:x>
      <cdr:y>0.25113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2468548" y="658803"/>
          <a:ext cx="857256" cy="5715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0.67407</cdr:x>
      <cdr:y>0.24997</cdr:y>
    </cdr:from>
    <cdr:to>
      <cdr:x>0.78635</cdr:x>
      <cdr:y>0.29406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 flipV="1">
          <a:off x="6052418" y="1224605"/>
          <a:ext cx="1008112" cy="2160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0.48073</cdr:x>
      <cdr:y>0.22553</cdr:y>
    </cdr:from>
    <cdr:to>
      <cdr:x>0.60113</cdr:x>
      <cdr:y>0.29406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>
          <a:off x="4316412" y="1104900"/>
          <a:ext cx="1081088" cy="33573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0.73021</cdr:x>
      <cdr:y>0.32674</cdr:y>
    </cdr:from>
    <cdr:to>
      <cdr:x>0.82991</cdr:x>
      <cdr:y>0.42815</cdr:y>
    </cdr:to>
    <cdr:sp macro="" textlink="">
      <cdr:nvSpPr>
        <cdr:cNvPr id="6" name="Rectangle 4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6474" y="1600712"/>
          <a:ext cx="895197" cy="4968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sz="3200" kern="1200">
              <a:solidFill>
                <a:schemeClr val="tx1"/>
              </a:solidFill>
              <a:latin typeface="Times New Roman" pitchFamily="18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rgbClr val="FF3300"/>
              </a:solidFill>
              <a:latin typeface="Arial" charset="0"/>
            </a:rPr>
            <a:t>   2,6% </a:t>
          </a:r>
          <a:endParaRPr lang="ru-RU" sz="1600" b="1" dirty="0">
            <a:solidFill>
              <a:srgbClr val="FF3300"/>
            </a:solidFill>
            <a:latin typeface="Arial" charset="0"/>
          </a:endParaRPr>
        </a:p>
      </cdr:txBody>
    </cdr:sp>
  </cdr:relSizeAnchor>
  <cdr:relSizeAnchor xmlns:cdr="http://schemas.openxmlformats.org/drawingml/2006/chartDrawing">
    <cdr:from>
      <cdr:x>0.52972</cdr:x>
      <cdr:y>0.28499</cdr:y>
    </cdr:from>
    <cdr:to>
      <cdr:x>0.60991</cdr:x>
      <cdr:y>0.33921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4756274" y="1396183"/>
          <a:ext cx="720018" cy="26562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0.71417</cdr:x>
      <cdr:y>0.29514</cdr:y>
    </cdr:from>
    <cdr:to>
      <cdr:x>0.83446</cdr:x>
      <cdr:y>0.3149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 flipV="1">
          <a:off x="6412458" y="1445908"/>
          <a:ext cx="1080072" cy="9680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0.31956</cdr:x>
      <cdr:y>0.22191</cdr:y>
    </cdr:from>
    <cdr:to>
      <cdr:x>0.4389</cdr:x>
      <cdr:y>0.28024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>
          <a:off x="2869307" y="1087128"/>
          <a:ext cx="1071542" cy="2857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0.71495</cdr:x>
      <cdr:y>0.14163</cdr:y>
    </cdr:from>
    <cdr:to>
      <cdr:x>0.80347</cdr:x>
      <cdr:y>0.29054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6346838" y="679441"/>
          <a:ext cx="785818" cy="71438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0.32266</cdr:x>
      <cdr:y>0.13448</cdr:y>
    </cdr:from>
    <cdr:to>
      <cdr:x>0.44201</cdr:x>
      <cdr:y>0.42612</cdr:y>
    </cdr:to>
    <cdr:sp macro="" textlink="">
      <cdr:nvSpPr>
        <cdr:cNvPr id="43" name="Прямая со стрелкой 42"/>
        <cdr:cNvSpPr/>
      </cdr:nvSpPr>
      <cdr:spPr>
        <a:xfrm xmlns:a="http://schemas.openxmlformats.org/drawingml/2006/main">
          <a:off x="2897176" y="658803"/>
          <a:ext cx="1071570" cy="14287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0.72048</cdr:x>
      <cdr:y>0.48445</cdr:y>
    </cdr:from>
    <cdr:to>
      <cdr:x>0.80799</cdr:x>
      <cdr:y>0.55736</cdr:y>
    </cdr:to>
    <cdr:sp macro="" textlink="">
      <cdr:nvSpPr>
        <cdr:cNvPr id="45" name="Прямая со стрелкой 44"/>
        <cdr:cNvSpPr/>
      </cdr:nvSpPr>
      <cdr:spPr>
        <a:xfrm xmlns:a="http://schemas.openxmlformats.org/drawingml/2006/main">
          <a:off x="6469076" y="2373315"/>
          <a:ext cx="785818" cy="3571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0.52157</cdr:x>
      <cdr:y>0.52819</cdr:y>
    </cdr:from>
    <cdr:to>
      <cdr:x>0.60909</cdr:x>
      <cdr:y>0.61569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83126" y="2587629"/>
          <a:ext cx="785818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11,8</a:t>
          </a:r>
          <a:r>
            <a:rPr lang="ru-RU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%</a:t>
          </a:r>
          <a:endParaRPr lang="ru-RU" sz="1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0.72843</cdr:x>
      <cdr:y>0.61569</cdr:y>
    </cdr:from>
    <cdr:to>
      <cdr:x>0.81595</cdr:x>
      <cdr:y>0.6886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40514" y="3016257"/>
          <a:ext cx="78581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11,3 %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0.52182</cdr:x>
      <cdr:y>0.55857</cdr:y>
    </cdr:from>
    <cdr:to>
      <cdr:x>0.61034</cdr:x>
      <cdr:y>0.63303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>
          <a:off x="4632327" y="2679705"/>
          <a:ext cx="785817" cy="3571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0.71495</cdr:x>
      <cdr:y>0.60324</cdr:y>
    </cdr:from>
    <cdr:to>
      <cdr:x>0.81152</cdr:x>
      <cdr:y>0.61814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6346839" y="2894019"/>
          <a:ext cx="857256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0.52182</cdr:x>
      <cdr:y>0.61814</cdr:y>
    </cdr:from>
    <cdr:to>
      <cdr:x>0.60068</cdr:x>
      <cdr:y>0.71939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632326" y="2965457"/>
          <a:ext cx="700086" cy="4857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- 13,7%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0.72473</cdr:x>
      <cdr:y>0.60491</cdr:y>
    </cdr:from>
    <cdr:to>
      <cdr:x>0.79715</cdr:x>
      <cdr:y>0.66447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433666" y="2901999"/>
          <a:ext cx="642894" cy="285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4,7 %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0.7069</cdr:x>
      <cdr:y>0.5276</cdr:y>
    </cdr:from>
    <cdr:to>
      <cdr:x>0.81796</cdr:x>
      <cdr:y>0.53713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6275400" y="2531122"/>
          <a:ext cx="985876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0.51377</cdr:x>
      <cdr:y>0.55857</cdr:y>
    </cdr:from>
    <cdr:to>
      <cdr:x>0.58619</cdr:x>
      <cdr:y>0.64792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60888" y="2679705"/>
          <a:ext cx="642894" cy="4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-20,7%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0.71662</cdr:x>
      <cdr:y>0.55988</cdr:y>
    </cdr:from>
    <cdr:to>
      <cdr:x>0.78905</cdr:x>
      <cdr:y>0.66412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61658" y="2685975"/>
          <a:ext cx="642982" cy="5000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3 %</a:t>
          </a:r>
          <a:endParaRPr lang="ru-RU" sz="16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691244-E5C0-4F99-A08F-18A750020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53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  <a:endParaRPr lang="ru-RU" sz="10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900" smtClean="0"/>
              <a:t>	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	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grpSp>
        <p:nvGrpSpPr>
          <p:cNvPr id="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8" name="Полилиния 7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9" name="Полилиния 8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10" name="Прямоугольник с одним вырезанным скругленным углом 9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1" name="Прямоугольный треугольник 10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4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A800-C915-494D-A196-F91CFC6D74AC}" type="datetime1">
              <a:rPr lang="ru-RU" smtClean="0"/>
              <a:t>28.03.2014</a:t>
            </a:fld>
            <a:endParaRPr lang="ru-RU"/>
          </a:p>
        </p:txBody>
      </p:sp>
      <p:sp>
        <p:nvSpPr>
          <p:cNvPr id="1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9F4D8-52E1-48E8-B833-D15EBF2FA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91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BC58F-D717-496D-AD14-FBF874F04EEC}" type="datetime1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674A-9BD4-4322-BAA4-AE227605B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34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7578C-FC02-4D32-B854-A1394F04A704}" type="datetime1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7699D-98D7-497C-8C3B-BBD8436A6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05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62AB6-BF89-41E2-85F1-6985A7F5BF62}" type="datetime1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56C32-CE00-4AC7-8819-1A35905B89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923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642C3-824D-476D-AC4C-94C16F5C1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4E0AA-4131-40CA-A8AE-1495DEC11631}" type="datetime1">
              <a:rPr lang="ru-RU" smtClean="0"/>
              <a:t>28.03.2014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91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C20DE-599E-4BB4-9026-A36EC64BF600}" type="datetime1">
              <a:rPr lang="ru-RU" smtClean="0"/>
              <a:t>28.03.2014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420A42-69D9-45BE-A73A-541446254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97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70E3B-7324-47F6-9705-0FBE0945B93B}" type="datetime1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2A5FC-55B7-4C09-A398-EC6B6466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458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F7B3-7981-4C47-9337-23B3F63E1AC8}" type="datetime1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93CF3-92FE-471F-BB8E-BE7BB32A3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6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0DA4-6C47-4A55-9AFD-8A104A24DE7B}" type="datetime1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5ED66-5A22-4428-B27E-195AB158F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47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27ACF9-8E0A-4303-BFCE-4F31B5F147AA}" type="datetime1">
              <a:rPr lang="ru-RU" smtClean="0"/>
              <a:t>28.03.2014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70F3EE-1B6D-4C42-BE6C-AD45DC94E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4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2C602-BF5A-44B4-B437-6090377DAEA4}" type="datetime1">
              <a:rPr lang="ru-RU" smtClean="0"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A52B-31AF-485F-9A77-5881441A6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63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00501-AF0A-4066-82A6-522D022EA0F9}" type="datetime1">
              <a:rPr lang="ru-RU" smtClean="0"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4F2D-CDD3-4D85-AC4F-0AD43C1562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46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015C9-6C6B-4687-95BF-FB4E94A926B0}" type="datetime1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DA87-1F90-4FBE-81D0-3039C4739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3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Дата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fld id="{F9C67FCF-03A2-42A4-94A1-E878AD19716F}" type="datetime1">
              <a:rPr lang="ru-RU" smtClean="0"/>
              <a:t>28.03.2014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B1DF3F6-654F-44E2-AC23-2E8BDC95C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63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47460DBC-EAB7-4CA7-9133-3F43A957F371}" type="datetime1">
              <a:rPr lang="ru-RU" smtClean="0"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116809-8A80-4713-A6FF-78C086661B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5" r:id="rId2"/>
    <p:sldLayoutId id="2147483844" r:id="rId3"/>
    <p:sldLayoutId id="2147483843" r:id="rId4"/>
    <p:sldLayoutId id="2147483848" r:id="rId5"/>
    <p:sldLayoutId id="2147483849" r:id="rId6"/>
    <p:sldLayoutId id="2147483842" r:id="rId7"/>
    <p:sldLayoutId id="2147483841" r:id="rId8"/>
    <p:sldLayoutId id="2147483840" r:id="rId9"/>
    <p:sldLayoutId id="2147483839" r:id="rId10"/>
    <p:sldLayoutId id="2147483838" r:id="rId11"/>
    <p:sldLayoutId id="214748385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900113" y="1412875"/>
            <a:ext cx="7723187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4400" b="1" dirty="0"/>
              <a:t>О проекте бюджета Пермского муниципального района на 2014 год и плановый период </a:t>
            </a:r>
          </a:p>
          <a:p>
            <a:pPr algn="ctr"/>
            <a:r>
              <a:rPr lang="ru-RU" sz="4400" b="1" dirty="0"/>
              <a:t>2015-2016 годов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A4F2D-CDD3-4D85-AC4F-0AD43C15628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</a:rPr>
              <a:t>Динамика поступления налога на доходы физических лиц на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2170417"/>
              </p:ext>
            </p:extLst>
          </p:nvPr>
        </p:nvGraphicFramePr>
        <p:xfrm>
          <a:off x="500034" y="2000240"/>
          <a:ext cx="8170863" cy="4257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6948488" y="1268413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>
                <a:latin typeface="Arial" charset="0"/>
              </a:rPr>
              <a:t>млн. руб.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500562" y="3786190"/>
            <a:ext cx="6477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6,0%</a:t>
            </a:r>
          </a:p>
        </p:txBody>
      </p:sp>
      <p:sp>
        <p:nvSpPr>
          <p:cNvPr id="19464" name="Rectangle 4"/>
          <p:cNvSpPr>
            <a:spLocks noChangeArrowheads="1"/>
          </p:cNvSpPr>
          <p:nvPr/>
        </p:nvSpPr>
        <p:spPr bwMode="auto">
          <a:xfrm>
            <a:off x="2857488" y="3500438"/>
            <a:ext cx="10001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-35,4%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</a:rPr>
              <a:t>Динамика поступления неналоговых доходов                                  на 2013-2016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446502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0" y="1271588"/>
            <a:ext cx="16303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>
                <a:latin typeface="Georgia" pitchFamily="18" charset="0"/>
              </a:rPr>
              <a:t>мл</a:t>
            </a:r>
            <a:r>
              <a:rPr lang="ru-RU" sz="2000"/>
              <a:t>н</a:t>
            </a:r>
            <a:r>
              <a:rPr lang="ru-RU" sz="2000">
                <a:latin typeface="Georgia" pitchFamily="18" charset="0"/>
              </a:rPr>
              <a:t>. руб.</a:t>
            </a: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4500563" y="2374900"/>
            <a:ext cx="92868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>
                <a:solidFill>
                  <a:srgbClr val="FF3300"/>
                </a:solidFill>
                <a:latin typeface="Arial" charset="0"/>
              </a:rPr>
              <a:t>-13,4%</a:t>
            </a:r>
          </a:p>
        </p:txBody>
      </p:sp>
      <p:sp>
        <p:nvSpPr>
          <p:cNvPr id="20488" name="Rectangle 4"/>
          <p:cNvSpPr>
            <a:spLocks noChangeArrowheads="1"/>
          </p:cNvSpPr>
          <p:nvPr/>
        </p:nvSpPr>
        <p:spPr bwMode="auto">
          <a:xfrm>
            <a:off x="2714612" y="1928802"/>
            <a:ext cx="936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-11,0%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                                           Пермского муниципального района на 2013-2016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306330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dirty="0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млн. руб.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auto">
          <a:xfrm>
            <a:off x="4716016" y="3091322"/>
            <a:ext cx="936625" cy="42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rgbClr val="FF3300"/>
                </a:solidFill>
                <a:latin typeface="Arial" charset="0"/>
              </a:rPr>
              <a:t>-5,9%</a:t>
            </a:r>
            <a:endParaRPr lang="ru-RU" sz="16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21512" name="Rectangle 4"/>
          <p:cNvSpPr>
            <a:spLocks noChangeArrowheads="1"/>
          </p:cNvSpPr>
          <p:nvPr/>
        </p:nvSpPr>
        <p:spPr bwMode="auto">
          <a:xfrm>
            <a:off x="3131840" y="2714321"/>
            <a:ext cx="792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 smtClean="0">
                <a:solidFill>
                  <a:srgbClr val="FF3300"/>
                </a:solidFill>
                <a:latin typeface="Arial" charset="0"/>
              </a:rPr>
              <a:t>-</a:t>
            </a:r>
            <a:r>
              <a:rPr lang="ru-RU" sz="1500" b="1" dirty="0" smtClean="0">
                <a:solidFill>
                  <a:srgbClr val="FF3300"/>
                </a:solidFill>
                <a:latin typeface="Arial" charset="0"/>
              </a:rPr>
              <a:t>12,2</a:t>
            </a:r>
            <a:r>
              <a:rPr lang="ru-RU" sz="1400" b="1" dirty="0" smtClean="0">
                <a:solidFill>
                  <a:srgbClr val="FF3300"/>
                </a:solidFill>
                <a:latin typeface="Arial" charset="0"/>
              </a:rPr>
              <a:t>%</a:t>
            </a:r>
            <a:endParaRPr lang="ru-RU" sz="14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04813"/>
            <a:ext cx="8374063" cy="1008062"/>
          </a:xfrm>
        </p:spPr>
        <p:txBody>
          <a:bodyPr/>
          <a:lstStyle/>
          <a:p>
            <a:pPr algn="ctr" eaLnBrk="1" hangingPunct="1"/>
            <a:r>
              <a:rPr lang="ru-RU" sz="2600" b="1" smtClean="0">
                <a:latin typeface="Times New Roman" pitchFamily="18" charset="0"/>
              </a:rPr>
              <a:t>Формирование расходов бюджета                                     Пермского муниципального района на 2013-2015 годы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785225" cy="5329238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>
                <a:latin typeface="Times New Roman" pitchFamily="18" charset="0"/>
              </a:rPr>
              <a:t>приоритет – действующие обязательства;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>
                <a:latin typeface="Times New Roman" pitchFamily="18" charset="0"/>
              </a:rPr>
              <a:t>индексация расходов на коммунальные услуги, </a:t>
            </a:r>
            <a:r>
              <a:rPr lang="ru-RU" sz="3200" dirty="0" smtClean="0">
                <a:latin typeface="Times New Roman" pitchFamily="18" charset="0"/>
              </a:rPr>
              <a:t>продукты питания, медикаменты, связь, ГСМ;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</a:rPr>
              <a:t>повышение заработной платы работников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муниципальных учреждений в соответствии с указами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Президента Российской Федерации от 7 мая 2012 года № 597 и от 1 июня 2012 г. № 761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обеспечение сбалансированности бюджетов поселений</a:t>
            </a:r>
            <a:r>
              <a:rPr lang="ru-RU" sz="3200" dirty="0" smtClean="0">
                <a:latin typeface="Times New Roman" pitchFamily="18" charset="0"/>
              </a:rPr>
              <a:t>; </a:t>
            </a:r>
            <a:endParaRPr lang="ru-RU" sz="3200" dirty="0">
              <a:latin typeface="Times New Roman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</a:rPr>
              <a:t>с </a:t>
            </a:r>
            <a:r>
              <a:rPr lang="ru-RU" sz="3200" dirty="0">
                <a:latin typeface="Times New Roman" pitchFamily="18" charset="0"/>
              </a:rPr>
              <a:t>целью открытия новых групп детских садов – расходы на строительство, реконструкцию и капитальный ремонт детских садов;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</a:rPr>
              <a:t>сохранение реализации  проекта «Мамин выбор» в размере 100% расходов за счет местного бюджета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>
                <a:latin typeface="Times New Roman" pitchFamily="18" charset="0"/>
              </a:rPr>
              <a:t>формирование </a:t>
            </a:r>
            <a:r>
              <a:rPr lang="ru-RU" sz="3200" dirty="0">
                <a:latin typeface="Times New Roman" pitchFamily="18" charset="0"/>
              </a:rPr>
              <a:t>дорожного фонда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200" dirty="0"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075612" cy="5256212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5229225" y="2559050"/>
            <a:ext cx="16113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2400" dirty="0">
              <a:latin typeface="Arial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075612" cy="5904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65125" indent="-255588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7225" indent="-2460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Georgia" pitchFamily="18" charset="0"/>
              <a:buChar char="▫"/>
              <a:defRPr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2338" indent="-21907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13" indent="-200025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1"/>
              </a:buClr>
              <a:buFont typeface="Wingdings 2" pitchFamily="18" charset="2"/>
              <a:buChar char="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itchFamily="18" charset="0"/>
              <a:buChar char="▫"/>
              <a:defRPr sz="2000" kern="1200">
                <a:solidFill>
                  <a:srgbClr val="A04DA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7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Реализация указов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Президента Российской Федерации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537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 мая 2012 года № 597 и от 1 июня 2012 г. № 761 о поэтапном совершенствовании системы оплаты труда в муниципальных учреждениях до 2018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109537" indent="0"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Повышение заработной платы педагогическим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работникам муниципальных учреждений дополнительного образования, подведомственных Управлению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000" b="1" dirty="0"/>
          </a:p>
          <a:p>
            <a:pPr marL="109537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2014 году до 23 106 руб. (рост на 20,0 % к средней заработной плате 2013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2015 году до 27 497 руб. (рост на 19 % к средней заработной плате 2014 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2016 году до 31 007 руб. (рост на 12,8 % к средней заработной плате 2015 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136904" cy="5472608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Реализация указов Президента Российской Федерации  </a:t>
            </a:r>
          </a:p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от 7 мая 2012 года № 597 и от 1 июня 2012 г. № 761 о поэтапном совершенствовании системы оплаты труда в муниципальных учреждениях до 2018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заработной платы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педагогическим работникам  учреждений дополнительного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образования, подведомственных Управлению по делам культуры, молодежи 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спорта</a:t>
            </a:r>
          </a:p>
          <a:p>
            <a:pPr marL="109537" indent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2014 году до 21 791 руб. (рост на 13,2 % к средней заработной плате 2013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2015 году до 25 936 руб. (рост на 19 % к средней заработной плате 2014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2016 году до 29 258 руб. (рост на 12,8 % к средней заработной плате 2015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/>
              <a:t> 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5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541448"/>
            <a:ext cx="8424936" cy="5839879"/>
          </a:xfrm>
        </p:spPr>
        <p:txBody>
          <a:bodyPr/>
          <a:lstStyle/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Реализация указов Президента Российской Федерации  </a:t>
            </a:r>
          </a:p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от 7 мая 2012 года № 597 и от 1 июня 2012 г. № 761 о поэтапном совершенствовании системы оплаты труда в муниципальных учреждениях до 2018 года</a:t>
            </a:r>
          </a:p>
          <a:p>
            <a:pPr marL="109537" indent="0" algn="ctr">
              <a:buNone/>
            </a:pP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109537" indent="0" algn="ctr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Повышение заработной платы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работникам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культуры муниципального учреждения культуры (народный музей</a:t>
            </a:r>
            <a:r>
              <a:rPr lang="ru-RU" sz="2200" dirty="0" smtClean="0"/>
              <a:t>)</a:t>
            </a:r>
          </a:p>
          <a:p>
            <a:pPr marL="109537" indent="0" algn="ctr">
              <a:buNone/>
            </a:pPr>
            <a:endParaRPr lang="ru-RU" sz="2200" dirty="0"/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2014 году до 17 678 руб. (рост на 41,9   % к средней заработной плате 2013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2015 году до 22 488 руб. (рост на 27,2 % к средней заработной плате 2014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109537" indent="0"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2016 году до 26 787 руб. (рост на 19,1 % к средней заработной плате 2015 г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Rectangle 7"/>
          <p:cNvSpPr>
            <a:spLocks noChangeArrowheads="1"/>
          </p:cNvSpPr>
          <p:nvPr/>
        </p:nvSpPr>
        <p:spPr bwMode="auto">
          <a:xfrm>
            <a:off x="5364163" y="2781300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2400" b="1">
              <a:latin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Структура расходов бюджета                                            Пермского муниципального района на 2014 год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970312"/>
              </p:ext>
            </p:extLst>
          </p:nvPr>
        </p:nvGraphicFramePr>
        <p:xfrm>
          <a:off x="446088" y="1819275"/>
          <a:ext cx="8343900" cy="465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Образование за 2013 - 2016 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06695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3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27655" name="TextBox 4"/>
          <p:cNvSpPr txBox="1">
            <a:spLocks noChangeArrowheads="1"/>
          </p:cNvSpPr>
          <p:nvPr/>
        </p:nvSpPr>
        <p:spPr bwMode="auto">
          <a:xfrm>
            <a:off x="3143240" y="3357562"/>
            <a:ext cx="830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-1,4%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499992" y="3323002"/>
            <a:ext cx="8300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>
                <a:solidFill>
                  <a:srgbClr val="FF0000"/>
                </a:solidFill>
              </a:rPr>
              <a:t>3,3%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2264" y="2786058"/>
            <a:ext cx="642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2%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000364" y="3714752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 flipH="1" flipV="1">
            <a:off x="4536281" y="3321843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066800"/>
          </a:xfrm>
        </p:spPr>
        <p:txBody>
          <a:bodyPr/>
          <a:lstStyle/>
          <a:p>
            <a:pPr algn="ctr"/>
            <a:r>
              <a:rPr lang="ru-RU" dirty="0" smtClean="0"/>
              <a:t>Расходы на «Образование»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007980"/>
              </p:ext>
            </p:extLst>
          </p:nvPr>
        </p:nvGraphicFramePr>
        <p:xfrm>
          <a:off x="142844" y="2214554"/>
          <a:ext cx="4357148" cy="431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1779492"/>
              </p:ext>
            </p:extLst>
          </p:nvPr>
        </p:nvGraphicFramePr>
        <p:xfrm>
          <a:off x="4716016" y="2348880"/>
          <a:ext cx="4177604" cy="423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700" b="1" dirty="0" smtClean="0">
                <a:latin typeface="Times New Roman" pitchFamily="18" charset="0"/>
              </a:rPr>
              <a:t>Прогноз социально-экономического развития Пермского района на 2013 - 2016 годы, млн. рублей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323850" y="1628775"/>
          <a:ext cx="8534400" cy="4829176"/>
        </p:xfrm>
        <a:graphic>
          <a:graphicData uri="http://schemas.openxmlformats.org/drawingml/2006/table">
            <a:tbl>
              <a:tblPr/>
              <a:tblGrid>
                <a:gridCol w="2027238"/>
                <a:gridCol w="1147762"/>
                <a:gridCol w="1081088"/>
                <a:gridCol w="1046162"/>
                <a:gridCol w="1119188"/>
                <a:gridCol w="1057275"/>
                <a:gridCol w="1055687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Показатели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2011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2012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2013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2014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2015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</a:rPr>
                        <a:t>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Фонд заработной платы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Выручк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  предприятий и организаций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14500,8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Объем инвестиций в основной капитал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Индекс потребительских цен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9ED"/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48018" cy="760273"/>
          </a:xfrm>
        </p:spPr>
        <p:txBody>
          <a:bodyPr/>
          <a:lstStyle/>
          <a:p>
            <a:pPr algn="ctr"/>
            <a:r>
              <a:rPr lang="ru-RU" dirty="0" smtClean="0"/>
              <a:t>Дошкольное образование, </a:t>
            </a:r>
            <a:r>
              <a:rPr lang="ru-RU" sz="3200" dirty="0" err="1" smtClean="0"/>
              <a:t>тыс.руб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217396"/>
              </p:ext>
            </p:extLst>
          </p:nvPr>
        </p:nvGraphicFramePr>
        <p:xfrm>
          <a:off x="467544" y="1196752"/>
          <a:ext cx="8568952" cy="5145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440160"/>
                <a:gridCol w="1440160"/>
              </a:tblGrid>
              <a:tr h="37157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</a:tr>
              <a:tr h="6365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 оказание муниципальной услуги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248 969,8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336 661,5</a:t>
                      </a:r>
                    </a:p>
                  </a:txBody>
                  <a:tcPr marL="9525" marR="9525" marT="9525" marB="0" anchor="ctr"/>
                </a:tc>
              </a:tr>
              <a:tr h="6875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и реконструкция, местный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38 700,0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12 500,0</a:t>
                      </a:r>
                    </a:p>
                  </a:txBody>
                  <a:tcPr marL="9525" marR="9525" marT="9525" marB="0" anchor="b"/>
                </a:tc>
              </a:tr>
              <a:tr h="6666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и реконструкция, краевой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112 500,0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в нормативное состояние учреждений образования, местный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36 653,7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25 425,5</a:t>
                      </a:r>
                    </a:p>
                  </a:txBody>
                  <a:tcPr marL="9525" marR="9525" marT="9525" marB="0" anchor="b"/>
                </a:tc>
              </a:tr>
              <a:tr h="51919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в нормативное состояние учреждений образования, краевой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63 105,3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51919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Выплаты семьям, имеющим детей в возрасте от 3 до 5 лет, не посещающих МДОУ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72 391,4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30 498,0</a:t>
                      </a:r>
                    </a:p>
                  </a:txBody>
                  <a:tcPr marL="9525" marR="9525" marT="9525" marB="0" anchor="b"/>
                </a:tc>
              </a:tr>
              <a:tr h="82459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расходов на дошкольное образование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572 526,0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405 896,0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7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94" y="436479"/>
            <a:ext cx="8125995" cy="760273"/>
          </a:xfrm>
        </p:spPr>
        <p:txBody>
          <a:bodyPr/>
          <a:lstStyle/>
          <a:p>
            <a:pPr algn="ctr"/>
            <a:r>
              <a:rPr lang="ru-RU" dirty="0"/>
              <a:t>Общее </a:t>
            </a:r>
            <a:r>
              <a:rPr lang="ru-RU" dirty="0" smtClean="0"/>
              <a:t>образование,  </a:t>
            </a:r>
            <a:r>
              <a:rPr lang="ru-RU" sz="2800" dirty="0" err="1" smtClean="0"/>
              <a:t>тыс.руб</a:t>
            </a:r>
            <a:r>
              <a:rPr lang="ru-RU" sz="2800" dirty="0"/>
              <a:t>.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886276"/>
              </p:ext>
            </p:extLst>
          </p:nvPr>
        </p:nvGraphicFramePr>
        <p:xfrm>
          <a:off x="179511" y="1196752"/>
          <a:ext cx="8856985" cy="516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9847"/>
                <a:gridCol w="1488569"/>
                <a:gridCol w="1488569"/>
              </a:tblGrid>
              <a:tr h="37157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</a:tr>
              <a:tr h="63653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 оказание муниципальной услуги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 общему образованию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683 650,4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788 640,8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3653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Субсидия на оказание муниципальной услуги по дополнительному образованию детей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79 548,1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92 303,6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687577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реконструкция, местный бюджет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36 252,1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500,00</a:t>
                      </a:r>
                    </a:p>
                  </a:txBody>
                  <a:tcPr marL="9525" marR="9525" marT="9525" marB="0" anchor="b"/>
                </a:tc>
              </a:tr>
              <a:tr h="66661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и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реконструкция, краевой бюджет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29 250,0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в нормативное состояние учреждений образования, местный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27 483,0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14 450,0</a:t>
                      </a:r>
                    </a:p>
                  </a:txBody>
                  <a:tcPr marL="9525" marR="9525" marT="9525" marB="0" anchor="b"/>
                </a:tc>
              </a:tr>
              <a:tr h="51919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Приведение в нормативное состояние учреждений образования, краевой бюджет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11 775,0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82459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Всего расходов на общее образование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935 169,6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994 544,3	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54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494" y="436479"/>
            <a:ext cx="8125995" cy="760273"/>
          </a:xfrm>
        </p:spPr>
        <p:txBody>
          <a:bodyPr/>
          <a:lstStyle/>
          <a:p>
            <a:pPr algn="ctr"/>
            <a:r>
              <a:rPr lang="ru-RU" dirty="0" smtClean="0"/>
              <a:t>Расходы на «Образование»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997153"/>
              </p:ext>
            </p:extLst>
          </p:nvPr>
        </p:nvGraphicFramePr>
        <p:xfrm>
          <a:off x="251520" y="1268760"/>
          <a:ext cx="8640960" cy="5391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872208"/>
                <a:gridCol w="1872208"/>
              </a:tblGrid>
              <a:tr h="557674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Направления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год, </a:t>
                      </a:r>
                      <a:r>
                        <a:rPr lang="ru-RU" dirty="0" err="1" smtClean="0"/>
                        <a:t>тыс.руб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1282983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Софинансирование</a:t>
                      </a:r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проекта "Спортивный клуб + спортивный сертификат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11 537,6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19 936,8</a:t>
                      </a:r>
                    </a:p>
                  </a:txBody>
                  <a:tcPr marL="9525" marR="9525" marT="9525" marB="0" anchor="b"/>
                </a:tc>
              </a:tr>
              <a:tr h="433194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858088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Молодежная политика и оздоровление детей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23 351,4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24 437,55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433194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1282983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Кадры системы образования Пермского муниципального района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4 124,5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26970">
                <a:tc>
                  <a:txBody>
                    <a:bodyPr/>
                    <a:lstStyle/>
                    <a:p>
                      <a:pPr algn="l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Здравоохранение                              за 2013-2016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013796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2843808" y="2861232"/>
            <a:ext cx="78427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41,3%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643438" y="3571876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на Социальную политику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73087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29703" name="TextBox 6"/>
          <p:cNvSpPr txBox="1">
            <a:spLocks noChangeArrowheads="1"/>
          </p:cNvSpPr>
          <p:nvPr/>
        </p:nvSpPr>
        <p:spPr bwMode="auto">
          <a:xfrm rot="10800000" flipV="1">
            <a:off x="3428992" y="2714620"/>
            <a:ext cx="9367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- 62,3%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6200000" flipH="1">
            <a:off x="2464579" y="2678901"/>
            <a:ext cx="207170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Культуру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679865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30727" name="TextBox 6"/>
          <p:cNvSpPr txBox="1">
            <a:spLocks noChangeArrowheads="1"/>
          </p:cNvSpPr>
          <p:nvPr/>
        </p:nvSpPr>
        <p:spPr bwMode="auto">
          <a:xfrm>
            <a:off x="2857488" y="3357562"/>
            <a:ext cx="85560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-47,6%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6200000" flipH="1">
            <a:off x="2571736" y="2357430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43438" y="3714752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Физическую культуру и спорт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256171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857488" y="2285992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Национальную экономику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7453389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32775" name="TextBox 6"/>
          <p:cNvSpPr txBox="1">
            <a:spLocks noChangeArrowheads="1"/>
          </p:cNvSpPr>
          <p:nvPr/>
        </p:nvSpPr>
        <p:spPr bwMode="auto">
          <a:xfrm>
            <a:off x="2928926" y="2786058"/>
            <a:ext cx="8640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-27,5%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172425"/>
              </p:ext>
            </p:extLst>
          </p:nvPr>
        </p:nvGraphicFramePr>
        <p:xfrm>
          <a:off x="179512" y="476672"/>
          <a:ext cx="8784976" cy="60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187"/>
                <a:gridCol w="13177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 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МП «Сельское хозяйство Пермского муниципального района на 2014-2016 годы»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5467,0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за счет бюджетов поселений                                 ГП «Предупреждение негативного воздействия вод и обеспечение безопасности гидротехнических сооружений Пермского края на 2013-2020 годы», в </a:t>
                      </a:r>
                      <a:r>
                        <a:rPr kumimoji="0"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.: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7242,3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Реконструкция защитной дамбы обвалования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с.Усть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-Качка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5902,9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ГТС водохранилища на р. Юг в п. Юго-Камский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414,9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Берегоукрепление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р. Бабка в с. </a:t>
                      </a:r>
                      <a:r>
                        <a:rPr kumimoji="0" lang="ru-RU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Платошино</a:t>
                      </a:r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Пермского района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924,5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400,0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«Развитие дорожного</a:t>
                      </a:r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хозяйства и благоустройство Пермского  муниципального района на 2014-2016 годы»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91148,5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МКУ «Управление земельно-имущественными ресурсами Пермского района»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29 223,2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 «Управление капитального строительства»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17 779,6 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МП «Экономическое развитие Пермского муниципального района на 2014-</a:t>
                      </a:r>
                      <a:r>
                        <a:rPr lang="ru-RU" b="1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2016 годы</a:t>
                      </a:r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itchFamily="18" charset="0"/>
                          <a:cs typeface="Times New Roman" pitchFamily="18" charset="0"/>
                        </a:rPr>
                        <a:t>3480,0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Дорожное хозяйство за 2013-2016 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291502"/>
              </p:ext>
            </p:extLst>
          </p:nvPr>
        </p:nvGraphicFramePr>
        <p:xfrm>
          <a:off x="31750" y="1484313"/>
          <a:ext cx="897890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797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2928926" y="3357562"/>
            <a:ext cx="93610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- 52,8%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700" b="1" dirty="0" smtClean="0">
                <a:latin typeface="Times New Roman" pitchFamily="18" charset="0"/>
              </a:rPr>
              <a:t>Основные характеристики бюджета Пермского района на 2013 - 2014 годы, млн. рублей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11087"/>
              </p:ext>
            </p:extLst>
          </p:nvPr>
        </p:nvGraphicFramePr>
        <p:xfrm>
          <a:off x="179512" y="1700808"/>
          <a:ext cx="8856662" cy="4830762"/>
        </p:xfrm>
        <a:graphic>
          <a:graphicData uri="http://schemas.openxmlformats.org/drawingml/2006/table">
            <a:tbl>
              <a:tblPr/>
              <a:tblGrid>
                <a:gridCol w="2196014"/>
                <a:gridCol w="1800698"/>
                <a:gridCol w="1786176"/>
                <a:gridCol w="1511878"/>
                <a:gridCol w="1561896"/>
              </a:tblGrid>
              <a:tr h="5747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 год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(первоначальный)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2014 год (прогноз)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2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2 526,58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2 224,62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-301,96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88,0%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2 579,52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2 264,95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-314,57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87,8%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marL="91435" marR="91435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-52,94</a:t>
                      </a:r>
                      <a:endParaRPr kumimoji="0" lang="ru-RU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-40,33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12,61</a:t>
                      </a: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fld id="{0B51C617-19E5-4CC1-ACBC-135037C525E0}" type="slidenum">
                        <a:rPr kumimoji="0" lang="ru-RU" sz="2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fld>
                      <a:endParaRPr kumimoji="0" lang="ru-RU" sz="2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057113"/>
              </p:ext>
            </p:extLst>
          </p:nvPr>
        </p:nvGraphicFramePr>
        <p:xfrm>
          <a:off x="179511" y="1340768"/>
          <a:ext cx="8640962" cy="5256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5346"/>
                <a:gridCol w="4484988"/>
                <a:gridCol w="1090944"/>
                <a:gridCol w="1177526"/>
                <a:gridCol w="1212158"/>
              </a:tblGrid>
              <a:tr h="5628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b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  расходов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год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910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 автомобильных дорог и искусственных сооружений на них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47 965,70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47 059,10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906,60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910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 автомобильных дорог и искусственных сооружений на них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27 272,00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29 300,00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-2 028,00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Капитальный ремонт дорог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20 724,70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20 724,70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района 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5 631,20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5 631,20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ФСР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15 093,50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15 093,50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дорог поселений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66 463,70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66 463,70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Дорожный фонд края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63 131,70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63 131,70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поселений 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3 332,00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3 332,00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838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 и реконструкция  автомобильных дорог и искусственных сооружений на них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30 606,00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14 789,35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15 816,65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дорог Района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15 606,00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6 789,35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8 816,65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5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дорог  поселений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15 000,00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8 000,00</a:t>
                      </a:r>
                      <a:endParaRPr lang="ru-RU" sz="1800" b="0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7 000,00</a:t>
                      </a:r>
                      <a:endParaRPr lang="ru-RU" sz="1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957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193 032,10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91 148,45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101 883,65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Расходы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Дорожное хозяйство на 2013-2014  годы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7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Общегосударственные вопросы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710987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928926" y="271462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4" name="TextBox 8"/>
          <p:cNvSpPr txBox="1">
            <a:spLocks noChangeArrowheads="1"/>
          </p:cNvSpPr>
          <p:nvPr/>
        </p:nvSpPr>
        <p:spPr bwMode="auto">
          <a:xfrm>
            <a:off x="3128164" y="3310278"/>
            <a:ext cx="492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 dirty="0" smtClean="0">
                <a:solidFill>
                  <a:srgbClr val="FF0000"/>
                </a:solidFill>
              </a:rPr>
              <a:t>5%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1663" y="6159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Динамика расходов бюджета района на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Жилищно-коммунальное хозяйство за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277949"/>
              </p:ext>
            </p:extLst>
          </p:nvPr>
        </p:nvGraphicFramePr>
        <p:xfrm>
          <a:off x="82550" y="1535113"/>
          <a:ext cx="8877300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755650" y="6092825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459780" name="Rectangle 4"/>
          <p:cNvSpPr>
            <a:spLocks noChangeArrowheads="1"/>
          </p:cNvSpPr>
          <p:nvPr/>
        </p:nvSpPr>
        <p:spPr bwMode="auto">
          <a:xfrm>
            <a:off x="22225" y="1470025"/>
            <a:ext cx="1630363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2000" dirty="0">
                <a:latin typeface="+mn-lt"/>
              </a:rPr>
              <a:t>тыс. руб.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058608" y="2568808"/>
            <a:ext cx="9373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4429124" y="3000372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" y="404665"/>
            <a:ext cx="8229600" cy="504056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Инвестиционные расходы в сфере ЖКХ на 2014 год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755650" y="6027677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717610"/>
              </p:ext>
            </p:extLst>
          </p:nvPr>
        </p:nvGraphicFramePr>
        <p:xfrm>
          <a:off x="323528" y="908720"/>
          <a:ext cx="8568952" cy="5593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68952"/>
              </a:tblGrid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распределительного газопровода 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 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с.Гамово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ул.Полевая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Цветочная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газопровода в д. </a:t>
                      </a:r>
                      <a:r>
                        <a:rPr lang="ru-RU" sz="1800" b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Нестюково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Пермского района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788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Газопровод к котельной в   д.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Няшино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Фроловского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/>
                </a:tc>
              </a:tr>
              <a:tr h="343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Газоснабжение частных жилых домов в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д.Замараево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д.Шуваята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д.Липаки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1786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Распределительные газопроводы в пос.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Мулянка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514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Распределительные газопроводы по улицам Уральская, Промышленная, Островского, Юбилейная в п.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Кукуштан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Пермского  района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817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Распределительный газопровод  высокого и низкого давления для микрорайона в д.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Кичаново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(ул. Казанский тракт, ул. Уральская, ул.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Бородихинская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Пермского муниципального района Пермского края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5147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Распределительный газопровод  по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ул.Банная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Гамовская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с.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Гамово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Пермского  муниципального района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Распределительный газопровод  по ул. Садовая в с. Култаево Пермского муниципального района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газовой котельной в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с.Фролы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Пермского района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1786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Реконструкция котельной в </a:t>
                      </a:r>
                      <a:r>
                        <a:rPr lang="ru-RU" sz="1800" b="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с.Култаево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(ПИР)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 газовой котельной в 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8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Верхние Муллы 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  <a:tr h="3431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Газовая котельная для общежития по </a:t>
                      </a:r>
                      <a:r>
                        <a:rPr lang="ru-RU" sz="1800" b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ул.Р</a:t>
                      </a:r>
                      <a:r>
                        <a:rPr lang="ru-RU" sz="1800" b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Кашина, 8, Сибирская, 10, </a:t>
                      </a:r>
                      <a:r>
                        <a:rPr lang="ru-RU" sz="1800" b="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с.Култаево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13" marR="8213" marT="8213" marB="0" anchor="ctr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14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/>
              <a:t>Сравнение схем межбюджетного регулирования бюджетов поселений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398588" y="1519238"/>
            <a:ext cx="17653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ru-RU"/>
          </a:p>
        </p:txBody>
      </p:sp>
      <p:graphicFrame>
        <p:nvGraphicFramePr>
          <p:cNvPr id="484356" name="Group 4"/>
          <p:cNvGraphicFramePr>
            <a:graphicFrameLocks noGrp="1"/>
          </p:cNvGraphicFramePr>
          <p:nvPr/>
        </p:nvGraphicFramePr>
        <p:xfrm>
          <a:off x="1408113" y="1528763"/>
          <a:ext cx="1743075" cy="847725"/>
        </p:xfrm>
        <a:graphic>
          <a:graphicData uri="http://schemas.openxmlformats.org/drawingml/2006/table">
            <a:tbl>
              <a:tblPr/>
              <a:tblGrid>
                <a:gridCol w="1743075"/>
              </a:tblGrid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71" name="Line 10"/>
          <p:cNvSpPr>
            <a:spLocks noChangeShapeType="1"/>
          </p:cNvSpPr>
          <p:nvPr/>
        </p:nvSpPr>
        <p:spPr bwMode="auto">
          <a:xfrm>
            <a:off x="5292725" y="28527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872" name="Oval 11"/>
          <p:cNvSpPr>
            <a:spLocks noChangeArrowheads="1"/>
          </p:cNvSpPr>
          <p:nvPr/>
        </p:nvSpPr>
        <p:spPr bwMode="auto">
          <a:xfrm>
            <a:off x="179388" y="1844675"/>
            <a:ext cx="3240087" cy="1295400"/>
          </a:xfrm>
          <a:prstGeom prst="ellipse">
            <a:avLst/>
          </a:prstGeom>
          <a:solidFill>
            <a:srgbClr val="C7F5C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Районный </a:t>
            </a:r>
          </a:p>
          <a:p>
            <a:pPr algn="ctr"/>
            <a:r>
              <a:rPr lang="ru-RU"/>
              <a:t>ФФПП</a:t>
            </a:r>
          </a:p>
        </p:txBody>
      </p:sp>
      <p:sp>
        <p:nvSpPr>
          <p:cNvPr id="36873" name="Oval 12"/>
          <p:cNvSpPr>
            <a:spLocks noChangeArrowheads="1"/>
          </p:cNvSpPr>
          <p:nvPr/>
        </p:nvSpPr>
        <p:spPr bwMode="auto">
          <a:xfrm>
            <a:off x="323850" y="3357563"/>
            <a:ext cx="3168650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Резерв </a:t>
            </a:r>
          </a:p>
          <a:p>
            <a:pPr algn="ctr"/>
            <a:r>
              <a:rPr lang="ru-RU"/>
              <a:t>выравнивания</a:t>
            </a:r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4071938" y="1989138"/>
            <a:ext cx="1939925" cy="1079500"/>
          </a:xfrm>
          <a:prstGeom prst="rect">
            <a:avLst/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46 985 т. р.</a:t>
            </a:r>
          </a:p>
        </p:txBody>
      </p:sp>
      <p:sp>
        <p:nvSpPr>
          <p:cNvPr id="36875" name="AutoShape 14"/>
          <p:cNvSpPr>
            <a:spLocks noChangeArrowheads="1"/>
          </p:cNvSpPr>
          <p:nvPr/>
        </p:nvSpPr>
        <p:spPr bwMode="auto">
          <a:xfrm>
            <a:off x="3492500" y="2276475"/>
            <a:ext cx="576263" cy="433388"/>
          </a:xfrm>
          <a:prstGeom prst="homePlate">
            <a:avLst>
              <a:gd name="adj" fmla="val 33242"/>
            </a:avLst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6" name="AutoShape 15"/>
          <p:cNvSpPr>
            <a:spLocks noChangeArrowheads="1"/>
          </p:cNvSpPr>
          <p:nvPr/>
        </p:nvSpPr>
        <p:spPr bwMode="auto">
          <a:xfrm>
            <a:off x="6011863" y="2276475"/>
            <a:ext cx="576262" cy="433388"/>
          </a:xfrm>
          <a:prstGeom prst="homePlate">
            <a:avLst>
              <a:gd name="adj" fmla="val 33242"/>
            </a:avLst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7" name="AutoShape 16"/>
          <p:cNvSpPr>
            <a:spLocks noChangeArrowheads="1"/>
          </p:cNvSpPr>
          <p:nvPr/>
        </p:nvSpPr>
        <p:spPr bwMode="auto">
          <a:xfrm>
            <a:off x="3635375" y="3789363"/>
            <a:ext cx="576263" cy="433387"/>
          </a:xfrm>
          <a:prstGeom prst="homePlate">
            <a:avLst>
              <a:gd name="adj" fmla="val 332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78" name="Rectangle 17"/>
          <p:cNvSpPr>
            <a:spLocks noChangeArrowheads="1"/>
          </p:cNvSpPr>
          <p:nvPr/>
        </p:nvSpPr>
        <p:spPr bwMode="auto">
          <a:xfrm>
            <a:off x="4071938" y="3573463"/>
            <a:ext cx="1939925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 62 109,8 т. р.</a:t>
            </a:r>
          </a:p>
        </p:txBody>
      </p:sp>
      <p:sp>
        <p:nvSpPr>
          <p:cNvPr id="36879" name="Rectangle 18"/>
          <p:cNvSpPr>
            <a:spLocks noChangeArrowheads="1"/>
          </p:cNvSpPr>
          <p:nvPr/>
        </p:nvSpPr>
        <p:spPr bwMode="auto">
          <a:xfrm>
            <a:off x="6659563" y="1916113"/>
            <a:ext cx="2087562" cy="1008062"/>
          </a:xfrm>
          <a:prstGeom prst="rect">
            <a:avLst/>
          </a:prstGeom>
          <a:solidFill>
            <a:srgbClr val="C7F5C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  <a:r>
              <a:rPr lang="ru-RU" sz="2800"/>
              <a:t>37 864,7 т. р</a:t>
            </a:r>
            <a:r>
              <a:rPr lang="ru-RU"/>
              <a:t>.</a:t>
            </a:r>
          </a:p>
        </p:txBody>
      </p:sp>
      <p:sp>
        <p:nvSpPr>
          <p:cNvPr id="36880" name="AutoShape 19"/>
          <p:cNvSpPr>
            <a:spLocks noChangeArrowheads="1"/>
          </p:cNvSpPr>
          <p:nvPr/>
        </p:nvSpPr>
        <p:spPr bwMode="auto">
          <a:xfrm>
            <a:off x="6011863" y="3789363"/>
            <a:ext cx="576262" cy="433387"/>
          </a:xfrm>
          <a:prstGeom prst="homePlate">
            <a:avLst>
              <a:gd name="adj" fmla="val 332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1" name="Rectangle 20"/>
          <p:cNvSpPr>
            <a:spLocks noChangeArrowheads="1"/>
          </p:cNvSpPr>
          <p:nvPr/>
        </p:nvSpPr>
        <p:spPr bwMode="auto">
          <a:xfrm>
            <a:off x="6588125" y="3573463"/>
            <a:ext cx="20875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88 150 т. р.</a:t>
            </a:r>
          </a:p>
        </p:txBody>
      </p:sp>
      <p:sp>
        <p:nvSpPr>
          <p:cNvPr id="36882" name="Rectangle 21"/>
          <p:cNvSpPr>
            <a:spLocks noChangeArrowheads="1"/>
          </p:cNvSpPr>
          <p:nvPr/>
        </p:nvSpPr>
        <p:spPr bwMode="auto">
          <a:xfrm>
            <a:off x="4067175" y="1341438"/>
            <a:ext cx="16557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u="sng"/>
              <a:t>2013 год</a:t>
            </a:r>
          </a:p>
        </p:txBody>
      </p:sp>
      <p:sp>
        <p:nvSpPr>
          <p:cNvPr id="36883" name="Rectangle 22"/>
          <p:cNvSpPr>
            <a:spLocks noChangeArrowheads="1"/>
          </p:cNvSpPr>
          <p:nvPr/>
        </p:nvSpPr>
        <p:spPr bwMode="auto">
          <a:xfrm>
            <a:off x="6877050" y="1341438"/>
            <a:ext cx="1655763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u="sng"/>
              <a:t>2014 год</a:t>
            </a:r>
          </a:p>
        </p:txBody>
      </p:sp>
      <p:sp>
        <p:nvSpPr>
          <p:cNvPr id="36884" name="Oval 23"/>
          <p:cNvSpPr>
            <a:spLocks noChangeArrowheads="1"/>
          </p:cNvSpPr>
          <p:nvPr/>
        </p:nvSpPr>
        <p:spPr bwMode="auto">
          <a:xfrm>
            <a:off x="250825" y="4941888"/>
            <a:ext cx="3240088" cy="1295400"/>
          </a:xfrm>
          <a:prstGeom prst="ellipse">
            <a:avLst/>
          </a:prstGeom>
          <a:solidFill>
            <a:srgbClr val="FEE7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Региональный </a:t>
            </a:r>
          </a:p>
          <a:p>
            <a:pPr algn="ctr"/>
            <a:r>
              <a:rPr lang="ru-RU"/>
              <a:t>ФФПП</a:t>
            </a:r>
          </a:p>
        </p:txBody>
      </p:sp>
      <p:sp>
        <p:nvSpPr>
          <p:cNvPr id="36885" name="AutoShape 24"/>
          <p:cNvSpPr>
            <a:spLocks noChangeArrowheads="1"/>
          </p:cNvSpPr>
          <p:nvPr/>
        </p:nvSpPr>
        <p:spPr bwMode="auto">
          <a:xfrm>
            <a:off x="6011863" y="5516563"/>
            <a:ext cx="576262" cy="433387"/>
          </a:xfrm>
          <a:prstGeom prst="homePlate">
            <a:avLst>
              <a:gd name="adj" fmla="val 33242"/>
            </a:avLst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6" name="AutoShape 25"/>
          <p:cNvSpPr>
            <a:spLocks noChangeArrowheads="1"/>
          </p:cNvSpPr>
          <p:nvPr/>
        </p:nvSpPr>
        <p:spPr bwMode="auto">
          <a:xfrm>
            <a:off x="3563938" y="5445125"/>
            <a:ext cx="576262" cy="433388"/>
          </a:xfrm>
          <a:prstGeom prst="homePlate">
            <a:avLst>
              <a:gd name="adj" fmla="val 33242"/>
            </a:avLst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87" name="Rectangle 26"/>
          <p:cNvSpPr>
            <a:spLocks noChangeArrowheads="1"/>
          </p:cNvSpPr>
          <p:nvPr/>
        </p:nvSpPr>
        <p:spPr bwMode="auto">
          <a:xfrm>
            <a:off x="6659563" y="5084763"/>
            <a:ext cx="2016125" cy="1079500"/>
          </a:xfrm>
          <a:prstGeom prst="rect">
            <a:avLst/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24 640,5 т. р</a:t>
            </a:r>
            <a:r>
              <a:rPr lang="ru-RU"/>
              <a:t>.</a:t>
            </a:r>
          </a:p>
        </p:txBody>
      </p:sp>
      <p:sp>
        <p:nvSpPr>
          <p:cNvPr id="36888" name="Rectangle 27"/>
          <p:cNvSpPr>
            <a:spLocks noChangeArrowheads="1"/>
          </p:cNvSpPr>
          <p:nvPr/>
        </p:nvSpPr>
        <p:spPr bwMode="auto">
          <a:xfrm>
            <a:off x="4140200" y="5122863"/>
            <a:ext cx="1871663" cy="1079500"/>
          </a:xfrm>
          <a:prstGeom prst="rect">
            <a:avLst/>
          </a:prstGeom>
          <a:solidFill>
            <a:srgbClr val="FEE7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 21 642,3 т. р.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8229600" cy="796826"/>
          </a:xfrm>
        </p:spPr>
        <p:txBody>
          <a:bodyPr/>
          <a:lstStyle/>
          <a:p>
            <a:pPr algn="ctr"/>
            <a:r>
              <a:rPr lang="ru-RU" sz="2400" b="1" dirty="0" smtClean="0"/>
              <a:t>Муниципальные программы в бюджете Пермского муниципального района</a:t>
            </a:r>
            <a:r>
              <a:rPr lang="ru-RU" sz="2400" b="1" dirty="0" smtClean="0">
                <a:latin typeface="Times New Roman" pitchFamily="18" charset="0"/>
              </a:rPr>
              <a:t> 2014 год (12 программ)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755650" y="6278562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0544779"/>
              </p:ext>
            </p:extLst>
          </p:nvPr>
        </p:nvGraphicFramePr>
        <p:xfrm>
          <a:off x="214282" y="1428736"/>
          <a:ext cx="871543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89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3362" y="404664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latin typeface="Times New Roman" pitchFamily="18" charset="0"/>
              </a:rPr>
              <a:t>Инвестиционные расходы на 2014 год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755650" y="6027677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946942"/>
              </p:ext>
            </p:extLst>
          </p:nvPr>
        </p:nvGraphicFramePr>
        <p:xfrm>
          <a:off x="251520" y="1203104"/>
          <a:ext cx="8568952" cy="5043412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5040560"/>
                <a:gridCol w="1774556"/>
                <a:gridCol w="1753836"/>
              </a:tblGrid>
              <a:tr h="565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Наименование отраслей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Всего</a:t>
                      </a:r>
                      <a:r>
                        <a:rPr lang="ru-RU" sz="1800" dirty="0" smtClean="0">
                          <a:effectLst/>
                        </a:rPr>
                        <a:t>,  тыс. руб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Удельный  вес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4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</a:rPr>
                        <a:t>Водное хозяйство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6 827,4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4,8 %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+mn-lt"/>
                          <a:ea typeface="+mn-ea"/>
                        </a:rPr>
                        <a:t>Дорожное</a:t>
                      </a:r>
                      <a:r>
                        <a:rPr lang="ru-RU" sz="2800" b="0" baseline="0" dirty="0" smtClean="0">
                          <a:effectLst/>
                          <a:latin typeface="+mn-lt"/>
                          <a:ea typeface="+mn-ea"/>
                        </a:rPr>
                        <a:t> хозяйство (дорожные фонды)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14 789,3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10,3 %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91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</a:rPr>
                        <a:t> Жилищно-коммунальное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>
                          <a:effectLst/>
                        </a:rPr>
                        <a:t>хозяйство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60 672,7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42,3 %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24 000,0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16,8 %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</a:rPr>
                        <a:t>Здравоохранение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23 250,0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16,2 %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4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/>
                          <a:ea typeface="Times New Roman"/>
                        </a:rPr>
                        <a:t>Физическая культура и спорт</a:t>
                      </a:r>
                      <a:endParaRPr lang="ru-RU" sz="2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13 750,0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9,6 %</a:t>
                      </a:r>
                      <a:endParaRPr lang="ru-RU" sz="28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41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ВСЕГО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143 289,4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100%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30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 том числе: </a:t>
                      </a:r>
                      <a:r>
                        <a:rPr lang="ru-RU" sz="2000" dirty="0" smtClean="0">
                          <a:effectLst/>
                        </a:rPr>
                        <a:t>средства поселений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70 500,06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24,5%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2700" b="1" smtClean="0">
                <a:latin typeface="Times New Roman" pitchFamily="18" charset="0"/>
              </a:rPr>
              <a:t>Основные характеристики бюджета Пермского района на 2015 - 2016 годы, млн. рублей</a:t>
            </a:r>
          </a:p>
        </p:txBody>
      </p:sp>
      <p:graphicFrame>
        <p:nvGraphicFramePr>
          <p:cNvPr id="446467" name="Group 3"/>
          <p:cNvGraphicFramePr>
            <a:graphicFrameLocks noGrp="1"/>
          </p:cNvGraphicFramePr>
          <p:nvPr>
            <p:ph idx="1"/>
          </p:nvPr>
        </p:nvGraphicFramePr>
        <p:xfrm>
          <a:off x="107950" y="1700213"/>
          <a:ext cx="8856662" cy="5078424"/>
        </p:xfrm>
        <a:graphic>
          <a:graphicData uri="http://schemas.openxmlformats.org/drawingml/2006/table">
            <a:tbl>
              <a:tblPr/>
              <a:tblGrid>
                <a:gridCol w="2196014"/>
                <a:gridCol w="1800698"/>
                <a:gridCol w="1786176"/>
                <a:gridCol w="1511878"/>
                <a:gridCol w="1561896"/>
              </a:tblGrid>
              <a:tr h="82294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 год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2016 год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Отклонение 2016 год к 2013 году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2 150,86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2 206,89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-319,69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87,3%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2 130,86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2 186,89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-392,63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84,8%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91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профицит (+)</a:t>
                      </a:r>
                    </a:p>
                  </a:txBody>
                  <a:tcPr marL="91435" marR="91435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  <a:endParaRPr kumimoji="0" lang="ru-RU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72,94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-37,8%</a:t>
                      </a:r>
                    </a:p>
                  </a:txBody>
                  <a:tcPr marL="91435" marR="91435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8229600" cy="95557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/>
              <a:t>Сравнение схем межбюджетного регулирования бюджетов муниципальных образований </a:t>
            </a:r>
            <a:br>
              <a:rPr lang="ru-RU" sz="2400" b="1" dirty="0"/>
            </a:br>
            <a:r>
              <a:rPr lang="ru-RU" sz="2400" b="1" dirty="0"/>
              <a:t>Пермского края (район)</a:t>
            </a:r>
          </a:p>
        </p:txBody>
      </p:sp>
      <p:graphicFrame>
        <p:nvGraphicFramePr>
          <p:cNvPr id="12331" name="Group 43"/>
          <p:cNvGraphicFramePr>
            <a:graphicFrameLocks noGrp="1"/>
          </p:cNvGraphicFramePr>
          <p:nvPr>
            <p:ph type="tbl" idx="1"/>
          </p:nvPr>
        </p:nvGraphicFramePr>
        <p:xfrm>
          <a:off x="500063" y="1714500"/>
          <a:ext cx="8143875" cy="4570413"/>
        </p:xfrm>
        <a:graphic>
          <a:graphicData uri="http://schemas.openxmlformats.org/drawingml/2006/table">
            <a:tbl>
              <a:tblPr/>
              <a:tblGrid>
                <a:gridCol w="4286250"/>
                <a:gridCol w="1857375"/>
                <a:gridCol w="2000250"/>
              </a:tblGrid>
              <a:tr h="86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Параметры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Действующая схема 2013 года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Предлагаемая схема на 2014-2016 годы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НДФЛ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Акцизы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0,138%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Транспортный налог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 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ЕНВД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 (-35%)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100% (-35%)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ЕСХН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 (-50%)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50 % (-50%)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аренды и продажи земли</a:t>
                      </a: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8642C3-824D-476D-AC4C-94C16F5C172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</a:rPr>
              <a:t>Динамика поступления </a:t>
            </a:r>
            <a:r>
              <a:rPr lang="ru-RU" sz="2400" b="1" dirty="0" smtClean="0">
                <a:latin typeface="Times New Roman" pitchFamily="18" charset="0"/>
              </a:rPr>
              <a:t>доходов в бюджет                     Пермского муниципального района на 2013-2016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 годы</a:t>
            </a:r>
            <a:endParaRPr lang="ru-RU" sz="2400" b="1" dirty="0">
              <a:latin typeface="Times New Roman" pitchFamily="18" charset="0"/>
            </a:endParaRP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42875" y="1643063"/>
          <a:ext cx="8743950" cy="4872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714348" y="6072206"/>
            <a:ext cx="7185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179388" y="1700213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>
                <a:latin typeface="Arial" charset="0"/>
              </a:rPr>
              <a:t>млн. руб.</a:t>
            </a:r>
          </a:p>
        </p:txBody>
      </p:sp>
      <p:sp>
        <p:nvSpPr>
          <p:cNvPr id="15367" name="Rectangle 4"/>
          <p:cNvSpPr>
            <a:spLocks noChangeArrowheads="1"/>
          </p:cNvSpPr>
          <p:nvPr/>
        </p:nvSpPr>
        <p:spPr bwMode="auto">
          <a:xfrm>
            <a:off x="4857752" y="4071942"/>
            <a:ext cx="7858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C00000"/>
                </a:solidFill>
                <a:latin typeface="Arial" charset="0"/>
              </a:rPr>
              <a:t>-3,3%</a:t>
            </a:r>
          </a:p>
        </p:txBody>
      </p:sp>
      <p:sp>
        <p:nvSpPr>
          <p:cNvPr id="15368" name="Прямоугольник 2"/>
          <p:cNvSpPr>
            <a:spLocks noChangeArrowheads="1"/>
          </p:cNvSpPr>
          <p:nvPr/>
        </p:nvSpPr>
        <p:spPr bwMode="auto">
          <a:xfrm>
            <a:off x="3214678" y="3286124"/>
            <a:ext cx="785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</a:rPr>
              <a:t>-12%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42350" cy="739775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Динамика и структура доходов бюджета</a:t>
            </a:r>
            <a:br>
              <a:rPr lang="ru-RU" sz="2400" b="1" smtClean="0"/>
            </a:br>
            <a:r>
              <a:rPr lang="ru-RU" sz="2400" b="1" smtClean="0"/>
              <a:t> Пермского муниципального района на 2013-2016 годы</a:t>
            </a:r>
          </a:p>
        </p:txBody>
      </p:sp>
      <p:graphicFrame>
        <p:nvGraphicFramePr>
          <p:cNvPr id="2" name="Объект 2"/>
          <p:cNvGraphicFramePr>
            <a:graphicFrameLocks noGrp="1"/>
          </p:cNvGraphicFramePr>
          <p:nvPr>
            <p:ph idx="1"/>
          </p:nvPr>
        </p:nvGraphicFramePr>
        <p:xfrm>
          <a:off x="287338" y="1603375"/>
          <a:ext cx="8626475" cy="476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407988" y="1271588"/>
            <a:ext cx="1295400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ru-RU" sz="1800" dirty="0">
                <a:latin typeface="+mn-lt"/>
              </a:rPr>
              <a:t>млн. руб.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2857500" y="3143250"/>
            <a:ext cx="785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54,6%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2857500" y="4214813"/>
            <a:ext cx="785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23,0%</a:t>
            </a: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4714875" y="3181350"/>
            <a:ext cx="785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57,4%</a:t>
            </a:r>
          </a:p>
        </p:txBody>
      </p:sp>
      <p:sp>
        <p:nvSpPr>
          <p:cNvPr id="16393" name="TextBox 12"/>
          <p:cNvSpPr txBox="1">
            <a:spLocks noChangeArrowheads="1"/>
          </p:cNvSpPr>
          <p:nvPr/>
        </p:nvSpPr>
        <p:spPr bwMode="auto">
          <a:xfrm>
            <a:off x="2857500" y="4857750"/>
            <a:ext cx="785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22,4%</a:t>
            </a:r>
          </a:p>
        </p:txBody>
      </p:sp>
      <p:sp>
        <p:nvSpPr>
          <p:cNvPr id="16394" name="TextBox 13"/>
          <p:cNvSpPr txBox="1">
            <a:spLocks noChangeArrowheads="1"/>
          </p:cNvSpPr>
          <p:nvPr/>
        </p:nvSpPr>
        <p:spPr bwMode="auto">
          <a:xfrm>
            <a:off x="4714875" y="4325938"/>
            <a:ext cx="7858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23,0%</a:t>
            </a:r>
          </a:p>
        </p:txBody>
      </p:sp>
      <p:sp>
        <p:nvSpPr>
          <p:cNvPr id="16395" name="TextBox 14"/>
          <p:cNvSpPr txBox="1">
            <a:spLocks noChangeArrowheads="1"/>
          </p:cNvSpPr>
          <p:nvPr/>
        </p:nvSpPr>
        <p:spPr bwMode="auto">
          <a:xfrm>
            <a:off x="4643438" y="5011738"/>
            <a:ext cx="857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19,6%</a:t>
            </a:r>
          </a:p>
        </p:txBody>
      </p:sp>
      <p:sp>
        <p:nvSpPr>
          <p:cNvPr id="16396" name="TextBox 15"/>
          <p:cNvSpPr txBox="1">
            <a:spLocks noChangeArrowheads="1"/>
          </p:cNvSpPr>
          <p:nvPr/>
        </p:nvSpPr>
        <p:spPr bwMode="auto">
          <a:xfrm>
            <a:off x="6516688" y="3181350"/>
            <a:ext cx="7477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57,4%</a:t>
            </a: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6516688" y="4303713"/>
            <a:ext cx="747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22,0%</a:t>
            </a:r>
          </a:p>
        </p:txBody>
      </p:sp>
      <p:sp>
        <p:nvSpPr>
          <p:cNvPr id="16398" name="TextBox 17"/>
          <p:cNvSpPr txBox="1">
            <a:spLocks noChangeArrowheads="1"/>
          </p:cNvSpPr>
          <p:nvPr/>
        </p:nvSpPr>
        <p:spPr bwMode="auto">
          <a:xfrm>
            <a:off x="6516688" y="4983163"/>
            <a:ext cx="747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20,6%</a:t>
            </a:r>
          </a:p>
        </p:txBody>
      </p:sp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8342313" y="3181350"/>
            <a:ext cx="7493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56,9%</a:t>
            </a:r>
          </a:p>
        </p:txBody>
      </p:sp>
      <p:sp>
        <p:nvSpPr>
          <p:cNvPr id="16400" name="TextBox 19"/>
          <p:cNvSpPr txBox="1">
            <a:spLocks noChangeArrowheads="1"/>
          </p:cNvSpPr>
          <p:nvPr/>
        </p:nvSpPr>
        <p:spPr bwMode="auto">
          <a:xfrm>
            <a:off x="8361363" y="4294188"/>
            <a:ext cx="7493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21,3%</a:t>
            </a:r>
          </a:p>
        </p:txBody>
      </p:sp>
      <p:sp>
        <p:nvSpPr>
          <p:cNvPr id="16401" name="TextBox 20"/>
          <p:cNvSpPr txBox="1">
            <a:spLocks noChangeArrowheads="1"/>
          </p:cNvSpPr>
          <p:nvPr/>
        </p:nvSpPr>
        <p:spPr bwMode="auto">
          <a:xfrm>
            <a:off x="8361363" y="4962525"/>
            <a:ext cx="749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1600" b="1"/>
              <a:t>21,8%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620713"/>
            <a:ext cx="8642350" cy="739775"/>
          </a:xfrm>
        </p:spPr>
        <p:txBody>
          <a:bodyPr/>
          <a:lstStyle/>
          <a:p>
            <a:pPr algn="ctr" eaLnBrk="1" hangingPunct="1"/>
            <a:r>
              <a:rPr lang="ru-RU" sz="2400" b="1" smtClean="0"/>
              <a:t>Структура собственных доходов бюджета</a:t>
            </a:r>
            <a:br>
              <a:rPr lang="ru-RU" sz="2400" b="1" smtClean="0"/>
            </a:br>
            <a:r>
              <a:rPr lang="ru-RU" sz="2400" b="1" smtClean="0"/>
              <a:t> Пермского муниципального района на 2014 год</a:t>
            </a:r>
          </a:p>
        </p:txBody>
      </p:sp>
      <p:graphicFrame>
        <p:nvGraphicFramePr>
          <p:cNvPr id="2" name="Объект 4"/>
          <p:cNvGraphicFramePr>
            <a:graphicFrameLocks noGrp="1"/>
          </p:cNvGraphicFramePr>
          <p:nvPr>
            <p:ph idx="1"/>
          </p:nvPr>
        </p:nvGraphicFramePr>
        <p:xfrm>
          <a:off x="265113" y="1622425"/>
          <a:ext cx="846772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8229600" cy="854075"/>
          </a:xfrm>
        </p:spPr>
        <p:txBody>
          <a:bodyPr/>
          <a:lstStyle/>
          <a:p>
            <a:pPr algn="ctr" eaLnBrk="1" hangingPunct="1"/>
            <a:r>
              <a:rPr lang="ru-RU" sz="2400" b="1" smtClean="0">
                <a:latin typeface="Times New Roman" pitchFamily="18" charset="0"/>
              </a:rPr>
              <a:t>Динамика поступления налоговых доходов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 на 2013 - 2016 годы</a:t>
            </a:r>
          </a:p>
        </p:txBody>
      </p:sp>
      <p:graphicFrame>
        <p:nvGraphicFramePr>
          <p:cNvPr id="2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522989"/>
              </p:ext>
            </p:extLst>
          </p:nvPr>
        </p:nvGraphicFramePr>
        <p:xfrm>
          <a:off x="0" y="1714500"/>
          <a:ext cx="898525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785813" y="6072188"/>
            <a:ext cx="7185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948488" y="1268413"/>
            <a:ext cx="16303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2000">
                <a:latin typeface="Arial" charset="0"/>
              </a:rPr>
              <a:t>млн. руб.</a:t>
            </a:r>
          </a:p>
        </p:txBody>
      </p: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4286248" y="3857628"/>
            <a:ext cx="785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ru-RU" sz="1600" b="1" dirty="0">
              <a:solidFill>
                <a:srgbClr val="FF3300"/>
              </a:solidFill>
              <a:latin typeface="Arial" charset="0"/>
            </a:endParaRPr>
          </a:p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5,2%</a:t>
            </a:r>
          </a:p>
        </p:txBody>
      </p:sp>
      <p:sp>
        <p:nvSpPr>
          <p:cNvPr id="18440" name="Rectangle 4"/>
          <p:cNvSpPr>
            <a:spLocks noChangeArrowheads="1"/>
          </p:cNvSpPr>
          <p:nvPr/>
        </p:nvSpPr>
        <p:spPr bwMode="auto">
          <a:xfrm>
            <a:off x="2500298" y="3571876"/>
            <a:ext cx="92868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ru-RU" sz="1600" b="1" dirty="0">
                <a:solidFill>
                  <a:srgbClr val="FF3300"/>
                </a:solidFill>
                <a:latin typeface="Arial" charset="0"/>
              </a:rPr>
              <a:t>-31,3%</a:t>
            </a:r>
            <a:endParaRPr lang="ru-RU" sz="1600" b="1" i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2A5FC-55B7-4C09-A398-EC6B6466C3D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2_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  <a:fontScheme name="Городская">
    <a:majorFont>
      <a:latin typeface="Trebuchet MS"/>
      <a:ea typeface=""/>
      <a:cs typeface=""/>
      <a:font script="Jpan" typeface="HGｺﾞｼｯｸM"/>
      <a:font script="Hang" typeface="맑은 고딕"/>
      <a:font script="Hans" typeface="方正姚体"/>
      <a:font script="Hant" typeface="微軟正黑體"/>
      <a:font script="Arab" typeface="Tahoma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eorgia"/>
      <a:ea typeface=""/>
      <a:cs typeface=""/>
      <a:font script="Jpan" typeface="HG明朝B"/>
      <a:font script="Hang" typeface="맑은 고딕"/>
      <a:font script="Hans" typeface="宋体"/>
      <a:font script="Hant" typeface="新細明體"/>
      <a:font script="Arab" typeface="Arial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Городская">
    <a:fillStyleLst>
      <a:solidFill>
        <a:schemeClr val="phClr"/>
      </a:solidFill>
      <a:gradFill rotWithShape="1">
        <a:gsLst>
          <a:gs pos="0">
            <a:schemeClr val="phClr">
              <a:tint val="1000"/>
              <a:satMod val="255000"/>
            </a:schemeClr>
          </a:gs>
          <a:gs pos="55000">
            <a:schemeClr val="phClr">
              <a:tint val="12000"/>
              <a:satMod val="255000"/>
            </a:schemeClr>
          </a:gs>
          <a:gs pos="100000">
            <a:schemeClr val="phClr">
              <a:tint val="45000"/>
              <a:satMod val="250000"/>
            </a:schemeClr>
          </a:gs>
        </a:gsLst>
        <a:path path="circle">
          <a:fillToRect l="-40000" t="-90000" r="140000" b="190000"/>
        </a:path>
      </a:gradFill>
      <a:gradFill rotWithShape="1">
        <a:gsLst>
          <a:gs pos="0">
            <a:schemeClr val="phClr">
              <a:tint val="43000"/>
              <a:satMod val="165000"/>
            </a:schemeClr>
          </a:gs>
          <a:gs pos="55000">
            <a:schemeClr val="phClr">
              <a:tint val="83000"/>
              <a:satMod val="155000"/>
            </a:schemeClr>
          </a:gs>
          <a:gs pos="100000">
            <a:schemeClr val="phClr">
              <a:shade val="85000"/>
            </a:schemeClr>
          </a:gs>
        </a:gsLst>
        <a:path path="circle">
          <a:fillToRect l="-40000" t="-90000" r="140000" b="19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3175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1500" dist="254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phClr">
              <a:satMod val="115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100000">
            <a:schemeClr val="phClr">
              <a:tint val="80000"/>
              <a:satMod val="250000"/>
            </a:schemeClr>
          </a:gs>
          <a:gs pos="60000">
            <a:schemeClr val="phClr">
              <a:shade val="38000"/>
              <a:satMod val="175000"/>
            </a:schemeClr>
          </a:gs>
          <a:gs pos="0">
            <a:schemeClr val="phClr">
              <a:shade val="30000"/>
              <a:satMod val="175000"/>
            </a:schemeClr>
          </a:gs>
        </a:gsLst>
        <a:lin ang="5400000" scaled="0"/>
      </a:gradFill>
      <a:blipFill>
        <a:blip xmlns:r="http://schemas.openxmlformats.org/officeDocument/2006/relationships" r:embed="rId1">
          <a:duotone>
            <a:schemeClr val="phClr">
              <a:shade val="48000"/>
            </a:schemeClr>
            <a:schemeClr val="phClr">
              <a:tint val="96000"/>
              <a:satMod val="150000"/>
            </a:schemeClr>
          </a:duotone>
        </a:blip>
        <a:tile tx="0" ty="0" sx="80000" sy="8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16900</TotalTime>
  <Words>2044</Words>
  <Application>Microsoft Office PowerPoint</Application>
  <PresentationFormat>Экран (4:3)</PresentationFormat>
  <Paragraphs>598</Paragraphs>
  <Slides>36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8" baseType="lpstr">
      <vt:lpstr>2_Поток</vt:lpstr>
      <vt:lpstr>Городская</vt:lpstr>
      <vt:lpstr>Презентация PowerPoint</vt:lpstr>
      <vt:lpstr>Прогноз социально-экономического развития Пермского района на 2013 - 2016 годы, млн. рублей</vt:lpstr>
      <vt:lpstr>Основные характеристики бюджета Пермского района на 2013 - 2014 годы, млн. рублей</vt:lpstr>
      <vt:lpstr>Основные характеристики бюджета Пермского района на 2015 - 2016 годы, млн. рублей</vt:lpstr>
      <vt:lpstr>Сравнение схем межбюджетного регулирования бюджетов муниципальных образований  Пермского края (район)</vt:lpstr>
      <vt:lpstr>Динамика поступления доходов в бюджет                     Пермского муниципального района на 2013-2016  годы</vt:lpstr>
      <vt:lpstr>Динамика и структура доходов бюджета  Пермского муниципального района на 2013-2016 годы</vt:lpstr>
      <vt:lpstr>Структура собственных доходов бюджета  Пермского муниципального района на 2014 год</vt:lpstr>
      <vt:lpstr>Динамика поступления налоговых доходов  на 2013 - 2016 годы</vt:lpstr>
      <vt:lpstr>Динамика поступления налога на доходы физических лиц на 2013 - 2016 годы</vt:lpstr>
      <vt:lpstr>Динамика поступления неналоговых доходов                                  на 2013-2016 годы</vt:lpstr>
      <vt:lpstr>Динамика расходов бюджета                                            Пермского муниципального района на 2013-2016 годы</vt:lpstr>
      <vt:lpstr>Формирование расходов бюджета                                     Пермского муниципального района на 2013-2015 годы</vt:lpstr>
      <vt:lpstr>Презентация PowerPoint</vt:lpstr>
      <vt:lpstr>Презентация PowerPoint</vt:lpstr>
      <vt:lpstr>Презентация PowerPoint</vt:lpstr>
      <vt:lpstr>Структура расходов бюджета                                            Пермского муниципального района на 2014 год</vt:lpstr>
      <vt:lpstr>Динамика расходов бюджета района на  Образование за 2013 - 2016  годы</vt:lpstr>
      <vt:lpstr>Расходы на «Образование»</vt:lpstr>
      <vt:lpstr>Дошкольное образование, тыс.руб.</vt:lpstr>
      <vt:lpstr>Общее образование,  тыс.руб.</vt:lpstr>
      <vt:lpstr>Расходы на «Образование»</vt:lpstr>
      <vt:lpstr>Динамика расходов бюджета района на Здравоохранение                              за 2013-2016 годы</vt:lpstr>
      <vt:lpstr>Динамика расходов бюджета района  на Социальную политику за 2013 - 2016 годы</vt:lpstr>
      <vt:lpstr>Динамика расходов бюджета района на  Культуру за 2013 - 2016 годы</vt:lpstr>
      <vt:lpstr>Динамика расходов бюджета района на  Физическую культуру и спорт за 2013 - 2016 годы</vt:lpstr>
      <vt:lpstr>Динамика расходов бюджета района на  Национальную экономику за 2013 - 2016 годы</vt:lpstr>
      <vt:lpstr>Презентация PowerPoint</vt:lpstr>
      <vt:lpstr>Динамика расходов бюджета района на  Дорожное хозяйство за 2013-2016  годы</vt:lpstr>
      <vt:lpstr>Расходы бюджета района на  Дорожное хозяйство на 2013-2014  годы</vt:lpstr>
      <vt:lpstr>Динамика расходов бюджета района на Общегосударственные вопросы за 2013 - 2016 годы</vt:lpstr>
      <vt:lpstr>Динамика расходов бюджета района на  Жилищно-коммунальное хозяйство за 2013 - 2016 годы</vt:lpstr>
      <vt:lpstr>Инвестиционные расходы в сфере ЖКХ на 2014 год</vt:lpstr>
      <vt:lpstr>Сравнение схем межбюджетного регулирования бюджетов поселений</vt:lpstr>
      <vt:lpstr>Муниципальные программы в бюджете Пермского муниципального района 2014 год (12 программ)</vt:lpstr>
      <vt:lpstr>Инвестиционные расходы на 2014 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Министерства финансов Пермского края  о работе в 2007 году  и планах на 2008 год</dc:title>
  <dc:creator>User</dc:creator>
  <cp:lastModifiedBy>feu16-01</cp:lastModifiedBy>
  <cp:revision>862</cp:revision>
  <cp:lastPrinted>2013-11-20T13:19:43Z</cp:lastPrinted>
  <dcterms:created xsi:type="dcterms:W3CDTF">2008-02-28T03:10:36Z</dcterms:created>
  <dcterms:modified xsi:type="dcterms:W3CDTF">2014-03-28T06:01:24Z</dcterms:modified>
</cp:coreProperties>
</file>