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6"/>
  </p:notesMasterIdLst>
  <p:sldIdLst>
    <p:sldId id="258" r:id="rId2"/>
    <p:sldId id="261" r:id="rId3"/>
    <p:sldId id="262" r:id="rId4"/>
    <p:sldId id="263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5B"/>
    <a:srgbClr val="9DC3E6"/>
    <a:srgbClr val="FFB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B4D85-7E34-48AF-A8A6-2FD86310EABA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4DF50-8445-43E1-A131-1697A3C40A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67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4DF50-8445-43E1-A131-1697A3C40A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72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4DF50-8445-43E1-A131-1697A3C40A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127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4DF50-8445-43E1-A131-1697A3C40A5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472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4DF50-8445-43E1-A131-1697A3C40A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27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D9FEE89A-B807-4F49-B077-FE03282248A6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F93B5851-A92C-4195-8E32-6C48374B3396}" type="slidenum">
              <a:r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lstStyle/>
          <a:p>
            <a:pPr indent="0" algn="ctr">
              <a:buNone/>
              <a:defRPr/>
            </a:pPr>
            <a:endParaRPr lang="ru-RU" sz="3200" b="0" u="none" strike="noStrike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787BBD68-3F6B-420F-95F4-F407D611399A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lstStyle/>
          <a:p>
            <a:pPr indent="0">
              <a:buNone/>
              <a:defRPr/>
            </a:pPr>
            <a:endParaRPr lang="ru-RU" sz="1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  <a:defRPr/>
            </a:pPr>
            <a:endParaRPr lang="ru-RU" sz="28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 bwMode="auto"/>
        <p:txBody>
          <a:bodyPr/>
          <a:lstStyle/>
          <a:p>
            <a:pPr>
              <a:defRPr/>
            </a:pPr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>
              <a:defRPr/>
            </a:pPr>
            <a:fld id="{37C99158-1482-41F4-B0F9-561BBC806D4D}" type="slidenum">
              <a:r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defRPr/>
            </a:pPr>
            <a:r>
              <a:rPr lang="ru-RU" sz="4400" b="0" u="none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lang="ru-RU" sz="4400" b="0" u="none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u="none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/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400" b="0" u="none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/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u="none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/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800" b="0" u="none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/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800" b="0" u="none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defRPr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defRPr/>
            </a:pPr>
            <a:fld id="{613DEE96-47E7-4E5F-B9A7-4F57932BCDF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7"/>
          <p:cNvSpPr/>
          <p:nvPr/>
        </p:nvSpPr>
        <p:spPr bwMode="auto">
          <a:xfrm>
            <a:off x="-5760" y="-18720"/>
            <a:ext cx="12197160" cy="81540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0" name="TextBox 11"/>
          <p:cNvSpPr/>
          <p:nvPr/>
        </p:nvSpPr>
        <p:spPr bwMode="auto">
          <a:xfrm>
            <a:off x="99720" y="146520"/>
            <a:ext cx="118933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ru-RU" sz="2400" b="1" u="none" strike="noStrike" dirty="0">
                <a:solidFill>
                  <a:schemeClr val="lt1"/>
                </a:solidFill>
                <a:latin typeface="PermianSansTypeface"/>
              </a:rPr>
              <a:t>    Способы информирования населения</a:t>
            </a:r>
            <a:endParaRPr lang="ru-RU" sz="2400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  <a:defRPr/>
            </a:pPr>
            <a:endParaRPr lang="ru-RU" sz="24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2" name="Прямоугольник 35"/>
          <p:cNvSpPr/>
          <p:nvPr/>
        </p:nvSpPr>
        <p:spPr bwMode="auto">
          <a:xfrm>
            <a:off x="-5760" y="6341400"/>
            <a:ext cx="12191760" cy="51624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3" name="Текст 4"/>
          <p:cNvSpPr/>
          <p:nvPr/>
        </p:nvSpPr>
        <p:spPr bwMode="auto">
          <a:xfrm>
            <a:off x="11550600" y="6505560"/>
            <a:ext cx="44172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r>
              <a:rPr lang="ru-RU" sz="1100" dirty="0">
                <a:solidFill>
                  <a:schemeClr val="bg1"/>
                </a:solidFill>
                <a:latin typeface="Open Sans"/>
              </a:rPr>
              <a:t>2</a:t>
            </a:r>
            <a:endParaRPr lang="ru-RU" sz="1100" b="0" u="none" strike="noStrike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04" name="Текст 6"/>
          <p:cNvSpPr/>
          <p:nvPr/>
        </p:nvSpPr>
        <p:spPr bwMode="auto">
          <a:xfrm>
            <a:off x="435600" y="6391440"/>
            <a:ext cx="272772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ctr">
            <a:no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ru-RU" sz="900" b="0" u="none" strike="noStrike" dirty="0">
                <a:solidFill>
                  <a:schemeClr val="lt1"/>
                </a:solidFill>
                <a:latin typeface="PermianSansTypeface"/>
              </a:rPr>
              <a:t>МИНИСТЕРСТВО ТЕРРИТОРИАЛЬНОЙ БЕЗОПАСНОСТИ ПЕРМСКОГО КРАЯ</a:t>
            </a:r>
            <a:endParaRPr lang="ru-RU" sz="9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05" name="Рисунок 41"/>
          <p:cNvPicPr/>
          <p:nvPr/>
        </p:nvPicPr>
        <p:blipFill>
          <a:blip r:embed="rId3"/>
          <a:srcRect l="32714" r="34101"/>
          <a:stretch/>
        </p:blipFill>
        <p:spPr bwMode="auto">
          <a:xfrm>
            <a:off x="239040" y="6385680"/>
            <a:ext cx="196200" cy="37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Текст 4"/>
          <p:cNvSpPr/>
          <p:nvPr/>
        </p:nvSpPr>
        <p:spPr bwMode="auto">
          <a:xfrm>
            <a:off x="6095880" y="6429240"/>
            <a:ext cx="516276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7" name="TextBox 6"/>
          <p:cNvSpPr/>
          <p:nvPr/>
        </p:nvSpPr>
        <p:spPr bwMode="auto">
          <a:xfrm>
            <a:off x="4293360" y="961200"/>
            <a:ext cx="7512120" cy="367878"/>
          </a:xfrm>
          <a:prstGeom prst="rect">
            <a:avLst/>
          </a:prstGeom>
          <a:noFill/>
          <a:ln w="57150">
            <a:noFill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PermianSansTypeface"/>
            </a:endParaRPr>
          </a:p>
        </p:txBody>
      </p:sp>
      <p:sp>
        <p:nvSpPr>
          <p:cNvPr id="113" name="TextBox 16"/>
          <p:cNvSpPr/>
          <p:nvPr/>
        </p:nvSpPr>
        <p:spPr bwMode="auto">
          <a:xfrm>
            <a:off x="3291480" y="6432120"/>
            <a:ext cx="7662960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lt1"/>
                </a:solidFill>
                <a:latin typeface="PermianSansTypeface"/>
              </a:rPr>
              <a:t>О порядке действий при угрозе БПЛА </a:t>
            </a:r>
            <a:endParaRPr lang="ru-RU" sz="11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62785" y="4782240"/>
            <a:ext cx="914400" cy="4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F37CB2B-3D88-407A-B4F2-4175448DCF18}"/>
              </a:ext>
            </a:extLst>
          </p:cNvPr>
          <p:cNvGrpSpPr/>
          <p:nvPr/>
        </p:nvGrpSpPr>
        <p:grpSpPr>
          <a:xfrm>
            <a:off x="2904823" y="1329077"/>
            <a:ext cx="1962897" cy="1952457"/>
            <a:chOff x="8935468" y="2674156"/>
            <a:chExt cx="1962897" cy="1952457"/>
          </a:xfrm>
        </p:grpSpPr>
        <p:sp>
          <p:nvSpPr>
            <p:cNvPr id="42" name="card3">
              <a:extLst>
                <a:ext uri="{FF2B5EF4-FFF2-40B4-BE49-F238E27FC236}">
                  <a16:creationId xmlns:a16="http://schemas.microsoft.com/office/drawing/2014/main" id="{6802C897-ECA3-477A-9DFA-6C6189EBFDAC}"/>
                </a:ext>
              </a:extLst>
            </p:cNvPr>
            <p:cNvSpPr/>
            <p:nvPr/>
          </p:nvSpPr>
          <p:spPr>
            <a:xfrm rot="5400000">
              <a:off x="8959088" y="2697400"/>
              <a:ext cx="1952457" cy="1905970"/>
            </a:xfrm>
            <a:prstGeom prst="roundRect">
              <a:avLst>
                <a:gd name="adj" fmla="val 10791"/>
              </a:avLst>
            </a:prstGeom>
            <a:solidFill>
              <a:schemeClr val="bg2"/>
            </a:solidFill>
            <a:ln w="6350" cap="flat">
              <a:solidFill>
                <a:schemeClr val="bg2">
                  <a:lumMod val="95000"/>
                </a:schemeClr>
              </a:solidFill>
            </a:ln>
          </p:spPr>
        </p:sp>
        <p:sp>
          <p:nvSpPr>
            <p:cNvPr id="43" name="text10">
              <a:extLst>
                <a:ext uri="{FF2B5EF4-FFF2-40B4-BE49-F238E27FC236}">
                  <a16:creationId xmlns:a16="http://schemas.microsoft.com/office/drawing/2014/main" id="{B92876D4-09B6-44FE-82AB-C3C572C45AE5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8935468" y="4344605"/>
              <a:ext cx="1962897" cy="218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ts val="1620"/>
                </a:lnSpc>
              </a:pPr>
              <a:r>
                <a:rPr lang="ru-RU" sz="1200" dirty="0">
                  <a:solidFill>
                    <a:schemeClr val="tx1"/>
                  </a:solidFill>
                  <a:latin typeface="PermianSansTypeface" panose="02000000000000000000" pitchFamily="50" charset="0"/>
                </a:rPr>
                <a:t>Канал в МАКС</a:t>
              </a:r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7E14A1FE-A8E6-4C1E-94DD-EA1AD4D93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7284" y="2737596"/>
              <a:ext cx="1599478" cy="1599478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7BC92531-AB28-453D-9FEB-B4CED03E4DC7}"/>
              </a:ext>
            </a:extLst>
          </p:cNvPr>
          <p:cNvGrpSpPr/>
          <p:nvPr/>
        </p:nvGrpSpPr>
        <p:grpSpPr>
          <a:xfrm>
            <a:off x="695096" y="1329077"/>
            <a:ext cx="1962897" cy="1952457"/>
            <a:chOff x="8953869" y="626964"/>
            <a:chExt cx="1962897" cy="1952457"/>
          </a:xfrm>
        </p:grpSpPr>
        <p:sp>
          <p:nvSpPr>
            <p:cNvPr id="46" name="card3">
              <a:extLst>
                <a:ext uri="{FF2B5EF4-FFF2-40B4-BE49-F238E27FC236}">
                  <a16:creationId xmlns:a16="http://schemas.microsoft.com/office/drawing/2014/main" id="{B7B227DA-EE4B-4B98-BA20-1A813947CC00}"/>
                </a:ext>
              </a:extLst>
            </p:cNvPr>
            <p:cNvSpPr/>
            <p:nvPr/>
          </p:nvSpPr>
          <p:spPr>
            <a:xfrm rot="5400000">
              <a:off x="8950004" y="650208"/>
              <a:ext cx="1952457" cy="1905970"/>
            </a:xfrm>
            <a:prstGeom prst="roundRect">
              <a:avLst>
                <a:gd name="adj" fmla="val 10791"/>
              </a:avLst>
            </a:prstGeom>
            <a:solidFill>
              <a:schemeClr val="bg2"/>
            </a:solidFill>
            <a:ln w="6350" cap="flat">
              <a:solidFill>
                <a:schemeClr val="bg2">
                  <a:lumMod val="95000"/>
                </a:schemeClr>
              </a:solidFill>
            </a:ln>
          </p:spPr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8D69959F-1996-483A-A755-F317F3245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0731" y="684771"/>
              <a:ext cx="1590925" cy="159092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BA818F6F-DFB7-4D41-AE4A-BDC9AB70F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740" y="1289655"/>
              <a:ext cx="381157" cy="381157"/>
            </a:xfrm>
            <a:prstGeom prst="rect">
              <a:avLst/>
            </a:prstGeom>
            <a:ln>
              <a:solidFill>
                <a:schemeClr val="bg2">
                  <a:lumMod val="95000"/>
                </a:schemeClr>
              </a:solidFill>
            </a:ln>
          </p:spPr>
        </p:pic>
        <p:sp>
          <p:nvSpPr>
            <p:cNvPr id="53" name="text10">
              <a:extLst>
                <a:ext uri="{FF2B5EF4-FFF2-40B4-BE49-F238E27FC236}">
                  <a16:creationId xmlns:a16="http://schemas.microsoft.com/office/drawing/2014/main" id="{338978DA-8AC2-4851-B842-F3C3E95F816F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8953869" y="2245728"/>
              <a:ext cx="1962897" cy="218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ts val="1620"/>
                </a:lnSpc>
              </a:pPr>
              <a:r>
                <a:rPr lang="ru-RU" sz="1200" dirty="0">
                  <a:solidFill>
                    <a:schemeClr val="tx1"/>
                  </a:solidFill>
                  <a:latin typeface="PermianSansTypeface" panose="02000000000000000000" pitchFamily="50" charset="0"/>
                </a:rPr>
                <a:t>Сообщество </a:t>
              </a:r>
              <a:r>
                <a:rPr lang="ru-RU" sz="1200" dirty="0" err="1">
                  <a:solidFill>
                    <a:schemeClr val="tx1"/>
                  </a:solidFill>
                  <a:latin typeface="PermianSansTypeface" panose="02000000000000000000" pitchFamily="50" charset="0"/>
                </a:rPr>
                <a:t>ВКонтакте</a:t>
              </a:r>
              <a:endParaRPr lang="ru-RU" sz="1200" dirty="0">
                <a:solidFill>
                  <a:schemeClr val="tx1"/>
                </a:solidFill>
                <a:latin typeface="PermianSansTypeface" panose="02000000000000000000" pitchFamily="50" charset="0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1E925EAF-A2D9-476E-B583-D7FA30C2F632}"/>
              </a:ext>
            </a:extLst>
          </p:cNvPr>
          <p:cNvGrpSpPr/>
          <p:nvPr/>
        </p:nvGrpSpPr>
        <p:grpSpPr>
          <a:xfrm>
            <a:off x="5114551" y="1329077"/>
            <a:ext cx="1962897" cy="1952457"/>
            <a:chOff x="8935467" y="4717916"/>
            <a:chExt cx="1962897" cy="1952457"/>
          </a:xfrm>
        </p:grpSpPr>
        <p:sp>
          <p:nvSpPr>
            <p:cNvPr id="56" name="card3">
              <a:extLst>
                <a:ext uri="{FF2B5EF4-FFF2-40B4-BE49-F238E27FC236}">
                  <a16:creationId xmlns:a16="http://schemas.microsoft.com/office/drawing/2014/main" id="{162594A6-8CA6-4115-B703-30AE536D6D70}"/>
                </a:ext>
              </a:extLst>
            </p:cNvPr>
            <p:cNvSpPr/>
            <p:nvPr/>
          </p:nvSpPr>
          <p:spPr>
            <a:xfrm rot="5400000">
              <a:off x="8959088" y="4741160"/>
              <a:ext cx="1952457" cy="1905970"/>
            </a:xfrm>
            <a:prstGeom prst="roundRect">
              <a:avLst>
                <a:gd name="adj" fmla="val 10791"/>
              </a:avLst>
            </a:prstGeom>
            <a:solidFill>
              <a:schemeClr val="bg2"/>
            </a:solidFill>
            <a:ln w="6350" cap="flat">
              <a:solidFill>
                <a:schemeClr val="bg2">
                  <a:lumMod val="95000"/>
                </a:schemeClr>
              </a:solidFill>
            </a:ln>
          </p:spPr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2B5EC480-223B-4938-9517-15D9E14A5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769" y="4785094"/>
              <a:ext cx="1590925" cy="1590925"/>
            </a:xfrm>
            <a:prstGeom prst="rect">
              <a:avLst/>
            </a:prstGeom>
            <a:ln>
              <a:noFill/>
            </a:ln>
          </p:spPr>
        </p:pic>
        <p:sp>
          <p:nvSpPr>
            <p:cNvPr id="58" name="text10">
              <a:extLst>
                <a:ext uri="{FF2B5EF4-FFF2-40B4-BE49-F238E27FC236}">
                  <a16:creationId xmlns:a16="http://schemas.microsoft.com/office/drawing/2014/main" id="{79396D06-408A-4FA8-BB82-38AF5EBAEC49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8935467" y="6333977"/>
              <a:ext cx="1962897" cy="218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ts val="1620"/>
                </a:lnSpc>
              </a:pPr>
              <a:r>
                <a:rPr lang="ru-RU" sz="1200" dirty="0">
                  <a:solidFill>
                    <a:schemeClr val="tx1"/>
                  </a:solidFill>
                  <a:latin typeface="PermianSansTypeface" panose="02000000000000000000" pitchFamily="50" charset="0"/>
                </a:rPr>
                <a:t>Телеграм-канал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25946D78-6B02-4C4E-82BD-EFF42B4773C7}"/>
              </a:ext>
            </a:extLst>
          </p:cNvPr>
          <p:cNvGrpSpPr/>
          <p:nvPr/>
        </p:nvGrpSpPr>
        <p:grpSpPr>
          <a:xfrm>
            <a:off x="7324280" y="1307852"/>
            <a:ext cx="1962897" cy="1952457"/>
            <a:chOff x="8935468" y="2674156"/>
            <a:chExt cx="1962897" cy="1952457"/>
          </a:xfrm>
        </p:grpSpPr>
        <p:sp>
          <p:nvSpPr>
            <p:cNvPr id="60" name="card3">
              <a:extLst>
                <a:ext uri="{FF2B5EF4-FFF2-40B4-BE49-F238E27FC236}">
                  <a16:creationId xmlns:a16="http://schemas.microsoft.com/office/drawing/2014/main" id="{4C9E974E-3F85-427F-86AF-670A96C8332C}"/>
                </a:ext>
              </a:extLst>
            </p:cNvPr>
            <p:cNvSpPr/>
            <p:nvPr/>
          </p:nvSpPr>
          <p:spPr>
            <a:xfrm rot="5400000">
              <a:off x="8959088" y="2697400"/>
              <a:ext cx="1952457" cy="1905970"/>
            </a:xfrm>
            <a:prstGeom prst="roundRect">
              <a:avLst>
                <a:gd name="adj" fmla="val 10791"/>
              </a:avLst>
            </a:prstGeom>
            <a:solidFill>
              <a:schemeClr val="bg2"/>
            </a:solidFill>
            <a:ln w="6350" cap="flat">
              <a:solidFill>
                <a:schemeClr val="bg2">
                  <a:lumMod val="95000"/>
                </a:schemeClr>
              </a:solidFill>
            </a:ln>
          </p:spPr>
        </p:sp>
        <p:sp>
          <p:nvSpPr>
            <p:cNvPr id="61" name="text10">
              <a:extLst>
                <a:ext uri="{FF2B5EF4-FFF2-40B4-BE49-F238E27FC236}">
                  <a16:creationId xmlns:a16="http://schemas.microsoft.com/office/drawing/2014/main" id="{E4EF7769-C023-4768-83C6-9C6BC3E061AE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8935468" y="4344605"/>
              <a:ext cx="1962897" cy="218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ts val="1620"/>
                </a:lnSpc>
              </a:pPr>
              <a:r>
                <a:rPr lang="ru-RU" sz="1200" dirty="0">
                  <a:solidFill>
                    <a:schemeClr val="tx1"/>
                  </a:solidFill>
                  <a:latin typeface="PermianSansTypeface" panose="02000000000000000000" pitchFamily="50" charset="0"/>
                </a:rPr>
                <a:t>Канал РСЧС</a:t>
              </a:r>
            </a:p>
          </p:txBody>
        </p: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7A9EF425-1982-4790-9E5E-4C6216AE7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7284" y="2737596"/>
              <a:ext cx="1599478" cy="159947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05D695-B02D-410C-9A9B-5BB923BF3B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463" y="1357851"/>
            <a:ext cx="1626360" cy="1626360"/>
          </a:xfrm>
          <a:prstGeom prst="rect">
            <a:avLst/>
          </a:prstGeom>
        </p:spPr>
      </p:pic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45F42C39-73AF-427C-8E5E-D3F3131C99BC}"/>
              </a:ext>
            </a:extLst>
          </p:cNvPr>
          <p:cNvGrpSpPr/>
          <p:nvPr/>
        </p:nvGrpSpPr>
        <p:grpSpPr>
          <a:xfrm>
            <a:off x="9544071" y="1303129"/>
            <a:ext cx="1962897" cy="1952457"/>
            <a:chOff x="8935468" y="2674156"/>
            <a:chExt cx="1962897" cy="1952457"/>
          </a:xfrm>
        </p:grpSpPr>
        <p:sp>
          <p:nvSpPr>
            <p:cNvPr id="64" name="card3">
              <a:extLst>
                <a:ext uri="{FF2B5EF4-FFF2-40B4-BE49-F238E27FC236}">
                  <a16:creationId xmlns:a16="http://schemas.microsoft.com/office/drawing/2014/main" id="{C555431B-ABC6-40A2-A1C0-2AFA38B79977}"/>
                </a:ext>
              </a:extLst>
            </p:cNvPr>
            <p:cNvSpPr/>
            <p:nvPr/>
          </p:nvSpPr>
          <p:spPr>
            <a:xfrm rot="5400000">
              <a:off x="8959088" y="2697400"/>
              <a:ext cx="1952457" cy="1905970"/>
            </a:xfrm>
            <a:prstGeom prst="roundRect">
              <a:avLst>
                <a:gd name="adj" fmla="val 10791"/>
              </a:avLst>
            </a:prstGeom>
            <a:solidFill>
              <a:schemeClr val="bg2"/>
            </a:solidFill>
            <a:ln w="6350" cap="flat">
              <a:solidFill>
                <a:schemeClr val="bg2">
                  <a:lumMod val="95000"/>
                </a:schemeClr>
              </a:solidFill>
            </a:ln>
          </p:spPr>
        </p:sp>
        <p:sp>
          <p:nvSpPr>
            <p:cNvPr id="65" name="text10">
              <a:extLst>
                <a:ext uri="{FF2B5EF4-FFF2-40B4-BE49-F238E27FC236}">
                  <a16:creationId xmlns:a16="http://schemas.microsoft.com/office/drawing/2014/main" id="{97D9EDAB-C248-4BA8-AF27-F6B51C879C52}"/>
                </a:ext>
              </a:extLst>
            </p:cNvPr>
            <p:cNvSpPr>
              <a:spLocks noChangeArrowheads="1"/>
            </p:cNvSpPr>
            <p:nvPr/>
          </p:nvSpPr>
          <p:spPr>
            <a:xfrm>
              <a:off x="8935468" y="4344605"/>
              <a:ext cx="1962897" cy="218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/>
            <a:lstStyle/>
            <a:p>
              <a:pPr algn="ctr">
                <a:lnSpc>
                  <a:spcPts val="1620"/>
                </a:lnSpc>
              </a:pPr>
              <a:r>
                <a:rPr lang="ru-RU" sz="1200" dirty="0">
                  <a:latin typeface="PermianSansTypeface" panose="02000000000000000000" pitchFamily="50" charset="0"/>
                </a:rPr>
                <a:t>МЧС России</a:t>
              </a:r>
              <a:endParaRPr lang="ru-RU" sz="1200" dirty="0">
                <a:solidFill>
                  <a:schemeClr val="tx1"/>
                </a:solidFill>
                <a:latin typeface="PermianSansTypeface" panose="02000000000000000000" pitchFamily="50" charset="0"/>
              </a:endParaRPr>
            </a:p>
          </p:txBody>
        </p:sp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A3A59717-FED3-4AE4-B5DC-F1A93BD71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7284" y="2737596"/>
              <a:ext cx="1599478" cy="159947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954B05-BF60-4A95-B6C8-04AB002805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005" y="1366569"/>
            <a:ext cx="1626360" cy="162636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5F9DF74-ABC3-41BE-99C4-2D718BC35682}"/>
              </a:ext>
            </a:extLst>
          </p:cNvPr>
          <p:cNvSpPr/>
          <p:nvPr/>
        </p:nvSpPr>
        <p:spPr>
          <a:xfrm>
            <a:off x="932768" y="3971606"/>
            <a:ext cx="9810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60708"/>
                </a:solidFill>
                <a:latin typeface="PermianSansTypeface" panose="02000000000000000000" pitchFamily="50" charset="0"/>
              </a:rPr>
              <a:t>Информирование ведется </a:t>
            </a:r>
            <a:r>
              <a:rPr lang="ru-RU" sz="2000" b="1" dirty="0">
                <a:solidFill>
                  <a:srgbClr val="060708"/>
                </a:solidFill>
                <a:latin typeface="PermianSansTypeface" panose="02000000000000000000" pitchFamily="50" charset="0"/>
              </a:rPr>
              <a:t>через официальные информационные ресурсы </a:t>
            </a:r>
          </a:p>
          <a:p>
            <a:r>
              <a:rPr lang="ru-RU" sz="2000" dirty="0">
                <a:solidFill>
                  <a:srgbClr val="060708"/>
                </a:solidFill>
                <a:latin typeface="PermianSansTypeface" panose="02000000000000000000" pitchFamily="50" charset="0"/>
              </a:rPr>
              <a:t>(каналы в МАХ, в т.ч. РСЧС), приложение МЧС, СМС-информирование</a:t>
            </a:r>
          </a:p>
          <a:p>
            <a:endParaRPr lang="ru-RU" sz="2000" dirty="0">
              <a:solidFill>
                <a:srgbClr val="060708"/>
              </a:solidFill>
              <a:latin typeface="PermianSansTypeface" panose="02000000000000000000" pitchFamily="50" charset="0"/>
            </a:endParaRPr>
          </a:p>
          <a:p>
            <a:r>
              <a:rPr lang="ru-RU" sz="2000" dirty="0">
                <a:solidFill>
                  <a:srgbClr val="060708"/>
                </a:solidFill>
                <a:latin typeface="PermianSansTypeface" panose="02000000000000000000" pitchFamily="50" charset="0"/>
              </a:rPr>
              <a:t>Задействуются </a:t>
            </a:r>
            <a:r>
              <a:rPr lang="ru-RU" sz="2000" b="1" dirty="0">
                <a:solidFill>
                  <a:srgbClr val="060708"/>
                </a:solidFill>
                <a:latin typeface="PermianSansTypeface" panose="02000000000000000000" pitchFamily="50" charset="0"/>
              </a:rPr>
              <a:t>системы оповещения населения</a:t>
            </a:r>
            <a:endParaRPr lang="ru-RU" sz="2000" b="1" dirty="0">
              <a:latin typeface="PermianSansTypeface" panose="02000000000000000000" pitchFamily="50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1C46780-D0FE-4D54-B744-AC979B3F642B}"/>
              </a:ext>
            </a:extLst>
          </p:cNvPr>
          <p:cNvCxnSpPr>
            <a:cxnSpLocks/>
          </p:cNvCxnSpPr>
          <p:nvPr/>
        </p:nvCxnSpPr>
        <p:spPr>
          <a:xfrm>
            <a:off x="714474" y="3971799"/>
            <a:ext cx="0" cy="12987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7"/>
          <p:cNvSpPr/>
          <p:nvPr/>
        </p:nvSpPr>
        <p:spPr bwMode="auto">
          <a:xfrm>
            <a:off x="-5760" y="-18720"/>
            <a:ext cx="12197160" cy="81540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0" name="TextBox 11"/>
          <p:cNvSpPr/>
          <p:nvPr/>
        </p:nvSpPr>
        <p:spPr bwMode="auto">
          <a:xfrm>
            <a:off x="99720" y="146520"/>
            <a:ext cx="118933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ru-RU" sz="2400" b="1" u="none" strike="noStrike" dirty="0">
                <a:solidFill>
                  <a:schemeClr val="lt1"/>
                </a:solidFill>
                <a:latin typeface="PermianSansTypeface"/>
              </a:rPr>
              <a:t>    Порядок действий при угрозе БПЛА</a:t>
            </a:r>
            <a:endParaRPr lang="ru-RU" sz="2400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  <a:defRPr/>
            </a:pPr>
            <a:endParaRPr lang="ru-RU" sz="24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2" name="Прямоугольник 35"/>
          <p:cNvSpPr/>
          <p:nvPr/>
        </p:nvSpPr>
        <p:spPr bwMode="auto">
          <a:xfrm>
            <a:off x="-5760" y="6341400"/>
            <a:ext cx="12191760" cy="51624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3" name="Текст 4"/>
          <p:cNvSpPr/>
          <p:nvPr/>
        </p:nvSpPr>
        <p:spPr bwMode="auto">
          <a:xfrm>
            <a:off x="11550600" y="6505560"/>
            <a:ext cx="44172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r>
              <a:rPr lang="ru-RU" sz="1100" b="0" u="none" strike="noStrike" dirty="0">
                <a:solidFill>
                  <a:schemeClr val="bg1"/>
                </a:solidFill>
                <a:latin typeface="Open Sans"/>
              </a:rPr>
              <a:t>3</a:t>
            </a:r>
          </a:p>
        </p:txBody>
      </p:sp>
      <p:sp>
        <p:nvSpPr>
          <p:cNvPr id="104" name="Текст 6"/>
          <p:cNvSpPr/>
          <p:nvPr/>
        </p:nvSpPr>
        <p:spPr bwMode="auto">
          <a:xfrm>
            <a:off x="435600" y="6391440"/>
            <a:ext cx="272772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ctr">
            <a:no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ru-RU" sz="900" b="0" u="none" strike="noStrike" dirty="0">
                <a:solidFill>
                  <a:schemeClr val="lt1"/>
                </a:solidFill>
                <a:latin typeface="PermianSansTypeface"/>
              </a:rPr>
              <a:t>МИНИСТЕРСТВО ТЕРРИТОРИАЛЬНОЙ БЕЗОПАСНОСТИ ПЕРМСКОГО КРАЯ</a:t>
            </a:r>
            <a:endParaRPr lang="ru-RU" sz="9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05" name="Рисунок 41"/>
          <p:cNvPicPr/>
          <p:nvPr/>
        </p:nvPicPr>
        <p:blipFill>
          <a:blip r:embed="rId3"/>
          <a:srcRect l="32714" r="34101"/>
          <a:stretch/>
        </p:blipFill>
        <p:spPr bwMode="auto">
          <a:xfrm>
            <a:off x="239040" y="6385680"/>
            <a:ext cx="196200" cy="37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Текст 4"/>
          <p:cNvSpPr/>
          <p:nvPr/>
        </p:nvSpPr>
        <p:spPr bwMode="auto">
          <a:xfrm>
            <a:off x="6095880" y="6429240"/>
            <a:ext cx="516276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7" name="TextBox 6"/>
          <p:cNvSpPr/>
          <p:nvPr/>
        </p:nvSpPr>
        <p:spPr bwMode="auto">
          <a:xfrm>
            <a:off x="4293360" y="961200"/>
            <a:ext cx="7512120" cy="367878"/>
          </a:xfrm>
          <a:prstGeom prst="rect">
            <a:avLst/>
          </a:prstGeom>
          <a:noFill/>
          <a:ln w="57150">
            <a:noFill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PermianSansTypeface"/>
            </a:endParaRPr>
          </a:p>
        </p:txBody>
      </p:sp>
      <p:sp>
        <p:nvSpPr>
          <p:cNvPr id="113" name="TextBox 16"/>
          <p:cNvSpPr/>
          <p:nvPr/>
        </p:nvSpPr>
        <p:spPr bwMode="auto">
          <a:xfrm>
            <a:off x="3291480" y="6432120"/>
            <a:ext cx="7662960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lt1"/>
                </a:solidFill>
                <a:latin typeface="PermianSansTypeface"/>
              </a:rPr>
              <a:t>О порядке действий при угрозе БПЛА </a:t>
            </a:r>
            <a:endParaRPr lang="ru-RU" sz="11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62785" y="4782240"/>
            <a:ext cx="914400" cy="4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1C46780-D0FE-4D54-B744-AC979B3F642B}"/>
              </a:ext>
            </a:extLst>
          </p:cNvPr>
          <p:cNvCxnSpPr>
            <a:cxnSpLocks/>
          </p:cNvCxnSpPr>
          <p:nvPr/>
        </p:nvCxnSpPr>
        <p:spPr>
          <a:xfrm>
            <a:off x="714474" y="3971799"/>
            <a:ext cx="0" cy="12987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19D521-29DF-409C-B8CB-07B28F9DCE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09" y="1037374"/>
            <a:ext cx="5063331" cy="50633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CDBB95-F05B-4BAF-A3A0-BD0B187288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3" y="1037374"/>
            <a:ext cx="5063331" cy="506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3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7"/>
          <p:cNvSpPr/>
          <p:nvPr/>
        </p:nvSpPr>
        <p:spPr bwMode="auto">
          <a:xfrm>
            <a:off x="-5760" y="-18720"/>
            <a:ext cx="12197160" cy="81540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0" name="TextBox 11"/>
          <p:cNvSpPr/>
          <p:nvPr/>
        </p:nvSpPr>
        <p:spPr bwMode="auto">
          <a:xfrm>
            <a:off x="99720" y="146520"/>
            <a:ext cx="118933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ru-RU" sz="2400" b="1" u="none" strike="noStrike" dirty="0">
                <a:solidFill>
                  <a:schemeClr val="lt1"/>
                </a:solidFill>
                <a:latin typeface="PermianSansTypeface"/>
              </a:rPr>
              <a:t>    Порядок действий при угрозе БПЛА</a:t>
            </a:r>
            <a:endParaRPr lang="ru-RU" sz="2400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  <a:defRPr/>
            </a:pPr>
            <a:endParaRPr lang="ru-RU" sz="24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2" name="Прямоугольник 35"/>
          <p:cNvSpPr/>
          <p:nvPr/>
        </p:nvSpPr>
        <p:spPr bwMode="auto">
          <a:xfrm>
            <a:off x="-5760" y="6341400"/>
            <a:ext cx="12191760" cy="51624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3" name="Текст 4"/>
          <p:cNvSpPr/>
          <p:nvPr/>
        </p:nvSpPr>
        <p:spPr bwMode="auto">
          <a:xfrm>
            <a:off x="11550600" y="6505560"/>
            <a:ext cx="44172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r>
              <a:rPr lang="ru-RU" sz="1100" dirty="0">
                <a:solidFill>
                  <a:schemeClr val="bg1"/>
                </a:solidFill>
                <a:latin typeface="Open Sans"/>
              </a:rPr>
              <a:t>4</a:t>
            </a:r>
            <a:endParaRPr lang="ru-RU" sz="1100" b="0" u="none" strike="noStrike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04" name="Текст 6"/>
          <p:cNvSpPr/>
          <p:nvPr/>
        </p:nvSpPr>
        <p:spPr bwMode="auto">
          <a:xfrm>
            <a:off x="435600" y="6391440"/>
            <a:ext cx="272772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ctr">
            <a:no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ru-RU" sz="900" b="0" u="none" strike="noStrike" dirty="0">
                <a:solidFill>
                  <a:schemeClr val="lt1"/>
                </a:solidFill>
                <a:latin typeface="PermianSansTypeface"/>
              </a:rPr>
              <a:t>МИНИСТЕРСТВО ТЕРРИТОРИАЛЬНОЙ БЕЗОПАСНОСТИ ПЕРМСКОГО КРАЯ</a:t>
            </a:r>
            <a:endParaRPr lang="ru-RU" sz="9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05" name="Рисунок 41"/>
          <p:cNvPicPr/>
          <p:nvPr/>
        </p:nvPicPr>
        <p:blipFill>
          <a:blip r:embed="rId3"/>
          <a:srcRect l="32714" r="34101"/>
          <a:stretch/>
        </p:blipFill>
        <p:spPr bwMode="auto">
          <a:xfrm>
            <a:off x="239040" y="6385680"/>
            <a:ext cx="196200" cy="37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Текст 4"/>
          <p:cNvSpPr/>
          <p:nvPr/>
        </p:nvSpPr>
        <p:spPr bwMode="auto">
          <a:xfrm>
            <a:off x="6095880" y="6429240"/>
            <a:ext cx="516276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7" name="TextBox 6"/>
          <p:cNvSpPr/>
          <p:nvPr/>
        </p:nvSpPr>
        <p:spPr bwMode="auto">
          <a:xfrm>
            <a:off x="4293360" y="961200"/>
            <a:ext cx="7512120" cy="367878"/>
          </a:xfrm>
          <a:prstGeom prst="rect">
            <a:avLst/>
          </a:prstGeom>
          <a:noFill/>
          <a:ln w="57150">
            <a:noFill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PermianSansTypeface"/>
            </a:endParaRPr>
          </a:p>
        </p:txBody>
      </p:sp>
      <p:sp>
        <p:nvSpPr>
          <p:cNvPr id="113" name="TextBox 16"/>
          <p:cNvSpPr/>
          <p:nvPr/>
        </p:nvSpPr>
        <p:spPr bwMode="auto">
          <a:xfrm>
            <a:off x="3291480" y="6432120"/>
            <a:ext cx="7662960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lt1"/>
                </a:solidFill>
                <a:latin typeface="PermianSansTypeface"/>
              </a:rPr>
              <a:t>О порядке действий при угрозе БПЛА </a:t>
            </a:r>
            <a:endParaRPr lang="ru-RU" sz="11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62785" y="4782240"/>
            <a:ext cx="914400" cy="4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CDC4CA-2CF9-4010-B765-BC69F959B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90" y="884520"/>
            <a:ext cx="5546170" cy="54556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45A560-E962-4488-8B45-E9F852115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5" y="884520"/>
            <a:ext cx="5414789" cy="541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1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17"/>
          <p:cNvSpPr/>
          <p:nvPr/>
        </p:nvSpPr>
        <p:spPr bwMode="auto">
          <a:xfrm>
            <a:off x="-5760" y="-18720"/>
            <a:ext cx="12197160" cy="81540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0" name="TextBox 11"/>
          <p:cNvSpPr/>
          <p:nvPr/>
        </p:nvSpPr>
        <p:spPr bwMode="auto">
          <a:xfrm>
            <a:off x="99720" y="146520"/>
            <a:ext cx="118933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ru-RU" sz="2400" b="1" u="none" strike="noStrike" dirty="0">
                <a:solidFill>
                  <a:schemeClr val="lt1"/>
                </a:solidFill>
                <a:latin typeface="PermianSansTypeface"/>
              </a:rPr>
              <a:t>    Порядок действий при угрозе БПЛА</a:t>
            </a:r>
            <a:endParaRPr lang="ru-RU" sz="2400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  <a:defRPr/>
            </a:pPr>
            <a:endParaRPr lang="ru-RU" sz="24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2" name="Прямоугольник 35"/>
          <p:cNvSpPr/>
          <p:nvPr/>
        </p:nvSpPr>
        <p:spPr bwMode="auto">
          <a:xfrm>
            <a:off x="-5760" y="6341400"/>
            <a:ext cx="12191760" cy="516240"/>
          </a:xfrm>
          <a:prstGeom prst="rect">
            <a:avLst/>
          </a:prstGeom>
          <a:solidFill>
            <a:srgbClr val="566A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3" name="Текст 4"/>
          <p:cNvSpPr/>
          <p:nvPr/>
        </p:nvSpPr>
        <p:spPr bwMode="auto">
          <a:xfrm>
            <a:off x="11550600" y="6505560"/>
            <a:ext cx="44172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r>
              <a:rPr lang="ru-RU" sz="1100" b="0" u="none" strike="noStrike" dirty="0">
                <a:solidFill>
                  <a:schemeClr val="bg1"/>
                </a:solidFill>
                <a:latin typeface="Open Sans"/>
              </a:rPr>
              <a:t>5</a:t>
            </a:r>
          </a:p>
        </p:txBody>
      </p:sp>
      <p:sp>
        <p:nvSpPr>
          <p:cNvPr id="104" name="Текст 6"/>
          <p:cNvSpPr/>
          <p:nvPr/>
        </p:nvSpPr>
        <p:spPr bwMode="auto">
          <a:xfrm>
            <a:off x="435600" y="6391440"/>
            <a:ext cx="272772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anchor="ctr">
            <a:noAutofit/>
          </a:bodyPr>
          <a:lstStyle/>
          <a:p>
            <a:pPr defTabSz="457200">
              <a:lnSpc>
                <a:spcPct val="100000"/>
              </a:lnSpc>
              <a:defRPr/>
            </a:pPr>
            <a:r>
              <a:rPr lang="ru-RU" sz="900" b="0" u="none" strike="noStrike" dirty="0">
                <a:solidFill>
                  <a:schemeClr val="lt1"/>
                </a:solidFill>
                <a:latin typeface="PermianSansTypeface"/>
              </a:rPr>
              <a:t>МИНИСТЕРСТВО ТЕРРИТОРИАЛЬНОЙ БЕЗОПАСНОСТИ ПЕРМСКОГО КРАЯ</a:t>
            </a:r>
            <a:endParaRPr lang="ru-RU" sz="900" b="0" u="none" strike="noStrike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05" name="Рисунок 41"/>
          <p:cNvPicPr/>
          <p:nvPr/>
        </p:nvPicPr>
        <p:blipFill>
          <a:blip r:embed="rId3"/>
          <a:srcRect l="32714" r="34101"/>
          <a:stretch/>
        </p:blipFill>
        <p:spPr bwMode="auto">
          <a:xfrm>
            <a:off x="239040" y="6385680"/>
            <a:ext cx="196200" cy="37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Текст 4"/>
          <p:cNvSpPr/>
          <p:nvPr/>
        </p:nvSpPr>
        <p:spPr bwMode="auto">
          <a:xfrm>
            <a:off x="6095880" y="6429240"/>
            <a:ext cx="5162760" cy="352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1008000">
              <a:lnSpc>
                <a:spcPct val="90000"/>
              </a:lnSpc>
              <a:spcBef>
                <a:spcPts val="1103"/>
              </a:spcBef>
              <a:tabLst>
                <a:tab pos="0" algn="l"/>
              </a:tabLst>
              <a:defRPr/>
            </a:pPr>
            <a:endParaRPr lang="ru-RU" sz="1100" b="0" u="none" strike="noStrike">
              <a:solidFill>
                <a:schemeClr val="lt1"/>
              </a:solidFill>
              <a:latin typeface="PermianSansTypeface"/>
            </a:endParaRPr>
          </a:p>
        </p:txBody>
      </p:sp>
      <p:sp>
        <p:nvSpPr>
          <p:cNvPr id="107" name="TextBox 6"/>
          <p:cNvSpPr/>
          <p:nvPr/>
        </p:nvSpPr>
        <p:spPr bwMode="auto">
          <a:xfrm>
            <a:off x="4293360" y="961200"/>
            <a:ext cx="7512120" cy="367878"/>
          </a:xfrm>
          <a:prstGeom prst="rect">
            <a:avLst/>
          </a:prstGeom>
          <a:noFill/>
          <a:ln w="57150">
            <a:noFill/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PermianSansTypeface"/>
            </a:endParaRPr>
          </a:p>
        </p:txBody>
      </p:sp>
      <p:sp>
        <p:nvSpPr>
          <p:cNvPr id="113" name="TextBox 16"/>
          <p:cNvSpPr/>
          <p:nvPr/>
        </p:nvSpPr>
        <p:spPr bwMode="auto">
          <a:xfrm>
            <a:off x="3291480" y="6432120"/>
            <a:ext cx="7662960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lt1"/>
                </a:solidFill>
                <a:latin typeface="PermianSansTypeface"/>
              </a:rPr>
              <a:t>О порядке действий при угрозе БПЛА </a:t>
            </a:r>
            <a:endParaRPr lang="ru-RU" sz="1100" dirty="0">
              <a:solidFill>
                <a:srgbClr val="000000"/>
              </a:solidFill>
              <a:latin typeface="Open San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62785" y="4782240"/>
            <a:ext cx="914400" cy="488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D49C1B-7264-4382-A3F9-E0B344BAE4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758" y="832012"/>
            <a:ext cx="5294671" cy="52946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1B5C58-929B-4937-A455-86FCF72A3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0" y="832013"/>
            <a:ext cx="5294671" cy="529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79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110</Words>
  <Application>Microsoft Office PowerPoint</Application>
  <DocSecurity>0</DocSecurity>
  <PresentationFormat>Широкоэкранный</PresentationFormat>
  <Paragraphs>29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PermianSansTypeface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Галимзянова Ирина Ахнафовна</dc:creator>
  <cp:keywords/>
  <dc:description/>
  <cp:lastModifiedBy>press</cp:lastModifiedBy>
  <cp:revision>90</cp:revision>
  <dcterms:created xsi:type="dcterms:W3CDTF">2025-11-25T11:46:12Z</dcterms:created>
  <dcterms:modified xsi:type="dcterms:W3CDTF">2026-09-21T08:33:03Z</dcterms:modified>
  <cp:category/>
  <dc:identifier/>
  <cp:contentStatus/>
  <dc:language>ru-RU</dc:language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6</vt:i4>
  </property>
</Properties>
</file>